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11.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notesSlides/notesSlide12.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drawings/drawing7.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notesSlides/notesSlide16.xml" ContentType="application/vnd.openxmlformats-officedocument.presentationml.notesSlide+xml"/>
  <Override PartName="/ppt/charts/chart9.xml" ContentType="application/vnd.openxmlformats-officedocument.drawingml.chart+xml"/>
  <Override PartName="/ppt/drawings/drawing9.xml" ContentType="application/vnd.openxmlformats-officedocument.drawingml.chartshapes+xml"/>
  <Override PartName="/ppt/charts/chart10.xml" ContentType="application/vnd.openxmlformats-officedocument.drawingml.chart+xml"/>
  <Override PartName="/ppt/theme/themeOverride8.xml" ContentType="application/vnd.openxmlformats-officedocument.themeOverride+xml"/>
  <Override PartName="/ppt/drawings/drawing10.xml" ContentType="application/vnd.openxmlformats-officedocument.drawingml.chartshapes+xml"/>
  <Override PartName="/ppt/notesSlides/notesSlide17.xml" ContentType="application/vnd.openxmlformats-officedocument.presentationml.notesSlide+xml"/>
  <Override PartName="/ppt/charts/chart11.xml" ContentType="application/vnd.openxmlformats-officedocument.drawingml.chart+xml"/>
  <Override PartName="/ppt/theme/themeOverride9.xml" ContentType="application/vnd.openxmlformats-officedocument.themeOverride+xml"/>
  <Override PartName="/ppt/drawings/drawing11.xml" ContentType="application/vnd.openxmlformats-officedocument.drawingml.chartshapes+xml"/>
  <Override PartName="/ppt/notesSlides/notesSlide18.xml" ContentType="application/vnd.openxmlformats-officedocument.presentationml.notesSlide+xml"/>
  <Override PartName="/ppt/charts/chart12.xml" ContentType="application/vnd.openxmlformats-officedocument.drawingml.chart+xml"/>
  <Override PartName="/ppt/theme/themeOverride10.xml" ContentType="application/vnd.openxmlformats-officedocument.themeOverride+xml"/>
  <Override PartName="/ppt/drawings/drawing12.xml" ContentType="application/vnd.openxmlformats-officedocument.drawingml.chartshapes+xml"/>
  <Override PartName="/ppt/charts/chart13.xml" ContentType="application/vnd.openxmlformats-officedocument.drawingml.chart+xml"/>
  <Override PartName="/ppt/theme/themeOverride11.xml" ContentType="application/vnd.openxmlformats-officedocument.themeOverride+xml"/>
  <Override PartName="/ppt/drawings/drawing13.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4.xml" ContentType="application/vnd.openxmlformats-officedocument.drawingml.chart+xml"/>
  <Override PartName="/ppt/drawings/drawing14.xml" ContentType="application/vnd.openxmlformats-officedocument.drawingml.chartshapes+xml"/>
  <Override PartName="/ppt/charts/chart15.xml" ContentType="application/vnd.openxmlformats-officedocument.drawingml.chart+xml"/>
  <Override PartName="/ppt/drawings/drawing15.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6.xml" ContentType="application/vnd.openxmlformats-officedocument.drawingml.chart+xml"/>
  <Override PartName="/ppt/theme/themeOverride12.xml" ContentType="application/vnd.openxmlformats-officedocument.themeOverride+xml"/>
  <Override PartName="/ppt/drawings/drawing16.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7.xml" ContentType="application/vnd.openxmlformats-officedocument.drawingml.chart+xml"/>
  <Override PartName="/ppt/theme/themeOverride13.xml" ContentType="application/vnd.openxmlformats-officedocument.themeOverride+xml"/>
  <Override PartName="/ppt/drawings/drawing17.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8.xml" ContentType="application/vnd.openxmlformats-officedocument.drawingml.chart+xml"/>
  <Override PartName="/ppt/theme/themeOverride14.xml" ContentType="application/vnd.openxmlformats-officedocument.themeOverride+xml"/>
  <Override PartName="/ppt/drawings/drawing18.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9.xml" ContentType="application/vnd.openxmlformats-officedocument.drawingml.chart+xml"/>
  <Override PartName="/ppt/drawings/drawing19.xml" ContentType="application/vnd.openxmlformats-officedocument.drawingml.chartshapes+xml"/>
  <Override PartName="/ppt/notesSlides/notesSlide34.xml" ContentType="application/vnd.openxmlformats-officedocument.presentationml.notesSlide+xml"/>
  <Override PartName="/ppt/charts/chart20.xml" ContentType="application/vnd.openxmlformats-officedocument.drawingml.chart+xml"/>
  <Override PartName="/ppt/theme/themeOverride15.xml" ContentType="application/vnd.openxmlformats-officedocument.themeOverride+xml"/>
  <Override PartName="/ppt/drawings/drawing20.xml" ContentType="application/vnd.openxmlformats-officedocument.drawingml.chartshapes+xml"/>
  <Override PartName="/ppt/notesSlides/notesSlide35.xml" ContentType="application/vnd.openxmlformats-officedocument.presentationml.notesSlide+xml"/>
  <Override PartName="/ppt/charts/chart21.xml" ContentType="application/vnd.openxmlformats-officedocument.drawingml.chart+xml"/>
  <Override PartName="/ppt/theme/themeOverride16.xml" ContentType="application/vnd.openxmlformats-officedocument.themeOverride+xml"/>
  <Override PartName="/ppt/drawings/drawing21.xml" ContentType="application/vnd.openxmlformats-officedocument.drawingml.chartshapes+xml"/>
  <Override PartName="/ppt/notesSlides/notesSlide36.xml" ContentType="application/vnd.openxmlformats-officedocument.presentationml.notesSlide+xml"/>
  <Override PartName="/ppt/charts/chart22.xml" ContentType="application/vnd.openxmlformats-officedocument.drawingml.chart+xml"/>
  <Override PartName="/ppt/drawings/drawing22.xml" ContentType="application/vnd.openxmlformats-officedocument.drawingml.chartshapes+xml"/>
  <Override PartName="/ppt/charts/chart23.xml" ContentType="application/vnd.openxmlformats-officedocument.drawingml.chart+xml"/>
  <Override PartName="/ppt/drawings/drawing23.xml" ContentType="application/vnd.openxmlformats-officedocument.drawingml.chartshape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4"/>
    <p:sldMasterId id="2147483777" r:id="rId5"/>
    <p:sldMasterId id="2147483805" r:id="rId6"/>
  </p:sldMasterIdLst>
  <p:notesMasterIdLst>
    <p:notesMasterId r:id="rId44"/>
  </p:notesMasterIdLst>
  <p:handoutMasterIdLst>
    <p:handoutMasterId r:id="rId45"/>
  </p:handoutMasterIdLst>
  <p:sldIdLst>
    <p:sldId id="302" r:id="rId7"/>
    <p:sldId id="466" r:id="rId8"/>
    <p:sldId id="465" r:id="rId9"/>
    <p:sldId id="518" r:id="rId10"/>
    <p:sldId id="519" r:id="rId11"/>
    <p:sldId id="524" r:id="rId12"/>
    <p:sldId id="525" r:id="rId13"/>
    <p:sldId id="463" r:id="rId14"/>
    <p:sldId id="455" r:id="rId15"/>
    <p:sldId id="468" r:id="rId16"/>
    <p:sldId id="454" r:id="rId17"/>
    <p:sldId id="522" r:id="rId18"/>
    <p:sldId id="523" r:id="rId19"/>
    <p:sldId id="464" r:id="rId20"/>
    <p:sldId id="526" r:id="rId21"/>
    <p:sldId id="531" r:id="rId22"/>
    <p:sldId id="534" r:id="rId23"/>
    <p:sldId id="515" r:id="rId24"/>
    <p:sldId id="443" r:id="rId25"/>
    <p:sldId id="533" r:id="rId26"/>
    <p:sldId id="536" r:id="rId27"/>
    <p:sldId id="538" r:id="rId28"/>
    <p:sldId id="539" r:id="rId29"/>
    <p:sldId id="540" r:id="rId30"/>
    <p:sldId id="537" r:id="rId31"/>
    <p:sldId id="541" r:id="rId32"/>
    <p:sldId id="542" r:id="rId33"/>
    <p:sldId id="396" r:id="rId34"/>
    <p:sldId id="527" r:id="rId35"/>
    <p:sldId id="528" r:id="rId36"/>
    <p:sldId id="529" r:id="rId37"/>
    <p:sldId id="530" r:id="rId38"/>
    <p:sldId id="535" r:id="rId39"/>
    <p:sldId id="516" r:id="rId40"/>
    <p:sldId id="517" r:id="rId41"/>
    <p:sldId id="544" r:id="rId42"/>
    <p:sldId id="543" r:id="rId43"/>
  </p:sldIdLst>
  <p:sldSz cx="9144000" cy="6858000" type="screen4x3"/>
  <p:notesSz cx="6797675" cy="9928225"/>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27519080-FC58-4593-9CE7-13173AFB95B5}">
          <p14:sldIdLst>
            <p14:sldId id="302"/>
          </p14:sldIdLst>
        </p14:section>
        <p14:section name="Untitled Section" id="{56782CE8-30B5-4DB5-BC93-A995F1DFDDCD}">
          <p14:sldIdLst>
            <p14:sldId id="466"/>
            <p14:sldId id="465"/>
            <p14:sldId id="518"/>
            <p14:sldId id="519"/>
            <p14:sldId id="524"/>
            <p14:sldId id="525"/>
            <p14:sldId id="463"/>
            <p14:sldId id="455"/>
            <p14:sldId id="468"/>
            <p14:sldId id="454"/>
            <p14:sldId id="522"/>
            <p14:sldId id="523"/>
            <p14:sldId id="464"/>
            <p14:sldId id="526"/>
            <p14:sldId id="531"/>
            <p14:sldId id="534"/>
            <p14:sldId id="515"/>
            <p14:sldId id="443"/>
            <p14:sldId id="533"/>
            <p14:sldId id="536"/>
            <p14:sldId id="538"/>
            <p14:sldId id="539"/>
            <p14:sldId id="540"/>
            <p14:sldId id="537"/>
            <p14:sldId id="541"/>
            <p14:sldId id="542"/>
            <p14:sldId id="396"/>
            <p14:sldId id="527"/>
            <p14:sldId id="528"/>
            <p14:sldId id="529"/>
            <p14:sldId id="530"/>
            <p14:sldId id="535"/>
            <p14:sldId id="516"/>
            <p14:sldId id="517"/>
            <p14:sldId id="544"/>
            <p14:sldId id="543"/>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gitas Skuodas" initials="SS" lastIdx="11" clrIdx="0"/>
  <p:cmAuthor id="1" name="Rūta Medaiskytė" initials="RM" lastIdx="1" clrIdx="1"/>
  <p:cmAuthor id="2" name="Gabriella Žičkienė" initials="GŽ" lastIdx="8"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A26E"/>
    <a:srgbClr val="22772D"/>
    <a:srgbClr val="376092"/>
    <a:srgbClr val="558ED5"/>
    <a:srgbClr val="953735"/>
    <a:srgbClr val="9ABB59"/>
    <a:srgbClr val="004833"/>
    <a:srgbClr val="FF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75543" autoAdjust="0"/>
  </p:normalViewPr>
  <p:slideViewPr>
    <p:cSldViewPr>
      <p:cViewPr varScale="1">
        <p:scale>
          <a:sx n="51" d="100"/>
          <a:sy n="51" d="100"/>
        </p:scale>
        <p:origin x="-11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62"/>
    </p:cViewPr>
  </p:sorterViewPr>
  <p:notesViewPr>
    <p:cSldViewPr>
      <p:cViewPr>
        <p:scale>
          <a:sx n="90" d="100"/>
          <a:sy n="90" d="100"/>
        </p:scale>
        <p:origin x="-3714"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vln-lb-file\Library\EFST.ED\Duomenys\Grafikai\Grafikai%20su%20VBA\Keiciama_data_Realus_LB_spalvos.xlsm"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oleObject" Target="file:///\\vln-lb-file\Library\EFST.ED\Duomenys\Grafikai\Grafikai%20su%20VBA\Keiciama_data_Kainos_LB_spalvos.xlsm" TargetMode="External"/><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oleObject" Target="file:///\\vln-lb-file\Library\EFST.ED\Duomenys\Grafikai\Grafikai%20su%20VBA\Keiciama_data_Kainos_LB_spalvos.xlsm" TargetMode="External"/><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oleObject" Target="file:///D:\My_Documents\Ernesto_dokumentai\History\2018.03.22%20PAVEIKSLAI%20darbo%20nasumo%20konvergencija.xls" TargetMode="External"/><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oleObject" Target="file:///D:\My_Documents\Ernesto_dokumentai\History\2018.03.22%20PAVEIKSLAI%20darbo%20nasumo%20konvergencija.xls" TargetMode="External"/><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C:\Users\pmorkunas\Desktop\2018%20m.%20dokumentai\PGS\III\Book1.xls"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oleObject" Target="file:///C:\Users\pmorkunas\Desktop\2018%20m.%20dokumentai\PGS\III\Book1.xls" TargetMode="Externa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oleObject" Target="file:///\\vln-lb-file\Library\EFST.ED\Duomenys\Grafikai\Grafikai%20su%20VBA\Keiciama_data_Valdzios_LB_spalvos.xlsm" TargetMode="External"/><Relationship Id="rId1" Type="http://schemas.openxmlformats.org/officeDocument/2006/relationships/themeOverride" Target="../theme/themeOverride12.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oleObject" Target="file:///C:\Users\dimbrasas\Desktop\Stats\Ap&#382;valgai\BVP_new.xlsx" TargetMode="External"/><Relationship Id="rId1" Type="http://schemas.openxmlformats.org/officeDocument/2006/relationships/themeOverride" Target="../theme/themeOverride13.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package" Target="../embeddings/Microsoft_Excel_Worksheet1.xlsx"/><Relationship Id="rId1" Type="http://schemas.openxmlformats.org/officeDocument/2006/relationships/themeOverride" Target="../theme/themeOverride14.xm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vtuzikas\AppData\Local\Microsoft\Windows\Temporary%20Internet%20Files\Content.Outlook\XCQLZPH9\Book1.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20.xml"/><Relationship Id="rId2" Type="http://schemas.openxmlformats.org/officeDocument/2006/relationships/oleObject" Target="file:///D:\My_Documents\Ernesto_dokumentai\History\2018.03.22%20PAVEIKSLAI%20susitikimui%20su%20LRS%20nariais.xls" TargetMode="External"/><Relationship Id="rId1" Type="http://schemas.openxmlformats.org/officeDocument/2006/relationships/themeOverride" Target="../theme/themeOverride15.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21.xml"/><Relationship Id="rId2" Type="http://schemas.openxmlformats.org/officeDocument/2006/relationships/oleObject" Target="file:///D:\My_Documents\Ernesto_dokumentai\History\2018.03.22%20PAVEIKSLAI%20susitikimui%20su%20LRS%20nariais.xls" TargetMode="External"/><Relationship Id="rId1" Type="http://schemas.openxmlformats.org/officeDocument/2006/relationships/themeOverride" Target="../theme/themeOverride16.xm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oleObject" Target="file:///C:\Users\pmorkunas\Desktop\2018%20m.%20dokumentai\PGS\III\Book1.xls" TargetMode="External"/></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oleObject" Target="file:///C:\Users\pmorkunas\Desktop\2018%20m.%20dokumentai\PGS\III\Book1.xls" TargetMode="Externa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D:\Padaryta\2017%2012%2022%20LEA%202017-12\data%202017-12.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C:\Users\vtuzikas\AppData\Local\Microsoft\Windows\Temporary%20Internet%20Files\Content.Outlook\XCQLZPH9\Book1.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C:\Users\vtuzikas\AppData\Local\Microsoft\Windows\Temporary%20Internet%20Files\Content.Outlook\XCQLZPH9\Book1.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vln-lb-file\Library\EFST.ED\Duomenys\Grafikai\Grafikai%20su%20VBA\Keiciama_data_Darbo_LB_spalvos.xlsm"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vln-lb-file\Library\EFST.ED\Duomenys\Grafikai\Grafikai%20su%20VBA\Keiciama_data_Kainos_LB_spalvos.xlsm"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vln-lb-file\Library\EFST.ED\Duomenys\Grafikai\Grafikai%20su%20VBA\Keiciama_data_Kainos_LB_spalvos.xlsm"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vln-lb-file\Library\EFST.ED\Duomenys\Grafikai\Grafikai%20su%20VBA\Keiciama_data_Kainos_LB_spalvos.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2288780778743882E-2"/>
          <c:y val="9.392284196448622E-2"/>
          <c:w val="0.89540940382842438"/>
          <c:h val="0.46408933676569664"/>
        </c:manualLayout>
      </c:layout>
      <c:barChart>
        <c:barDir val="col"/>
        <c:grouping val="stacked"/>
        <c:varyColors val="0"/>
        <c:ser>
          <c:idx val="1"/>
          <c:order val="1"/>
          <c:tx>
            <c:v>Atsargų pokyčiai</c:v>
          </c:tx>
          <c:spPr>
            <a:solidFill>
              <a:srgbClr val="C54625"/>
            </a:solidFill>
            <a:ln w="25400">
              <a:noFill/>
            </a:ln>
          </c:spPr>
          <c:invertIfNegative val="0"/>
          <c:cat>
            <c:strRef>
              <c:f>Datos!$A$15:$DT$15</c:f>
              <c:strCache>
                <c:ptCount val="52"/>
                <c:pt idx="0">
                  <c:v>2013</c:v>
                </c:pt>
                <c:pt idx="1">
                  <c:v>2013</c:v>
                </c:pt>
                <c:pt idx="2">
                  <c:v>2013</c:v>
                </c:pt>
                <c:pt idx="3">
                  <c:v>2013</c:v>
                </c:pt>
                <c:pt idx="4">
                  <c:v>2014</c:v>
                </c:pt>
                <c:pt idx="5">
                  <c:v>2014</c:v>
                </c:pt>
                <c:pt idx="6">
                  <c:v>2014</c:v>
                </c:pt>
                <c:pt idx="7">
                  <c:v>2014</c:v>
                </c:pt>
                <c:pt idx="8">
                  <c:v>2015</c:v>
                </c:pt>
                <c:pt idx="9">
                  <c:v>2015</c:v>
                </c:pt>
                <c:pt idx="10">
                  <c:v>2015</c:v>
                </c:pt>
                <c:pt idx="11">
                  <c:v>2015</c:v>
                </c:pt>
                <c:pt idx="12">
                  <c:v>2016</c:v>
                </c:pt>
                <c:pt idx="13">
                  <c:v>2016</c:v>
                </c:pt>
                <c:pt idx="14">
                  <c:v>2016</c:v>
                </c:pt>
                <c:pt idx="15">
                  <c:v>2016</c:v>
                </c:pt>
                <c:pt idx="16">
                  <c:v>2017</c:v>
                </c:pt>
                <c:pt idx="17">
                  <c:v>2017</c:v>
                </c:pt>
                <c:pt idx="18">
                  <c:v>2017</c:v>
                </c:pt>
                <c:pt idx="19">
                  <c:v>2017</c:v>
                </c:pt>
                <c:pt idx="20">
                  <c:v>2018</c:v>
                </c:pt>
                <c:pt idx="21">
                  <c:v>2018</c:v>
                </c:pt>
                <c:pt idx="22">
                  <c:v>2018</c:v>
                </c:pt>
                <c:pt idx="23">
                  <c:v>2018</c:v>
                </c:pt>
                <c:pt idx="24">
                  <c:v>2019</c:v>
                </c:pt>
                <c:pt idx="25">
                  <c:v>2019</c:v>
                </c:pt>
                <c:pt idx="26">
                  <c:v>2019</c:v>
                </c:pt>
                <c:pt idx="27">
                  <c:v>2019</c:v>
                </c:pt>
                <c:pt idx="28">
                  <c:v>2020</c:v>
                </c:pt>
                <c:pt idx="29">
                  <c:v>2020</c:v>
                </c:pt>
                <c:pt idx="30">
                  <c:v>2020</c:v>
                </c:pt>
                <c:pt idx="31">
                  <c:v>2020</c:v>
                </c:pt>
                <c:pt idx="32">
                  <c:v>2021</c:v>
                </c:pt>
                <c:pt idx="33">
                  <c:v>2021</c:v>
                </c:pt>
                <c:pt idx="34">
                  <c:v>2021</c:v>
                </c:pt>
                <c:pt idx="35">
                  <c:v>2021</c:v>
                </c:pt>
                <c:pt idx="36">
                  <c:v>2022</c:v>
                </c:pt>
                <c:pt idx="37">
                  <c:v>2022</c:v>
                </c:pt>
                <c:pt idx="38">
                  <c:v>2022</c:v>
                </c:pt>
                <c:pt idx="39">
                  <c:v>2022</c:v>
                </c:pt>
                <c:pt idx="40">
                  <c:v>2023</c:v>
                </c:pt>
                <c:pt idx="41">
                  <c:v>2023</c:v>
                </c:pt>
                <c:pt idx="42">
                  <c:v>2023</c:v>
                </c:pt>
                <c:pt idx="43">
                  <c:v>2023</c:v>
                </c:pt>
                <c:pt idx="44">
                  <c:v>2024</c:v>
                </c:pt>
                <c:pt idx="45">
                  <c:v>2024</c:v>
                </c:pt>
                <c:pt idx="46">
                  <c:v>2024</c:v>
                </c:pt>
                <c:pt idx="47">
                  <c:v>2024</c:v>
                </c:pt>
                <c:pt idx="48">
                  <c:v>2025</c:v>
                </c:pt>
                <c:pt idx="49">
                  <c:v>2025</c:v>
                </c:pt>
                <c:pt idx="50">
                  <c:v>2025</c:v>
                </c:pt>
                <c:pt idx="51">
                  <c:v>2025</c:v>
                </c:pt>
              </c:strCache>
            </c:strRef>
          </c:cat>
          <c:val>
            <c:numRef>
              <c:f>[0]!Y_NS_R_Q_GC_F</c:f>
              <c:numCache>
                <c:formatCode>General</c:formatCode>
                <c:ptCount val="22"/>
                <c:pt idx="0">
                  <c:v>-4.3277499792473701</c:v>
                </c:pt>
                <c:pt idx="1">
                  <c:v>8.6458413842988899E-2</c:v>
                </c:pt>
                <c:pt idx="2">
                  <c:v>-2.2168218659737602</c:v>
                </c:pt>
                <c:pt idx="3">
                  <c:v>0.45380733003366203</c:v>
                </c:pt>
                <c:pt idx="4">
                  <c:v>0.47371628198143401</c:v>
                </c:pt>
                <c:pt idx="5">
                  <c:v>0.21260081393983801</c:v>
                </c:pt>
                <c:pt idx="6">
                  <c:v>-1.1482483057358801</c:v>
                </c:pt>
                <c:pt idx="7">
                  <c:v>-0.333512690935448</c:v>
                </c:pt>
                <c:pt idx="8">
                  <c:v>4.1281944871019203</c:v>
                </c:pt>
                <c:pt idx="9">
                  <c:v>6.04948014902536</c:v>
                </c:pt>
                <c:pt idx="10">
                  <c:v>2.9927339604475498</c:v>
                </c:pt>
                <c:pt idx="11">
                  <c:v>2.2414443867779199</c:v>
                </c:pt>
                <c:pt idx="12">
                  <c:v>-1.59239506336576</c:v>
                </c:pt>
                <c:pt idx="13">
                  <c:v>-1.8934965601845699</c:v>
                </c:pt>
                <c:pt idx="14">
                  <c:v>0.12293354976616</c:v>
                </c:pt>
                <c:pt idx="15">
                  <c:v>-5.7036033942706899E-2</c:v>
                </c:pt>
                <c:pt idx="16">
                  <c:v>0.35958413473088302</c:v>
                </c:pt>
                <c:pt idx="17">
                  <c:v>-1.6270538777665899</c:v>
                </c:pt>
                <c:pt idx="18">
                  <c:v>-0.115137353054552</c:v>
                </c:pt>
                <c:pt idx="19">
                  <c:v>-2.0404575766864599</c:v>
                </c:pt>
                <c:pt idx="20">
                  <c:v>-0.84681918976853698</c:v>
                </c:pt>
                <c:pt idx="21">
                  <c:v>0</c:v>
                </c:pt>
              </c:numCache>
            </c:numRef>
          </c:val>
        </c:ser>
        <c:ser>
          <c:idx val="4"/>
          <c:order val="2"/>
          <c:tx>
            <c:v>Grynasis eksportas</c:v>
          </c:tx>
          <c:spPr>
            <a:solidFill>
              <a:srgbClr val="75A26E"/>
            </a:solidFill>
            <a:ln w="25400">
              <a:noFill/>
            </a:ln>
          </c:spPr>
          <c:invertIfNegative val="0"/>
          <c:cat>
            <c:strRef>
              <c:f>Datos!$A$15:$DT$15</c:f>
              <c:strCache>
                <c:ptCount val="52"/>
                <c:pt idx="0">
                  <c:v>2013</c:v>
                </c:pt>
                <c:pt idx="1">
                  <c:v>2013</c:v>
                </c:pt>
                <c:pt idx="2">
                  <c:v>2013</c:v>
                </c:pt>
                <c:pt idx="3">
                  <c:v>2013</c:v>
                </c:pt>
                <c:pt idx="4">
                  <c:v>2014</c:v>
                </c:pt>
                <c:pt idx="5">
                  <c:v>2014</c:v>
                </c:pt>
                <c:pt idx="6">
                  <c:v>2014</c:v>
                </c:pt>
                <c:pt idx="7">
                  <c:v>2014</c:v>
                </c:pt>
                <c:pt idx="8">
                  <c:v>2015</c:v>
                </c:pt>
                <c:pt idx="9">
                  <c:v>2015</c:v>
                </c:pt>
                <c:pt idx="10">
                  <c:v>2015</c:v>
                </c:pt>
                <c:pt idx="11">
                  <c:v>2015</c:v>
                </c:pt>
                <c:pt idx="12">
                  <c:v>2016</c:v>
                </c:pt>
                <c:pt idx="13">
                  <c:v>2016</c:v>
                </c:pt>
                <c:pt idx="14">
                  <c:v>2016</c:v>
                </c:pt>
                <c:pt idx="15">
                  <c:v>2016</c:v>
                </c:pt>
                <c:pt idx="16">
                  <c:v>2017</c:v>
                </c:pt>
                <c:pt idx="17">
                  <c:v>2017</c:v>
                </c:pt>
                <c:pt idx="18">
                  <c:v>2017</c:v>
                </c:pt>
                <c:pt idx="19">
                  <c:v>2017</c:v>
                </c:pt>
                <c:pt idx="20">
                  <c:v>2018</c:v>
                </c:pt>
                <c:pt idx="21">
                  <c:v>2018</c:v>
                </c:pt>
                <c:pt idx="22">
                  <c:v>2018</c:v>
                </c:pt>
                <c:pt idx="23">
                  <c:v>2018</c:v>
                </c:pt>
                <c:pt idx="24">
                  <c:v>2019</c:v>
                </c:pt>
                <c:pt idx="25">
                  <c:v>2019</c:v>
                </c:pt>
                <c:pt idx="26">
                  <c:v>2019</c:v>
                </c:pt>
                <c:pt idx="27">
                  <c:v>2019</c:v>
                </c:pt>
                <c:pt idx="28">
                  <c:v>2020</c:v>
                </c:pt>
                <c:pt idx="29">
                  <c:v>2020</c:v>
                </c:pt>
                <c:pt idx="30">
                  <c:v>2020</c:v>
                </c:pt>
                <c:pt idx="31">
                  <c:v>2020</c:v>
                </c:pt>
                <c:pt idx="32">
                  <c:v>2021</c:v>
                </c:pt>
                <c:pt idx="33">
                  <c:v>2021</c:v>
                </c:pt>
                <c:pt idx="34">
                  <c:v>2021</c:v>
                </c:pt>
                <c:pt idx="35">
                  <c:v>2021</c:v>
                </c:pt>
                <c:pt idx="36">
                  <c:v>2022</c:v>
                </c:pt>
                <c:pt idx="37">
                  <c:v>2022</c:v>
                </c:pt>
                <c:pt idx="38">
                  <c:v>2022</c:v>
                </c:pt>
                <c:pt idx="39">
                  <c:v>2022</c:v>
                </c:pt>
                <c:pt idx="40">
                  <c:v>2023</c:v>
                </c:pt>
                <c:pt idx="41">
                  <c:v>2023</c:v>
                </c:pt>
                <c:pt idx="42">
                  <c:v>2023</c:v>
                </c:pt>
                <c:pt idx="43">
                  <c:v>2023</c:v>
                </c:pt>
                <c:pt idx="44">
                  <c:v>2024</c:v>
                </c:pt>
                <c:pt idx="45">
                  <c:v>2024</c:v>
                </c:pt>
                <c:pt idx="46">
                  <c:v>2024</c:v>
                </c:pt>
                <c:pt idx="47">
                  <c:v>2024</c:v>
                </c:pt>
                <c:pt idx="48">
                  <c:v>2025</c:v>
                </c:pt>
                <c:pt idx="49">
                  <c:v>2025</c:v>
                </c:pt>
                <c:pt idx="50">
                  <c:v>2025</c:v>
                </c:pt>
                <c:pt idx="51">
                  <c:v>2025</c:v>
                </c:pt>
              </c:strCache>
            </c:strRef>
          </c:cat>
          <c:val>
            <c:numRef>
              <c:f>[0]!Y_NX_R_Q_GC_F</c:f>
              <c:numCache>
                <c:formatCode>General</c:formatCode>
                <c:ptCount val="21"/>
                <c:pt idx="0">
                  <c:v>5.9899357983507802</c:v>
                </c:pt>
                <c:pt idx="1">
                  <c:v>0.19130677011732</c:v>
                </c:pt>
                <c:pt idx="2">
                  <c:v>-0.64940597418769697</c:v>
                </c:pt>
                <c:pt idx="3">
                  <c:v>-2.0687856723709399</c:v>
                </c:pt>
                <c:pt idx="4">
                  <c:v>-0.97593658025143704</c:v>
                </c:pt>
                <c:pt idx="5">
                  <c:v>-0.56140709183770698</c:v>
                </c:pt>
                <c:pt idx="6">
                  <c:v>2.4545059275933898</c:v>
                </c:pt>
                <c:pt idx="7">
                  <c:v>-0.48398809828654799</c:v>
                </c:pt>
                <c:pt idx="8">
                  <c:v>-6.0556288555275</c:v>
                </c:pt>
                <c:pt idx="9">
                  <c:v>-8.2422610059690395</c:v>
                </c:pt>
                <c:pt idx="10">
                  <c:v>-4.7122331086530203</c:v>
                </c:pt>
                <c:pt idx="11">
                  <c:v>-1.9922575138927801</c:v>
                </c:pt>
                <c:pt idx="12">
                  <c:v>1.7420656049862899</c:v>
                </c:pt>
                <c:pt idx="13">
                  <c:v>1.6093366120315901E-2</c:v>
                </c:pt>
                <c:pt idx="14">
                  <c:v>-0.33524437841133597</c:v>
                </c:pt>
                <c:pt idx="15">
                  <c:v>-1.4822847530593</c:v>
                </c:pt>
                <c:pt idx="16">
                  <c:v>-1.50471266203272</c:v>
                </c:pt>
                <c:pt idx="17">
                  <c:v>1.98353401486981</c:v>
                </c:pt>
                <c:pt idx="18">
                  <c:v>0.221529236806594</c:v>
                </c:pt>
                <c:pt idx="19">
                  <c:v>2.1683191499176702</c:v>
                </c:pt>
                <c:pt idx="20">
                  <c:v>0.973974081314538</c:v>
                </c:pt>
              </c:numCache>
            </c:numRef>
          </c:val>
        </c:ser>
        <c:ser>
          <c:idx val="3"/>
          <c:order val="3"/>
          <c:tx>
            <c:v>Vidaus investicijos, neįskaitant atsargų pokyčių</c:v>
          </c:tx>
          <c:spPr>
            <a:solidFill>
              <a:srgbClr val="FFE79A"/>
            </a:solidFill>
            <a:ln w="25400">
              <a:noFill/>
            </a:ln>
          </c:spPr>
          <c:invertIfNegative val="0"/>
          <c:cat>
            <c:strRef>
              <c:f>Datos!$A$15:$DT$15</c:f>
              <c:strCache>
                <c:ptCount val="52"/>
                <c:pt idx="0">
                  <c:v>2013</c:v>
                </c:pt>
                <c:pt idx="1">
                  <c:v>2013</c:v>
                </c:pt>
                <c:pt idx="2">
                  <c:v>2013</c:v>
                </c:pt>
                <c:pt idx="3">
                  <c:v>2013</c:v>
                </c:pt>
                <c:pt idx="4">
                  <c:v>2014</c:v>
                </c:pt>
                <c:pt idx="5">
                  <c:v>2014</c:v>
                </c:pt>
                <c:pt idx="6">
                  <c:v>2014</c:v>
                </c:pt>
                <c:pt idx="7">
                  <c:v>2014</c:v>
                </c:pt>
                <c:pt idx="8">
                  <c:v>2015</c:v>
                </c:pt>
                <c:pt idx="9">
                  <c:v>2015</c:v>
                </c:pt>
                <c:pt idx="10">
                  <c:v>2015</c:v>
                </c:pt>
                <c:pt idx="11">
                  <c:v>2015</c:v>
                </c:pt>
                <c:pt idx="12">
                  <c:v>2016</c:v>
                </c:pt>
                <c:pt idx="13">
                  <c:v>2016</c:v>
                </c:pt>
                <c:pt idx="14">
                  <c:v>2016</c:v>
                </c:pt>
                <c:pt idx="15">
                  <c:v>2016</c:v>
                </c:pt>
                <c:pt idx="16">
                  <c:v>2017</c:v>
                </c:pt>
                <c:pt idx="17">
                  <c:v>2017</c:v>
                </c:pt>
                <c:pt idx="18">
                  <c:v>2017</c:v>
                </c:pt>
                <c:pt idx="19">
                  <c:v>2017</c:v>
                </c:pt>
                <c:pt idx="20">
                  <c:v>2018</c:v>
                </c:pt>
                <c:pt idx="21">
                  <c:v>2018</c:v>
                </c:pt>
                <c:pt idx="22">
                  <c:v>2018</c:v>
                </c:pt>
                <c:pt idx="23">
                  <c:v>2018</c:v>
                </c:pt>
                <c:pt idx="24">
                  <c:v>2019</c:v>
                </c:pt>
                <c:pt idx="25">
                  <c:v>2019</c:v>
                </c:pt>
                <c:pt idx="26">
                  <c:v>2019</c:v>
                </c:pt>
                <c:pt idx="27">
                  <c:v>2019</c:v>
                </c:pt>
                <c:pt idx="28">
                  <c:v>2020</c:v>
                </c:pt>
                <c:pt idx="29">
                  <c:v>2020</c:v>
                </c:pt>
                <c:pt idx="30">
                  <c:v>2020</c:v>
                </c:pt>
                <c:pt idx="31">
                  <c:v>2020</c:v>
                </c:pt>
                <c:pt idx="32">
                  <c:v>2021</c:v>
                </c:pt>
                <c:pt idx="33">
                  <c:v>2021</c:v>
                </c:pt>
                <c:pt idx="34">
                  <c:v>2021</c:v>
                </c:pt>
                <c:pt idx="35">
                  <c:v>2021</c:v>
                </c:pt>
                <c:pt idx="36">
                  <c:v>2022</c:v>
                </c:pt>
                <c:pt idx="37">
                  <c:v>2022</c:v>
                </c:pt>
                <c:pt idx="38">
                  <c:v>2022</c:v>
                </c:pt>
                <c:pt idx="39">
                  <c:v>2022</c:v>
                </c:pt>
                <c:pt idx="40">
                  <c:v>2023</c:v>
                </c:pt>
                <c:pt idx="41">
                  <c:v>2023</c:v>
                </c:pt>
                <c:pt idx="42">
                  <c:v>2023</c:v>
                </c:pt>
                <c:pt idx="43">
                  <c:v>2023</c:v>
                </c:pt>
                <c:pt idx="44">
                  <c:v>2024</c:v>
                </c:pt>
                <c:pt idx="45">
                  <c:v>2024</c:v>
                </c:pt>
                <c:pt idx="46">
                  <c:v>2024</c:v>
                </c:pt>
                <c:pt idx="47">
                  <c:v>2024</c:v>
                </c:pt>
                <c:pt idx="48">
                  <c:v>2025</c:v>
                </c:pt>
                <c:pt idx="49">
                  <c:v>2025</c:v>
                </c:pt>
                <c:pt idx="50">
                  <c:v>2025</c:v>
                </c:pt>
                <c:pt idx="51">
                  <c:v>2025</c:v>
                </c:pt>
              </c:strCache>
            </c:strRef>
          </c:cat>
          <c:val>
            <c:numRef>
              <c:f>[0]!Y_IXNS_R_Q_GC_F</c:f>
              <c:numCache>
                <c:formatCode>General</c:formatCode>
                <c:ptCount val="22"/>
                <c:pt idx="0">
                  <c:v>5.23852289356464E-2</c:v>
                </c:pt>
                <c:pt idx="1">
                  <c:v>1.17176777450791</c:v>
                </c:pt>
                <c:pt idx="2">
                  <c:v>2.1452232485806499</c:v>
                </c:pt>
                <c:pt idx="3">
                  <c:v>2.1645486639094602</c:v>
                </c:pt>
                <c:pt idx="4">
                  <c:v>2.1621903699995801</c:v>
                </c:pt>
                <c:pt idx="5">
                  <c:v>1.43389169642515</c:v>
                </c:pt>
                <c:pt idx="6">
                  <c:v>0.20106075219593</c:v>
                </c:pt>
                <c:pt idx="7">
                  <c:v>0.65313824306245405</c:v>
                </c:pt>
                <c:pt idx="8">
                  <c:v>1.25036361553331</c:v>
                </c:pt>
                <c:pt idx="9">
                  <c:v>1.7348152402593999</c:v>
                </c:pt>
                <c:pt idx="10">
                  <c:v>0.87255498936524001</c:v>
                </c:pt>
                <c:pt idx="11">
                  <c:v>-0.14487971202528599</c:v>
                </c:pt>
                <c:pt idx="12">
                  <c:v>-0.88649231003830797</c:v>
                </c:pt>
                <c:pt idx="13">
                  <c:v>-0.15834601290389499</c:v>
                </c:pt>
                <c:pt idx="14">
                  <c:v>-0.77126045063961202</c:v>
                </c:pt>
                <c:pt idx="15">
                  <c:v>1.3892303642780699</c:v>
                </c:pt>
                <c:pt idx="16">
                  <c:v>1.4821693956901101</c:v>
                </c:pt>
                <c:pt idx="17">
                  <c:v>0.63819304113939102</c:v>
                </c:pt>
                <c:pt idx="18">
                  <c:v>1.39949372487984</c:v>
                </c:pt>
                <c:pt idx="19">
                  <c:v>1.9725553984448201</c:v>
                </c:pt>
                <c:pt idx="20">
                  <c:v>1.4816456120971699</c:v>
                </c:pt>
                <c:pt idx="21">
                  <c:v>0</c:v>
                </c:pt>
              </c:numCache>
            </c:numRef>
          </c:val>
        </c:ser>
        <c:ser>
          <c:idx val="2"/>
          <c:order val="4"/>
          <c:tx>
            <c:v>Galutinio vartojimo išlaidos</c:v>
          </c:tx>
          <c:spPr>
            <a:solidFill>
              <a:srgbClr val="C8DAC4"/>
            </a:solidFill>
            <a:ln w="25400">
              <a:noFill/>
            </a:ln>
          </c:spPr>
          <c:invertIfNegative val="0"/>
          <c:cat>
            <c:strRef>
              <c:f>Datos!$A$15:$DT$15</c:f>
              <c:strCache>
                <c:ptCount val="52"/>
                <c:pt idx="0">
                  <c:v>2013</c:v>
                </c:pt>
                <c:pt idx="1">
                  <c:v>2013</c:v>
                </c:pt>
                <c:pt idx="2">
                  <c:v>2013</c:v>
                </c:pt>
                <c:pt idx="3">
                  <c:v>2013</c:v>
                </c:pt>
                <c:pt idx="4">
                  <c:v>2014</c:v>
                </c:pt>
                <c:pt idx="5">
                  <c:v>2014</c:v>
                </c:pt>
                <c:pt idx="6">
                  <c:v>2014</c:v>
                </c:pt>
                <c:pt idx="7">
                  <c:v>2014</c:v>
                </c:pt>
                <c:pt idx="8">
                  <c:v>2015</c:v>
                </c:pt>
                <c:pt idx="9">
                  <c:v>2015</c:v>
                </c:pt>
                <c:pt idx="10">
                  <c:v>2015</c:v>
                </c:pt>
                <c:pt idx="11">
                  <c:v>2015</c:v>
                </c:pt>
                <c:pt idx="12">
                  <c:v>2016</c:v>
                </c:pt>
                <c:pt idx="13">
                  <c:v>2016</c:v>
                </c:pt>
                <c:pt idx="14">
                  <c:v>2016</c:v>
                </c:pt>
                <c:pt idx="15">
                  <c:v>2016</c:v>
                </c:pt>
                <c:pt idx="16">
                  <c:v>2017</c:v>
                </c:pt>
                <c:pt idx="17">
                  <c:v>2017</c:v>
                </c:pt>
                <c:pt idx="18">
                  <c:v>2017</c:v>
                </c:pt>
                <c:pt idx="19">
                  <c:v>2017</c:v>
                </c:pt>
                <c:pt idx="20">
                  <c:v>2018</c:v>
                </c:pt>
                <c:pt idx="21">
                  <c:v>2018</c:v>
                </c:pt>
                <c:pt idx="22">
                  <c:v>2018</c:v>
                </c:pt>
                <c:pt idx="23">
                  <c:v>2018</c:v>
                </c:pt>
                <c:pt idx="24">
                  <c:v>2019</c:v>
                </c:pt>
                <c:pt idx="25">
                  <c:v>2019</c:v>
                </c:pt>
                <c:pt idx="26">
                  <c:v>2019</c:v>
                </c:pt>
                <c:pt idx="27">
                  <c:v>2019</c:v>
                </c:pt>
                <c:pt idx="28">
                  <c:v>2020</c:v>
                </c:pt>
                <c:pt idx="29">
                  <c:v>2020</c:v>
                </c:pt>
                <c:pt idx="30">
                  <c:v>2020</c:v>
                </c:pt>
                <c:pt idx="31">
                  <c:v>2020</c:v>
                </c:pt>
                <c:pt idx="32">
                  <c:v>2021</c:v>
                </c:pt>
                <c:pt idx="33">
                  <c:v>2021</c:v>
                </c:pt>
                <c:pt idx="34">
                  <c:v>2021</c:v>
                </c:pt>
                <c:pt idx="35">
                  <c:v>2021</c:v>
                </c:pt>
                <c:pt idx="36">
                  <c:v>2022</c:v>
                </c:pt>
                <c:pt idx="37">
                  <c:v>2022</c:v>
                </c:pt>
                <c:pt idx="38">
                  <c:v>2022</c:v>
                </c:pt>
                <c:pt idx="39">
                  <c:v>2022</c:v>
                </c:pt>
                <c:pt idx="40">
                  <c:v>2023</c:v>
                </c:pt>
                <c:pt idx="41">
                  <c:v>2023</c:v>
                </c:pt>
                <c:pt idx="42">
                  <c:v>2023</c:v>
                </c:pt>
                <c:pt idx="43">
                  <c:v>2023</c:v>
                </c:pt>
                <c:pt idx="44">
                  <c:v>2024</c:v>
                </c:pt>
                <c:pt idx="45">
                  <c:v>2024</c:v>
                </c:pt>
                <c:pt idx="46">
                  <c:v>2024</c:v>
                </c:pt>
                <c:pt idx="47">
                  <c:v>2024</c:v>
                </c:pt>
                <c:pt idx="48">
                  <c:v>2025</c:v>
                </c:pt>
                <c:pt idx="49">
                  <c:v>2025</c:v>
                </c:pt>
                <c:pt idx="50">
                  <c:v>2025</c:v>
                </c:pt>
                <c:pt idx="51">
                  <c:v>2025</c:v>
                </c:pt>
              </c:strCache>
            </c:strRef>
          </c:cat>
          <c:val>
            <c:numRef>
              <c:f>[0]!Y_FU_R_Q_GC_F</c:f>
              <c:numCache>
                <c:formatCode>General</c:formatCode>
                <c:ptCount val="22"/>
                <c:pt idx="0">
                  <c:v>1.68457957909834</c:v>
                </c:pt>
                <c:pt idx="1">
                  <c:v>2.56802828535093</c:v>
                </c:pt>
                <c:pt idx="2">
                  <c:v>3.8070664662358098</c:v>
                </c:pt>
                <c:pt idx="3">
                  <c:v>2.9813460608937601</c:v>
                </c:pt>
                <c:pt idx="4">
                  <c:v>2.8366223490398399</c:v>
                </c:pt>
                <c:pt idx="5">
                  <c:v>3.1563776391266298</c:v>
                </c:pt>
                <c:pt idx="6">
                  <c:v>1.6335140918781099</c:v>
                </c:pt>
                <c:pt idx="7">
                  <c:v>2.6129592400566799</c:v>
                </c:pt>
                <c:pt idx="8">
                  <c:v>2.2738538937728601</c:v>
                </c:pt>
                <c:pt idx="9">
                  <c:v>2.2007857779939299</c:v>
                </c:pt>
                <c:pt idx="10">
                  <c:v>3.0342699511253102</c:v>
                </c:pt>
                <c:pt idx="11">
                  <c:v>2.4408611333260799</c:v>
                </c:pt>
                <c:pt idx="12">
                  <c:v>3.0540456527352999</c:v>
                </c:pt>
                <c:pt idx="13">
                  <c:v>3.6938584781048101</c:v>
                </c:pt>
                <c:pt idx="14">
                  <c:v>2.8183101030542401</c:v>
                </c:pt>
                <c:pt idx="15">
                  <c:v>3.7157847428178599</c:v>
                </c:pt>
                <c:pt idx="16">
                  <c:v>3.8117258479734701</c:v>
                </c:pt>
                <c:pt idx="17">
                  <c:v>3.1134423400129698</c:v>
                </c:pt>
                <c:pt idx="18">
                  <c:v>1.7353299624927501</c:v>
                </c:pt>
                <c:pt idx="19">
                  <c:v>1.9353215248586</c:v>
                </c:pt>
                <c:pt idx="20">
                  <c:v>2.1398349130212502</c:v>
                </c:pt>
                <c:pt idx="21">
                  <c:v>0</c:v>
                </c:pt>
              </c:numCache>
            </c:numRef>
          </c:val>
        </c:ser>
        <c:dLbls>
          <c:showLegendKey val="0"/>
          <c:showVal val="0"/>
          <c:showCatName val="0"/>
          <c:showSerName val="0"/>
          <c:showPercent val="0"/>
          <c:showBubbleSize val="0"/>
        </c:dLbls>
        <c:gapWidth val="20"/>
        <c:overlap val="100"/>
        <c:axId val="83198336"/>
        <c:axId val="83199872"/>
      </c:barChart>
      <c:lineChart>
        <c:grouping val="standard"/>
        <c:varyColors val="0"/>
        <c:ser>
          <c:idx val="0"/>
          <c:order val="0"/>
          <c:tx>
            <c:v>BVP (skalė dešinėje)</c:v>
          </c:tx>
          <c:spPr>
            <a:ln w="31750">
              <a:solidFill>
                <a:srgbClr val="000000"/>
              </a:solidFill>
              <a:prstDash val="solid"/>
            </a:ln>
          </c:spPr>
          <c:marker>
            <c:symbol val="none"/>
          </c:marker>
          <c:cat>
            <c:strRef>
              <c:f>Datos!$A$15:$DT$15</c:f>
              <c:strCache>
                <c:ptCount val="52"/>
                <c:pt idx="0">
                  <c:v>2013</c:v>
                </c:pt>
                <c:pt idx="1">
                  <c:v>2013</c:v>
                </c:pt>
                <c:pt idx="2">
                  <c:v>2013</c:v>
                </c:pt>
                <c:pt idx="3">
                  <c:v>2013</c:v>
                </c:pt>
                <c:pt idx="4">
                  <c:v>2014</c:v>
                </c:pt>
                <c:pt idx="5">
                  <c:v>2014</c:v>
                </c:pt>
                <c:pt idx="6">
                  <c:v>2014</c:v>
                </c:pt>
                <c:pt idx="7">
                  <c:v>2014</c:v>
                </c:pt>
                <c:pt idx="8">
                  <c:v>2015</c:v>
                </c:pt>
                <c:pt idx="9">
                  <c:v>2015</c:v>
                </c:pt>
                <c:pt idx="10">
                  <c:v>2015</c:v>
                </c:pt>
                <c:pt idx="11">
                  <c:v>2015</c:v>
                </c:pt>
                <c:pt idx="12">
                  <c:v>2016</c:v>
                </c:pt>
                <c:pt idx="13">
                  <c:v>2016</c:v>
                </c:pt>
                <c:pt idx="14">
                  <c:v>2016</c:v>
                </c:pt>
                <c:pt idx="15">
                  <c:v>2016</c:v>
                </c:pt>
                <c:pt idx="16">
                  <c:v>2017</c:v>
                </c:pt>
                <c:pt idx="17">
                  <c:v>2017</c:v>
                </c:pt>
                <c:pt idx="18">
                  <c:v>2017</c:v>
                </c:pt>
                <c:pt idx="19">
                  <c:v>2017</c:v>
                </c:pt>
                <c:pt idx="20">
                  <c:v>2018</c:v>
                </c:pt>
                <c:pt idx="21">
                  <c:v>2018</c:v>
                </c:pt>
                <c:pt idx="22">
                  <c:v>2018</c:v>
                </c:pt>
                <c:pt idx="23">
                  <c:v>2018</c:v>
                </c:pt>
                <c:pt idx="24">
                  <c:v>2019</c:v>
                </c:pt>
                <c:pt idx="25">
                  <c:v>2019</c:v>
                </c:pt>
                <c:pt idx="26">
                  <c:v>2019</c:v>
                </c:pt>
                <c:pt idx="27">
                  <c:v>2019</c:v>
                </c:pt>
                <c:pt idx="28">
                  <c:v>2020</c:v>
                </c:pt>
                <c:pt idx="29">
                  <c:v>2020</c:v>
                </c:pt>
                <c:pt idx="30">
                  <c:v>2020</c:v>
                </c:pt>
                <c:pt idx="31">
                  <c:v>2020</c:v>
                </c:pt>
                <c:pt idx="32">
                  <c:v>2021</c:v>
                </c:pt>
                <c:pt idx="33">
                  <c:v>2021</c:v>
                </c:pt>
                <c:pt idx="34">
                  <c:v>2021</c:v>
                </c:pt>
                <c:pt idx="35">
                  <c:v>2021</c:v>
                </c:pt>
                <c:pt idx="36">
                  <c:v>2022</c:v>
                </c:pt>
                <c:pt idx="37">
                  <c:v>2022</c:v>
                </c:pt>
                <c:pt idx="38">
                  <c:v>2022</c:v>
                </c:pt>
                <c:pt idx="39">
                  <c:v>2022</c:v>
                </c:pt>
                <c:pt idx="40">
                  <c:v>2023</c:v>
                </c:pt>
                <c:pt idx="41">
                  <c:v>2023</c:v>
                </c:pt>
                <c:pt idx="42">
                  <c:v>2023</c:v>
                </c:pt>
                <c:pt idx="43">
                  <c:v>2023</c:v>
                </c:pt>
                <c:pt idx="44">
                  <c:v>2024</c:v>
                </c:pt>
                <c:pt idx="45">
                  <c:v>2024</c:v>
                </c:pt>
                <c:pt idx="46">
                  <c:v>2024</c:v>
                </c:pt>
                <c:pt idx="47">
                  <c:v>2024</c:v>
                </c:pt>
                <c:pt idx="48">
                  <c:v>2025</c:v>
                </c:pt>
                <c:pt idx="49">
                  <c:v>2025</c:v>
                </c:pt>
                <c:pt idx="50">
                  <c:v>2025</c:v>
                </c:pt>
                <c:pt idx="51">
                  <c:v>2025</c:v>
                </c:pt>
              </c:strCache>
            </c:strRef>
          </c:cat>
          <c:val>
            <c:numRef>
              <c:f>[0]!Y_Y_R_Q_GC</c:f>
              <c:numCache>
                <c:formatCode>General</c:formatCode>
                <c:ptCount val="22"/>
                <c:pt idx="0">
                  <c:v>3.3991506271373999</c:v>
                </c:pt>
                <c:pt idx="1">
                  <c:v>4.0175612438191504</c:v>
                </c:pt>
                <c:pt idx="2">
                  <c:v>3.0860618746550101</c:v>
                </c:pt>
                <c:pt idx="3">
                  <c:v>3.5309163824659402</c:v>
                </c:pt>
                <c:pt idx="4">
                  <c:v>4.4965924207694297</c:v>
                </c:pt>
                <c:pt idx="5">
                  <c:v>4.2414630576539096</c:v>
                </c:pt>
                <c:pt idx="6">
                  <c:v>3.1408324659315499</c:v>
                </c:pt>
                <c:pt idx="7">
                  <c:v>2.44859669389714</c:v>
                </c:pt>
                <c:pt idx="8">
                  <c:v>1.5967831408805799</c:v>
                </c:pt>
                <c:pt idx="9">
                  <c:v>1.7428201613096601</c:v>
                </c:pt>
                <c:pt idx="10">
                  <c:v>2.1873257922850802</c:v>
                </c:pt>
                <c:pt idx="11">
                  <c:v>2.5451682941859399</c:v>
                </c:pt>
                <c:pt idx="12">
                  <c:v>2.3172238843175199</c:v>
                </c:pt>
                <c:pt idx="13">
                  <c:v>1.6581092711366501</c:v>
                </c:pt>
                <c:pt idx="14">
                  <c:v>1.83473882376945</c:v>
                </c:pt>
                <c:pt idx="15">
                  <c:v>3.56569432009392</c:v>
                </c:pt>
                <c:pt idx="16">
                  <c:v>4.1487667163617497</c:v>
                </c:pt>
                <c:pt idx="17">
                  <c:v>4.1081155182555804</c:v>
                </c:pt>
                <c:pt idx="18">
                  <c:v>3.24121557112464</c:v>
                </c:pt>
                <c:pt idx="19">
                  <c:v>4.0357384965346403</c:v>
                </c:pt>
                <c:pt idx="20">
                  <c:v>3.7486354166644298</c:v>
                </c:pt>
                <c:pt idx="21">
                  <c:v>3.7104272467864701</c:v>
                </c:pt>
              </c:numCache>
            </c:numRef>
          </c:val>
          <c:smooth val="0"/>
        </c:ser>
        <c:dLbls>
          <c:showLegendKey val="0"/>
          <c:showVal val="0"/>
          <c:showCatName val="0"/>
          <c:showSerName val="0"/>
          <c:showPercent val="0"/>
          <c:showBubbleSize val="0"/>
        </c:dLbls>
        <c:marker val="1"/>
        <c:smooth val="0"/>
        <c:axId val="83201408"/>
        <c:axId val="83211392"/>
      </c:lineChart>
      <c:catAx>
        <c:axId val="83198336"/>
        <c:scaling>
          <c:orientation val="minMax"/>
        </c:scaling>
        <c:delete val="0"/>
        <c:axPos val="b"/>
        <c:majorGridlines>
          <c:spPr>
            <a:ln w="3175">
              <a:solidFill>
                <a:srgbClr val="000000"/>
              </a:solidFill>
              <a:prstDash val="dash"/>
            </a:ln>
          </c:spPr>
        </c:majorGridlines>
        <c:numFmt formatCode="yyyy" sourceLinked="0"/>
        <c:majorTickMark val="none"/>
        <c:minorTickMark val="none"/>
        <c:tickLblPos val="low"/>
        <c:spPr>
          <a:ln w="3175">
            <a:solidFill>
              <a:srgbClr val="000000"/>
            </a:solidFill>
            <a:prstDash val="solid"/>
          </a:ln>
        </c:spPr>
        <c:txPr>
          <a:bodyPr rot="0" vert="horz"/>
          <a:lstStyle/>
          <a:p>
            <a:pPr>
              <a:defRPr/>
            </a:pPr>
            <a:endParaRPr lang="lt-LT"/>
          </a:p>
        </c:txPr>
        <c:crossAx val="83199872"/>
        <c:crossesAt val="-100"/>
        <c:auto val="0"/>
        <c:lblAlgn val="ctr"/>
        <c:lblOffset val="100"/>
        <c:tickLblSkip val="4"/>
        <c:tickMarkSkip val="4"/>
        <c:noMultiLvlLbl val="0"/>
      </c:catAx>
      <c:valAx>
        <c:axId val="83199872"/>
        <c:scaling>
          <c:orientation val="minMax"/>
          <c:max val="9"/>
          <c:min val="-9"/>
        </c:scaling>
        <c:delete val="0"/>
        <c:axPos val="l"/>
        <c:majorGridlines>
          <c:spPr>
            <a:ln w="3175">
              <a:solidFill>
                <a:srgbClr val="000000"/>
              </a:solidFill>
              <a:prstDash val="dash"/>
            </a:ln>
          </c:spPr>
        </c:majorGridlines>
        <c:numFmt formatCode="#;\–#;0" sourceLinked="0"/>
        <c:majorTickMark val="none"/>
        <c:minorTickMark val="none"/>
        <c:tickLblPos val="low"/>
        <c:spPr>
          <a:ln w="3175">
            <a:solidFill>
              <a:srgbClr val="000000"/>
            </a:solidFill>
            <a:prstDash val="solid"/>
          </a:ln>
        </c:spPr>
        <c:txPr>
          <a:bodyPr rot="0" vert="horz"/>
          <a:lstStyle/>
          <a:p>
            <a:pPr>
              <a:defRPr/>
            </a:pPr>
            <a:endParaRPr lang="lt-LT"/>
          </a:p>
        </c:txPr>
        <c:crossAx val="83198336"/>
        <c:crosses val="autoZero"/>
        <c:crossBetween val="between"/>
        <c:majorUnit val="3"/>
      </c:valAx>
      <c:catAx>
        <c:axId val="83201408"/>
        <c:scaling>
          <c:orientation val="minMax"/>
        </c:scaling>
        <c:delete val="1"/>
        <c:axPos val="b"/>
        <c:numFmt formatCode="mmm\-yy" sourceLinked="1"/>
        <c:majorTickMark val="out"/>
        <c:minorTickMark val="none"/>
        <c:tickLblPos val="nextTo"/>
        <c:crossAx val="83211392"/>
        <c:crossesAt val="-100"/>
        <c:auto val="1"/>
        <c:lblAlgn val="ctr"/>
        <c:lblOffset val="100"/>
        <c:noMultiLvlLbl val="1"/>
      </c:catAx>
      <c:valAx>
        <c:axId val="83211392"/>
        <c:scaling>
          <c:orientation val="minMax"/>
          <c:max val="9"/>
          <c:min val="-9"/>
        </c:scaling>
        <c:delete val="0"/>
        <c:axPos val="r"/>
        <c:numFmt formatCode="__#;\–#;__0" sourceLinked="0"/>
        <c:majorTickMark val="none"/>
        <c:minorTickMark val="none"/>
        <c:tickLblPos val="nextTo"/>
        <c:spPr>
          <a:ln w="3175">
            <a:solidFill>
              <a:srgbClr val="000000"/>
            </a:solidFill>
            <a:prstDash val="solid"/>
          </a:ln>
        </c:spPr>
        <c:txPr>
          <a:bodyPr rot="0" vert="horz"/>
          <a:lstStyle/>
          <a:p>
            <a:pPr>
              <a:defRPr/>
            </a:pPr>
            <a:endParaRPr lang="lt-LT"/>
          </a:p>
        </c:txPr>
        <c:crossAx val="83201408"/>
        <c:crosses val="max"/>
        <c:crossBetween val="between"/>
        <c:majorUnit val="3"/>
      </c:valAx>
      <c:spPr>
        <a:noFill/>
        <a:ln w="3175">
          <a:solidFill>
            <a:srgbClr val="000000"/>
          </a:solidFill>
          <a:prstDash val="solid"/>
        </a:ln>
        <a:extLst>
          <a:ext uri="{909E8E84-426E-40DD-AFC4-6F175D3DCCD1}">
            <a14:hiddenFill xmlns:a14="http://schemas.microsoft.com/office/drawing/2010/main">
              <a:solidFill>
                <a:srgbClr val="E1E5E2"/>
              </a:solidFill>
            </a14:hiddenFill>
          </a:ext>
        </a:extLst>
      </c:spPr>
    </c:plotArea>
    <c:legend>
      <c:legendPos val="r"/>
      <c:layout>
        <c:manualLayout>
          <c:xMode val="edge"/>
          <c:yMode val="edge"/>
          <c:x val="1.8087855297157625E-2"/>
          <c:y val="0.65746001363089279"/>
          <c:w val="0.5073124185032073"/>
          <c:h val="0.2361739640932683"/>
        </c:manualLayout>
      </c:layout>
      <c:overlay val="0"/>
      <c:spPr>
        <a:noFill/>
        <a:ln w="25400">
          <a:noFill/>
        </a:ln>
      </c:spPr>
    </c:legend>
    <c:plotVisOnly val="1"/>
    <c:dispBlanksAs val="gap"/>
    <c:showDLblsOverMax val="0"/>
  </c:chart>
  <c:spPr>
    <a:noFill/>
    <a:ln w="9525">
      <a:noFill/>
    </a:ln>
  </c:spPr>
  <c:txPr>
    <a:bodyPr/>
    <a:lstStyle/>
    <a:p>
      <a:pPr>
        <a:defRPr sz="1600" b="0" i="0" u="none" strike="noStrike" baseline="0">
          <a:solidFill>
            <a:srgbClr val="000000"/>
          </a:solidFill>
          <a:latin typeface="Arial Narrow"/>
          <a:ea typeface="Arial Narrow"/>
          <a:cs typeface="Arial Narrow"/>
        </a:defRPr>
      </a:pPr>
      <a:endParaRPr lang="lt-LT"/>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5361214768177147E-2"/>
          <c:y val="0.11315633476098712"/>
          <c:w val="0.81185899059394051"/>
          <c:h val="0.46366497216170421"/>
        </c:manualLayout>
      </c:layout>
      <c:barChart>
        <c:barDir val="col"/>
        <c:grouping val="clustered"/>
        <c:varyColors val="0"/>
        <c:ser>
          <c:idx val="3"/>
          <c:order val="2"/>
          <c:tx>
            <c:v>Naftos kaina JAV doleriais (skalė dešinėje)</c:v>
          </c:tx>
          <c:spPr>
            <a:solidFill>
              <a:srgbClr val="C8DAC4"/>
            </a:solidFill>
            <a:ln w="25400">
              <a:noFill/>
            </a:ln>
          </c:spPr>
          <c:invertIfNegative val="0"/>
          <c:cat>
            <c:strRef>
              <c:f>Datos!$A$22:$GY$22</c:f>
              <c:strCache>
                <c:ptCount val="168"/>
                <c:pt idx="0">
                  <c:v>2012</c:v>
                </c:pt>
                <c:pt idx="1">
                  <c:v>2012</c:v>
                </c:pt>
                <c:pt idx="2">
                  <c:v>2012</c:v>
                </c:pt>
                <c:pt idx="3">
                  <c:v>2012</c:v>
                </c:pt>
                <c:pt idx="4">
                  <c:v>2012</c:v>
                </c:pt>
                <c:pt idx="5">
                  <c:v>2012</c:v>
                </c:pt>
                <c:pt idx="6">
                  <c:v>2012</c:v>
                </c:pt>
                <c:pt idx="7">
                  <c:v>2012</c:v>
                </c:pt>
                <c:pt idx="8">
                  <c:v>2012</c:v>
                </c:pt>
                <c:pt idx="9">
                  <c:v>2012</c:v>
                </c:pt>
                <c:pt idx="10">
                  <c:v>2012</c:v>
                </c:pt>
                <c:pt idx="11">
                  <c:v>2012</c:v>
                </c:pt>
                <c:pt idx="12">
                  <c:v>2013</c:v>
                </c:pt>
                <c:pt idx="13">
                  <c:v>2013</c:v>
                </c:pt>
                <c:pt idx="14">
                  <c:v>2013</c:v>
                </c:pt>
                <c:pt idx="15">
                  <c:v>2013</c:v>
                </c:pt>
                <c:pt idx="16">
                  <c:v>2013</c:v>
                </c:pt>
                <c:pt idx="17">
                  <c:v>2013</c:v>
                </c:pt>
                <c:pt idx="18">
                  <c:v>2013</c:v>
                </c:pt>
                <c:pt idx="19">
                  <c:v>2013</c:v>
                </c:pt>
                <c:pt idx="20">
                  <c:v>2013</c:v>
                </c:pt>
                <c:pt idx="21">
                  <c:v>2013</c:v>
                </c:pt>
                <c:pt idx="22">
                  <c:v>2013</c:v>
                </c:pt>
                <c:pt idx="23">
                  <c:v>2013</c:v>
                </c:pt>
                <c:pt idx="24">
                  <c:v>2014</c:v>
                </c:pt>
                <c:pt idx="25">
                  <c:v>2014</c:v>
                </c:pt>
                <c:pt idx="26">
                  <c:v>2014</c:v>
                </c:pt>
                <c:pt idx="27">
                  <c:v>2014</c:v>
                </c:pt>
                <c:pt idx="28">
                  <c:v>2014</c:v>
                </c:pt>
                <c:pt idx="29">
                  <c:v>2014</c:v>
                </c:pt>
                <c:pt idx="30">
                  <c:v>2014</c:v>
                </c:pt>
                <c:pt idx="31">
                  <c:v>2014</c:v>
                </c:pt>
                <c:pt idx="32">
                  <c:v>2014</c:v>
                </c:pt>
                <c:pt idx="33">
                  <c:v>2014</c:v>
                </c:pt>
                <c:pt idx="34">
                  <c:v>2014</c:v>
                </c:pt>
                <c:pt idx="35">
                  <c:v>2014</c:v>
                </c:pt>
                <c:pt idx="36">
                  <c:v>2015</c:v>
                </c:pt>
                <c:pt idx="37">
                  <c:v>2015</c:v>
                </c:pt>
                <c:pt idx="38">
                  <c:v>2015</c:v>
                </c:pt>
                <c:pt idx="39">
                  <c:v>2015</c:v>
                </c:pt>
                <c:pt idx="40">
                  <c:v>2015</c:v>
                </c:pt>
                <c:pt idx="41">
                  <c:v>2015</c:v>
                </c:pt>
                <c:pt idx="42">
                  <c:v>2015</c:v>
                </c:pt>
                <c:pt idx="43">
                  <c:v>2015</c:v>
                </c:pt>
                <c:pt idx="44">
                  <c:v>2015</c:v>
                </c:pt>
                <c:pt idx="45">
                  <c:v>2015</c:v>
                </c:pt>
                <c:pt idx="46">
                  <c:v>2015</c:v>
                </c:pt>
                <c:pt idx="47">
                  <c:v>2015</c:v>
                </c:pt>
                <c:pt idx="48">
                  <c:v>2016</c:v>
                </c:pt>
                <c:pt idx="49">
                  <c:v>2016</c:v>
                </c:pt>
                <c:pt idx="50">
                  <c:v>2016</c:v>
                </c:pt>
                <c:pt idx="51">
                  <c:v>2016</c:v>
                </c:pt>
                <c:pt idx="52">
                  <c:v>2016</c:v>
                </c:pt>
                <c:pt idx="53">
                  <c:v>2016</c:v>
                </c:pt>
                <c:pt idx="54">
                  <c:v>2016</c:v>
                </c:pt>
                <c:pt idx="55">
                  <c:v>2016</c:v>
                </c:pt>
                <c:pt idx="56">
                  <c:v>2016</c:v>
                </c:pt>
                <c:pt idx="57">
                  <c:v>2016</c:v>
                </c:pt>
                <c:pt idx="58">
                  <c:v>2016</c:v>
                </c:pt>
                <c:pt idx="59">
                  <c:v>2016</c:v>
                </c:pt>
                <c:pt idx="60">
                  <c:v>2017</c:v>
                </c:pt>
                <c:pt idx="61">
                  <c:v>2017</c:v>
                </c:pt>
                <c:pt idx="62">
                  <c:v>2017</c:v>
                </c:pt>
                <c:pt idx="63">
                  <c:v>2017</c:v>
                </c:pt>
                <c:pt idx="64">
                  <c:v>2017</c:v>
                </c:pt>
                <c:pt idx="65">
                  <c:v>2017</c:v>
                </c:pt>
                <c:pt idx="66">
                  <c:v>2017</c:v>
                </c:pt>
                <c:pt idx="67">
                  <c:v>2017</c:v>
                </c:pt>
                <c:pt idx="68">
                  <c:v>2017</c:v>
                </c:pt>
                <c:pt idx="69">
                  <c:v>2017</c:v>
                </c:pt>
                <c:pt idx="70">
                  <c:v>2017</c:v>
                </c:pt>
                <c:pt idx="71">
                  <c:v>2017</c:v>
                </c:pt>
                <c:pt idx="72">
                  <c:v>2018</c:v>
                </c:pt>
                <c:pt idx="73">
                  <c:v>2018</c:v>
                </c:pt>
                <c:pt idx="74">
                  <c:v>2018</c:v>
                </c:pt>
                <c:pt idx="75">
                  <c:v>2018</c:v>
                </c:pt>
                <c:pt idx="76">
                  <c:v>2018</c:v>
                </c:pt>
                <c:pt idx="77">
                  <c:v>2018</c:v>
                </c:pt>
                <c:pt idx="78">
                  <c:v>2018</c:v>
                </c:pt>
                <c:pt idx="79">
                  <c:v>2018</c:v>
                </c:pt>
                <c:pt idx="80">
                  <c:v>2018</c:v>
                </c:pt>
                <c:pt idx="81">
                  <c:v>2018</c:v>
                </c:pt>
                <c:pt idx="82">
                  <c:v>2018</c:v>
                </c:pt>
                <c:pt idx="83">
                  <c:v>2018</c:v>
                </c:pt>
                <c:pt idx="84">
                  <c:v>2019</c:v>
                </c:pt>
                <c:pt idx="85">
                  <c:v>2019</c:v>
                </c:pt>
                <c:pt idx="86">
                  <c:v>2019</c:v>
                </c:pt>
                <c:pt idx="87">
                  <c:v>2019</c:v>
                </c:pt>
                <c:pt idx="88">
                  <c:v>2019</c:v>
                </c:pt>
                <c:pt idx="89">
                  <c:v>2019</c:v>
                </c:pt>
                <c:pt idx="90">
                  <c:v>2019</c:v>
                </c:pt>
                <c:pt idx="91">
                  <c:v>2019</c:v>
                </c:pt>
                <c:pt idx="92">
                  <c:v>2019</c:v>
                </c:pt>
                <c:pt idx="93">
                  <c:v>2019</c:v>
                </c:pt>
                <c:pt idx="94">
                  <c:v>2019</c:v>
                </c:pt>
                <c:pt idx="95">
                  <c:v>2019</c:v>
                </c:pt>
                <c:pt idx="96">
                  <c:v>2020</c:v>
                </c:pt>
                <c:pt idx="97">
                  <c:v>2020</c:v>
                </c:pt>
                <c:pt idx="98">
                  <c:v>2020</c:v>
                </c:pt>
                <c:pt idx="99">
                  <c:v>2020</c:v>
                </c:pt>
                <c:pt idx="100">
                  <c:v>2020</c:v>
                </c:pt>
                <c:pt idx="101">
                  <c:v>2020</c:v>
                </c:pt>
                <c:pt idx="102">
                  <c:v>2020</c:v>
                </c:pt>
                <c:pt idx="103">
                  <c:v>2020</c:v>
                </c:pt>
                <c:pt idx="104">
                  <c:v>2020</c:v>
                </c:pt>
                <c:pt idx="105">
                  <c:v>2020</c:v>
                </c:pt>
                <c:pt idx="106">
                  <c:v>2020</c:v>
                </c:pt>
                <c:pt idx="107">
                  <c:v>2020</c:v>
                </c:pt>
                <c:pt idx="108">
                  <c:v>2021</c:v>
                </c:pt>
                <c:pt idx="109">
                  <c:v>2021</c:v>
                </c:pt>
                <c:pt idx="110">
                  <c:v>2021</c:v>
                </c:pt>
                <c:pt idx="111">
                  <c:v>2021</c:v>
                </c:pt>
                <c:pt idx="112">
                  <c:v>2021</c:v>
                </c:pt>
                <c:pt idx="113">
                  <c:v>2021</c:v>
                </c:pt>
                <c:pt idx="114">
                  <c:v>2021</c:v>
                </c:pt>
                <c:pt idx="115">
                  <c:v>2021</c:v>
                </c:pt>
                <c:pt idx="116">
                  <c:v>2021</c:v>
                </c:pt>
                <c:pt idx="117">
                  <c:v>2021</c:v>
                </c:pt>
                <c:pt idx="118">
                  <c:v>2021</c:v>
                </c:pt>
                <c:pt idx="119">
                  <c:v>2021</c:v>
                </c:pt>
                <c:pt idx="120">
                  <c:v>2022</c:v>
                </c:pt>
                <c:pt idx="121">
                  <c:v>2022</c:v>
                </c:pt>
                <c:pt idx="122">
                  <c:v>2022</c:v>
                </c:pt>
                <c:pt idx="123">
                  <c:v>2022</c:v>
                </c:pt>
                <c:pt idx="124">
                  <c:v>2022</c:v>
                </c:pt>
                <c:pt idx="125">
                  <c:v>2022</c:v>
                </c:pt>
                <c:pt idx="126">
                  <c:v>2022</c:v>
                </c:pt>
                <c:pt idx="127">
                  <c:v>2022</c:v>
                </c:pt>
                <c:pt idx="128">
                  <c:v>2022</c:v>
                </c:pt>
                <c:pt idx="129">
                  <c:v>2022</c:v>
                </c:pt>
                <c:pt idx="130">
                  <c:v>2022</c:v>
                </c:pt>
                <c:pt idx="131">
                  <c:v>2022</c:v>
                </c:pt>
                <c:pt idx="132">
                  <c:v>2023</c:v>
                </c:pt>
                <c:pt idx="133">
                  <c:v>2023</c:v>
                </c:pt>
                <c:pt idx="134">
                  <c:v>2023</c:v>
                </c:pt>
                <c:pt idx="135">
                  <c:v>2023</c:v>
                </c:pt>
                <c:pt idx="136">
                  <c:v>2023</c:v>
                </c:pt>
                <c:pt idx="137">
                  <c:v>2023</c:v>
                </c:pt>
                <c:pt idx="138">
                  <c:v>2023</c:v>
                </c:pt>
                <c:pt idx="139">
                  <c:v>2023</c:v>
                </c:pt>
                <c:pt idx="140">
                  <c:v>2023</c:v>
                </c:pt>
                <c:pt idx="141">
                  <c:v>2023</c:v>
                </c:pt>
                <c:pt idx="142">
                  <c:v>2023</c:v>
                </c:pt>
                <c:pt idx="143">
                  <c:v>2023</c:v>
                </c:pt>
                <c:pt idx="144">
                  <c:v>2024</c:v>
                </c:pt>
                <c:pt idx="145">
                  <c:v>2024</c:v>
                </c:pt>
                <c:pt idx="146">
                  <c:v>2024</c:v>
                </c:pt>
                <c:pt idx="147">
                  <c:v>2024</c:v>
                </c:pt>
                <c:pt idx="148">
                  <c:v>2024</c:v>
                </c:pt>
                <c:pt idx="149">
                  <c:v>2024</c:v>
                </c:pt>
                <c:pt idx="150">
                  <c:v>2024</c:v>
                </c:pt>
                <c:pt idx="151">
                  <c:v>2024</c:v>
                </c:pt>
                <c:pt idx="152">
                  <c:v>2024</c:v>
                </c:pt>
                <c:pt idx="153">
                  <c:v>2024</c:v>
                </c:pt>
                <c:pt idx="154">
                  <c:v>2024</c:v>
                </c:pt>
                <c:pt idx="155">
                  <c:v>2024</c:v>
                </c:pt>
                <c:pt idx="156">
                  <c:v>2025</c:v>
                </c:pt>
                <c:pt idx="157">
                  <c:v>2025</c:v>
                </c:pt>
                <c:pt idx="158">
                  <c:v>2025</c:v>
                </c:pt>
                <c:pt idx="159">
                  <c:v>2025</c:v>
                </c:pt>
                <c:pt idx="160">
                  <c:v>2025</c:v>
                </c:pt>
                <c:pt idx="161">
                  <c:v>2025</c:v>
                </c:pt>
                <c:pt idx="162">
                  <c:v>2025</c:v>
                </c:pt>
                <c:pt idx="163">
                  <c:v>2025</c:v>
                </c:pt>
                <c:pt idx="164">
                  <c:v>2025</c:v>
                </c:pt>
                <c:pt idx="165">
                  <c:v>2025</c:v>
                </c:pt>
                <c:pt idx="166">
                  <c:v>2025</c:v>
                </c:pt>
                <c:pt idx="167">
                  <c:v>2025</c:v>
                </c:pt>
              </c:strCache>
            </c:strRef>
          </c:cat>
          <c:val>
            <c:numRef>
              <c:f>[0]!BLPH_CO0_USD_M</c:f>
              <c:numCache>
                <c:formatCode>General</c:formatCode>
                <c:ptCount val="79"/>
                <c:pt idx="0">
                  <c:v>111.41500000000001</c:v>
                </c:pt>
                <c:pt idx="1">
                  <c:v>119.165714285714</c:v>
                </c:pt>
                <c:pt idx="2">
                  <c:v>124.70318181818099</c:v>
                </c:pt>
                <c:pt idx="3">
                  <c:v>120.47</c:v>
                </c:pt>
                <c:pt idx="4">
                  <c:v>110.822173913043</c:v>
                </c:pt>
                <c:pt idx="5">
                  <c:v>95.889047619047602</c:v>
                </c:pt>
                <c:pt idx="6">
                  <c:v>102.979545454545</c:v>
                </c:pt>
                <c:pt idx="7">
                  <c:v>113.780434782608</c:v>
                </c:pt>
                <c:pt idx="8">
                  <c:v>113.64149999999999</c:v>
                </c:pt>
                <c:pt idx="9">
                  <c:v>111.79260869565201</c:v>
                </c:pt>
                <c:pt idx="10">
                  <c:v>109.91181818181801</c:v>
                </c:pt>
                <c:pt idx="11">
                  <c:v>109.569047619047</c:v>
                </c:pt>
                <c:pt idx="12">
                  <c:v>112.527826086956</c:v>
                </c:pt>
                <c:pt idx="13">
                  <c:v>116.488</c:v>
                </c:pt>
                <c:pt idx="14">
                  <c:v>109.585714285714</c:v>
                </c:pt>
                <c:pt idx="15">
                  <c:v>102.96</c:v>
                </c:pt>
                <c:pt idx="16">
                  <c:v>102.980434782608</c:v>
                </c:pt>
                <c:pt idx="17">
                  <c:v>103.35850000000001</c:v>
                </c:pt>
                <c:pt idx="18">
                  <c:v>107.779565217391</c:v>
                </c:pt>
                <c:pt idx="19">
                  <c:v>111.058181818181</c:v>
                </c:pt>
                <c:pt idx="20">
                  <c:v>111.962857142857</c:v>
                </c:pt>
                <c:pt idx="21">
                  <c:v>109.618695652173</c:v>
                </c:pt>
                <c:pt idx="22">
                  <c:v>108.150476190476</c:v>
                </c:pt>
                <c:pt idx="23">
                  <c:v>111.070454545454</c:v>
                </c:pt>
                <c:pt idx="24">
                  <c:v>107.926956521739</c:v>
                </c:pt>
                <c:pt idx="25">
                  <c:v>108.83799999999999</c:v>
                </c:pt>
                <c:pt idx="26">
                  <c:v>107.86809523809499</c:v>
                </c:pt>
                <c:pt idx="27">
                  <c:v>108.00363636363601</c:v>
                </c:pt>
                <c:pt idx="28">
                  <c:v>109.832272727272</c:v>
                </c:pt>
                <c:pt idx="29">
                  <c:v>112.240952380952</c:v>
                </c:pt>
                <c:pt idx="30">
                  <c:v>107.46260869565199</c:v>
                </c:pt>
                <c:pt idx="31">
                  <c:v>102.40190476190401</c:v>
                </c:pt>
                <c:pt idx="32">
                  <c:v>97.852727272727194</c:v>
                </c:pt>
                <c:pt idx="33">
                  <c:v>87.584782608695605</c:v>
                </c:pt>
                <c:pt idx="34">
                  <c:v>79.229500000000002</c:v>
                </c:pt>
                <c:pt idx="35">
                  <c:v>62.903913043478198</c:v>
                </c:pt>
                <c:pt idx="36">
                  <c:v>48.933181818181801</c:v>
                </c:pt>
                <c:pt idx="37">
                  <c:v>58.253999999999998</c:v>
                </c:pt>
                <c:pt idx="38">
                  <c:v>56.524545454545397</c:v>
                </c:pt>
                <c:pt idx="39">
                  <c:v>59.826363636363602</c:v>
                </c:pt>
                <c:pt idx="40">
                  <c:v>65.193809523809506</c:v>
                </c:pt>
                <c:pt idx="41">
                  <c:v>62.62</c:v>
                </c:pt>
                <c:pt idx="42">
                  <c:v>56.829565217391298</c:v>
                </c:pt>
                <c:pt idx="43">
                  <c:v>47.533809523809502</c:v>
                </c:pt>
                <c:pt idx="44">
                  <c:v>48.030454545454504</c:v>
                </c:pt>
                <c:pt idx="45">
                  <c:v>48.906363636363601</c:v>
                </c:pt>
                <c:pt idx="46">
                  <c:v>45.095238095238102</c:v>
                </c:pt>
                <c:pt idx="47">
                  <c:v>38.525217391304302</c:v>
                </c:pt>
                <c:pt idx="48">
                  <c:v>32.045238095238098</c:v>
                </c:pt>
                <c:pt idx="49">
                  <c:v>33.762380952380902</c:v>
                </c:pt>
                <c:pt idx="50">
                  <c:v>39.792173913043399</c:v>
                </c:pt>
                <c:pt idx="51">
                  <c:v>43.330476190476098</c:v>
                </c:pt>
                <c:pt idx="52">
                  <c:v>47.734999999999999</c:v>
                </c:pt>
                <c:pt idx="53">
                  <c:v>49.877272727272697</c:v>
                </c:pt>
                <c:pt idx="54">
                  <c:v>46.598571428571397</c:v>
                </c:pt>
                <c:pt idx="55">
                  <c:v>47.052173913043397</c:v>
                </c:pt>
                <c:pt idx="56">
                  <c:v>47.376818181818102</c:v>
                </c:pt>
                <c:pt idx="57">
                  <c:v>51.413809523809498</c:v>
                </c:pt>
                <c:pt idx="58">
                  <c:v>46.942272727272702</c:v>
                </c:pt>
                <c:pt idx="59">
                  <c:v>55.022727272727202</c:v>
                </c:pt>
                <c:pt idx="60">
                  <c:v>55.710909090908999</c:v>
                </c:pt>
                <c:pt idx="61">
                  <c:v>56.095999999999997</c:v>
                </c:pt>
                <c:pt idx="62">
                  <c:v>52.655217391304298</c:v>
                </c:pt>
                <c:pt idx="63">
                  <c:v>53.978000000000002</c:v>
                </c:pt>
                <c:pt idx="64">
                  <c:v>51.374347826086897</c:v>
                </c:pt>
                <c:pt idx="65">
                  <c:v>47.652727272727198</c:v>
                </c:pt>
                <c:pt idx="66">
                  <c:v>49.253333333333302</c:v>
                </c:pt>
                <c:pt idx="67">
                  <c:v>51.9278260869565</c:v>
                </c:pt>
                <c:pt idx="68">
                  <c:v>55.557619047618999</c:v>
                </c:pt>
                <c:pt idx="69">
                  <c:v>57.536363636363603</c:v>
                </c:pt>
                <c:pt idx="70">
                  <c:v>62.8363636363636</c:v>
                </c:pt>
                <c:pt idx="71">
                  <c:v>64.064285714285703</c:v>
                </c:pt>
                <c:pt idx="72">
                  <c:v>68.889130434782601</c:v>
                </c:pt>
                <c:pt idx="73">
                  <c:v>65.6965</c:v>
                </c:pt>
                <c:pt idx="74">
                  <c:v>66.891818181818095</c:v>
                </c:pt>
                <c:pt idx="75">
                  <c:v>71.932857142857102</c:v>
                </c:pt>
                <c:pt idx="76">
                  <c:v>76.934347826086906</c:v>
                </c:pt>
                <c:pt idx="77">
                  <c:v>75.802857142857107</c:v>
                </c:pt>
                <c:pt idx="78">
                  <c:v>75.2290909090909</c:v>
                </c:pt>
              </c:numCache>
            </c:numRef>
          </c:val>
        </c:ser>
        <c:dLbls>
          <c:showLegendKey val="0"/>
          <c:showVal val="0"/>
          <c:showCatName val="0"/>
          <c:showSerName val="0"/>
          <c:showPercent val="0"/>
          <c:showBubbleSize val="0"/>
        </c:dLbls>
        <c:gapWidth val="40"/>
        <c:axId val="87499520"/>
        <c:axId val="87501056"/>
      </c:barChart>
      <c:lineChart>
        <c:grouping val="standard"/>
        <c:varyColors val="0"/>
        <c:ser>
          <c:idx val="1"/>
          <c:order val="0"/>
          <c:tx>
            <c:v>Naftos kainos eurais pokytis</c:v>
          </c:tx>
          <c:spPr>
            <a:ln w="31750">
              <a:solidFill>
                <a:srgbClr val="000000"/>
              </a:solidFill>
              <a:prstDash val="solid"/>
            </a:ln>
          </c:spPr>
          <c:marker>
            <c:symbol val="none"/>
          </c:marker>
          <c:cat>
            <c:strRef>
              <c:f>Datos!$A$22:$GY$22</c:f>
              <c:strCache>
                <c:ptCount val="168"/>
                <c:pt idx="0">
                  <c:v>2012</c:v>
                </c:pt>
                <c:pt idx="1">
                  <c:v>2012</c:v>
                </c:pt>
                <c:pt idx="2">
                  <c:v>2012</c:v>
                </c:pt>
                <c:pt idx="3">
                  <c:v>2012</c:v>
                </c:pt>
                <c:pt idx="4">
                  <c:v>2012</c:v>
                </c:pt>
                <c:pt idx="5">
                  <c:v>2012</c:v>
                </c:pt>
                <c:pt idx="6">
                  <c:v>2012</c:v>
                </c:pt>
                <c:pt idx="7">
                  <c:v>2012</c:v>
                </c:pt>
                <c:pt idx="8">
                  <c:v>2012</c:v>
                </c:pt>
                <c:pt idx="9">
                  <c:v>2012</c:v>
                </c:pt>
                <c:pt idx="10">
                  <c:v>2012</c:v>
                </c:pt>
                <c:pt idx="11">
                  <c:v>2012</c:v>
                </c:pt>
                <c:pt idx="12">
                  <c:v>2013</c:v>
                </c:pt>
                <c:pt idx="13">
                  <c:v>2013</c:v>
                </c:pt>
                <c:pt idx="14">
                  <c:v>2013</c:v>
                </c:pt>
                <c:pt idx="15">
                  <c:v>2013</c:v>
                </c:pt>
                <c:pt idx="16">
                  <c:v>2013</c:v>
                </c:pt>
                <c:pt idx="17">
                  <c:v>2013</c:v>
                </c:pt>
                <c:pt idx="18">
                  <c:v>2013</c:v>
                </c:pt>
                <c:pt idx="19">
                  <c:v>2013</c:v>
                </c:pt>
                <c:pt idx="20">
                  <c:v>2013</c:v>
                </c:pt>
                <c:pt idx="21">
                  <c:v>2013</c:v>
                </c:pt>
                <c:pt idx="22">
                  <c:v>2013</c:v>
                </c:pt>
                <c:pt idx="23">
                  <c:v>2013</c:v>
                </c:pt>
                <c:pt idx="24">
                  <c:v>2014</c:v>
                </c:pt>
                <c:pt idx="25">
                  <c:v>2014</c:v>
                </c:pt>
                <c:pt idx="26">
                  <c:v>2014</c:v>
                </c:pt>
                <c:pt idx="27">
                  <c:v>2014</c:v>
                </c:pt>
                <c:pt idx="28">
                  <c:v>2014</c:v>
                </c:pt>
                <c:pt idx="29">
                  <c:v>2014</c:v>
                </c:pt>
                <c:pt idx="30">
                  <c:v>2014</c:v>
                </c:pt>
                <c:pt idx="31">
                  <c:v>2014</c:v>
                </c:pt>
                <c:pt idx="32">
                  <c:v>2014</c:v>
                </c:pt>
                <c:pt idx="33">
                  <c:v>2014</c:v>
                </c:pt>
                <c:pt idx="34">
                  <c:v>2014</c:v>
                </c:pt>
                <c:pt idx="35">
                  <c:v>2014</c:v>
                </c:pt>
                <c:pt idx="36">
                  <c:v>2015</c:v>
                </c:pt>
                <c:pt idx="37">
                  <c:v>2015</c:v>
                </c:pt>
                <c:pt idx="38">
                  <c:v>2015</c:v>
                </c:pt>
                <c:pt idx="39">
                  <c:v>2015</c:v>
                </c:pt>
                <c:pt idx="40">
                  <c:v>2015</c:v>
                </c:pt>
                <c:pt idx="41">
                  <c:v>2015</c:v>
                </c:pt>
                <c:pt idx="42">
                  <c:v>2015</c:v>
                </c:pt>
                <c:pt idx="43">
                  <c:v>2015</c:v>
                </c:pt>
                <c:pt idx="44">
                  <c:v>2015</c:v>
                </c:pt>
                <c:pt idx="45">
                  <c:v>2015</c:v>
                </c:pt>
                <c:pt idx="46">
                  <c:v>2015</c:v>
                </c:pt>
                <c:pt idx="47">
                  <c:v>2015</c:v>
                </c:pt>
                <c:pt idx="48">
                  <c:v>2016</c:v>
                </c:pt>
                <c:pt idx="49">
                  <c:v>2016</c:v>
                </c:pt>
                <c:pt idx="50">
                  <c:v>2016</c:v>
                </c:pt>
                <c:pt idx="51">
                  <c:v>2016</c:v>
                </c:pt>
                <c:pt idx="52">
                  <c:v>2016</c:v>
                </c:pt>
                <c:pt idx="53">
                  <c:v>2016</c:v>
                </c:pt>
                <c:pt idx="54">
                  <c:v>2016</c:v>
                </c:pt>
                <c:pt idx="55">
                  <c:v>2016</c:v>
                </c:pt>
                <c:pt idx="56">
                  <c:v>2016</c:v>
                </c:pt>
                <c:pt idx="57">
                  <c:v>2016</c:v>
                </c:pt>
                <c:pt idx="58">
                  <c:v>2016</c:v>
                </c:pt>
                <c:pt idx="59">
                  <c:v>2016</c:v>
                </c:pt>
                <c:pt idx="60">
                  <c:v>2017</c:v>
                </c:pt>
                <c:pt idx="61">
                  <c:v>2017</c:v>
                </c:pt>
                <c:pt idx="62">
                  <c:v>2017</c:v>
                </c:pt>
                <c:pt idx="63">
                  <c:v>2017</c:v>
                </c:pt>
                <c:pt idx="64">
                  <c:v>2017</c:v>
                </c:pt>
                <c:pt idx="65">
                  <c:v>2017</c:v>
                </c:pt>
                <c:pt idx="66">
                  <c:v>2017</c:v>
                </c:pt>
                <c:pt idx="67">
                  <c:v>2017</c:v>
                </c:pt>
                <c:pt idx="68">
                  <c:v>2017</c:v>
                </c:pt>
                <c:pt idx="69">
                  <c:v>2017</c:v>
                </c:pt>
                <c:pt idx="70">
                  <c:v>2017</c:v>
                </c:pt>
                <c:pt idx="71">
                  <c:v>2017</c:v>
                </c:pt>
                <c:pt idx="72">
                  <c:v>2018</c:v>
                </c:pt>
                <c:pt idx="73">
                  <c:v>2018</c:v>
                </c:pt>
                <c:pt idx="74">
                  <c:v>2018</c:v>
                </c:pt>
                <c:pt idx="75">
                  <c:v>2018</c:v>
                </c:pt>
                <c:pt idx="76">
                  <c:v>2018</c:v>
                </c:pt>
                <c:pt idx="77">
                  <c:v>2018</c:v>
                </c:pt>
                <c:pt idx="78">
                  <c:v>2018</c:v>
                </c:pt>
                <c:pt idx="79">
                  <c:v>2018</c:v>
                </c:pt>
                <c:pt idx="80">
                  <c:v>2018</c:v>
                </c:pt>
                <c:pt idx="81">
                  <c:v>2018</c:v>
                </c:pt>
                <c:pt idx="82">
                  <c:v>2018</c:v>
                </c:pt>
                <c:pt idx="83">
                  <c:v>2018</c:v>
                </c:pt>
                <c:pt idx="84">
                  <c:v>2019</c:v>
                </c:pt>
                <c:pt idx="85">
                  <c:v>2019</c:v>
                </c:pt>
                <c:pt idx="86">
                  <c:v>2019</c:v>
                </c:pt>
                <c:pt idx="87">
                  <c:v>2019</c:v>
                </c:pt>
                <c:pt idx="88">
                  <c:v>2019</c:v>
                </c:pt>
                <c:pt idx="89">
                  <c:v>2019</c:v>
                </c:pt>
                <c:pt idx="90">
                  <c:v>2019</c:v>
                </c:pt>
                <c:pt idx="91">
                  <c:v>2019</c:v>
                </c:pt>
                <c:pt idx="92">
                  <c:v>2019</c:v>
                </c:pt>
                <c:pt idx="93">
                  <c:v>2019</c:v>
                </c:pt>
                <c:pt idx="94">
                  <c:v>2019</c:v>
                </c:pt>
                <c:pt idx="95">
                  <c:v>2019</c:v>
                </c:pt>
                <c:pt idx="96">
                  <c:v>2020</c:v>
                </c:pt>
                <c:pt idx="97">
                  <c:v>2020</c:v>
                </c:pt>
                <c:pt idx="98">
                  <c:v>2020</c:v>
                </c:pt>
                <c:pt idx="99">
                  <c:v>2020</c:v>
                </c:pt>
                <c:pt idx="100">
                  <c:v>2020</c:v>
                </c:pt>
                <c:pt idx="101">
                  <c:v>2020</c:v>
                </c:pt>
                <c:pt idx="102">
                  <c:v>2020</c:v>
                </c:pt>
                <c:pt idx="103">
                  <c:v>2020</c:v>
                </c:pt>
                <c:pt idx="104">
                  <c:v>2020</c:v>
                </c:pt>
                <c:pt idx="105">
                  <c:v>2020</c:v>
                </c:pt>
                <c:pt idx="106">
                  <c:v>2020</c:v>
                </c:pt>
                <c:pt idx="107">
                  <c:v>2020</c:v>
                </c:pt>
                <c:pt idx="108">
                  <c:v>2021</c:v>
                </c:pt>
                <c:pt idx="109">
                  <c:v>2021</c:v>
                </c:pt>
                <c:pt idx="110">
                  <c:v>2021</c:v>
                </c:pt>
                <c:pt idx="111">
                  <c:v>2021</c:v>
                </c:pt>
                <c:pt idx="112">
                  <c:v>2021</c:v>
                </c:pt>
                <c:pt idx="113">
                  <c:v>2021</c:v>
                </c:pt>
                <c:pt idx="114">
                  <c:v>2021</c:v>
                </c:pt>
                <c:pt idx="115">
                  <c:v>2021</c:v>
                </c:pt>
                <c:pt idx="116">
                  <c:v>2021</c:v>
                </c:pt>
                <c:pt idx="117">
                  <c:v>2021</c:v>
                </c:pt>
                <c:pt idx="118">
                  <c:v>2021</c:v>
                </c:pt>
                <c:pt idx="119">
                  <c:v>2021</c:v>
                </c:pt>
                <c:pt idx="120">
                  <c:v>2022</c:v>
                </c:pt>
                <c:pt idx="121">
                  <c:v>2022</c:v>
                </c:pt>
                <c:pt idx="122">
                  <c:v>2022</c:v>
                </c:pt>
                <c:pt idx="123">
                  <c:v>2022</c:v>
                </c:pt>
                <c:pt idx="124">
                  <c:v>2022</c:v>
                </c:pt>
                <c:pt idx="125">
                  <c:v>2022</c:v>
                </c:pt>
                <c:pt idx="126">
                  <c:v>2022</c:v>
                </c:pt>
                <c:pt idx="127">
                  <c:v>2022</c:v>
                </c:pt>
                <c:pt idx="128">
                  <c:v>2022</c:v>
                </c:pt>
                <c:pt idx="129">
                  <c:v>2022</c:v>
                </c:pt>
                <c:pt idx="130">
                  <c:v>2022</c:v>
                </c:pt>
                <c:pt idx="131">
                  <c:v>2022</c:v>
                </c:pt>
                <c:pt idx="132">
                  <c:v>2023</c:v>
                </c:pt>
                <c:pt idx="133">
                  <c:v>2023</c:v>
                </c:pt>
                <c:pt idx="134">
                  <c:v>2023</c:v>
                </c:pt>
                <c:pt idx="135">
                  <c:v>2023</c:v>
                </c:pt>
                <c:pt idx="136">
                  <c:v>2023</c:v>
                </c:pt>
                <c:pt idx="137">
                  <c:v>2023</c:v>
                </c:pt>
                <c:pt idx="138">
                  <c:v>2023</c:v>
                </c:pt>
                <c:pt idx="139">
                  <c:v>2023</c:v>
                </c:pt>
                <c:pt idx="140">
                  <c:v>2023</c:v>
                </c:pt>
                <c:pt idx="141">
                  <c:v>2023</c:v>
                </c:pt>
                <c:pt idx="142">
                  <c:v>2023</c:v>
                </c:pt>
                <c:pt idx="143">
                  <c:v>2023</c:v>
                </c:pt>
                <c:pt idx="144">
                  <c:v>2024</c:v>
                </c:pt>
                <c:pt idx="145">
                  <c:v>2024</c:v>
                </c:pt>
                <c:pt idx="146">
                  <c:v>2024</c:v>
                </c:pt>
                <c:pt idx="147">
                  <c:v>2024</c:v>
                </c:pt>
                <c:pt idx="148">
                  <c:v>2024</c:v>
                </c:pt>
                <c:pt idx="149">
                  <c:v>2024</c:v>
                </c:pt>
                <c:pt idx="150">
                  <c:v>2024</c:v>
                </c:pt>
                <c:pt idx="151">
                  <c:v>2024</c:v>
                </c:pt>
                <c:pt idx="152">
                  <c:v>2024</c:v>
                </c:pt>
                <c:pt idx="153">
                  <c:v>2024</c:v>
                </c:pt>
                <c:pt idx="154">
                  <c:v>2024</c:v>
                </c:pt>
                <c:pt idx="155">
                  <c:v>2024</c:v>
                </c:pt>
                <c:pt idx="156">
                  <c:v>2025</c:v>
                </c:pt>
                <c:pt idx="157">
                  <c:v>2025</c:v>
                </c:pt>
                <c:pt idx="158">
                  <c:v>2025</c:v>
                </c:pt>
                <c:pt idx="159">
                  <c:v>2025</c:v>
                </c:pt>
                <c:pt idx="160">
                  <c:v>2025</c:v>
                </c:pt>
                <c:pt idx="161">
                  <c:v>2025</c:v>
                </c:pt>
                <c:pt idx="162">
                  <c:v>2025</c:v>
                </c:pt>
                <c:pt idx="163">
                  <c:v>2025</c:v>
                </c:pt>
                <c:pt idx="164">
                  <c:v>2025</c:v>
                </c:pt>
                <c:pt idx="165">
                  <c:v>2025</c:v>
                </c:pt>
                <c:pt idx="166">
                  <c:v>2025</c:v>
                </c:pt>
                <c:pt idx="167">
                  <c:v>2025</c:v>
                </c:pt>
              </c:strCache>
            </c:strRef>
          </c:cat>
          <c:val>
            <c:numRef>
              <c:f>[0]!BLPH_CO0_LTL_M_GC</c:f>
              <c:numCache>
                <c:formatCode>General</c:formatCode>
                <c:ptCount val="79"/>
                <c:pt idx="0">
                  <c:v>19.020349889878499</c:v>
                </c:pt>
                <c:pt idx="1">
                  <c:v>18.069650049528001</c:v>
                </c:pt>
                <c:pt idx="2">
                  <c:v>15.233022105722201</c:v>
                </c:pt>
                <c:pt idx="3">
                  <c:v>7.40296376587112</c:v>
                </c:pt>
                <c:pt idx="4">
                  <c:v>7.8627015596777401</c:v>
                </c:pt>
                <c:pt idx="5">
                  <c:v>-3.6059367727059302</c:v>
                </c:pt>
                <c:pt idx="6">
                  <c:v>1.93100216509807</c:v>
                </c:pt>
                <c:pt idx="7">
                  <c:v>19.162475323697102</c:v>
                </c:pt>
                <c:pt idx="8">
                  <c:v>8.6566475508168299</c:v>
                </c:pt>
                <c:pt idx="9">
                  <c:v>7.0874495251561402</c:v>
                </c:pt>
                <c:pt idx="10">
                  <c:v>4.5349642430362103</c:v>
                </c:pt>
                <c:pt idx="11">
                  <c:v>1.3089394924283999</c:v>
                </c:pt>
                <c:pt idx="12">
                  <c:v>-1.8993935902425101</c:v>
                </c:pt>
                <c:pt idx="13">
                  <c:v>-3.2238424231829801</c:v>
                </c:pt>
                <c:pt idx="14">
                  <c:v>-10.4638887337734</c:v>
                </c:pt>
                <c:pt idx="15">
                  <c:v>-13.6115074812658</c:v>
                </c:pt>
                <c:pt idx="16">
                  <c:v>-8.3247152588299205</c:v>
                </c:pt>
                <c:pt idx="17">
                  <c:v>2.3636346297814801</c:v>
                </c:pt>
                <c:pt idx="18">
                  <c:v>-1.6975728795371301</c:v>
                </c:pt>
                <c:pt idx="19">
                  <c:v>-9.0597004457016705</c:v>
                </c:pt>
                <c:pt idx="20">
                  <c:v>-5.0994806866078299</c:v>
                </c:pt>
                <c:pt idx="21">
                  <c:v>-6.69015058886401</c:v>
                </c:pt>
                <c:pt idx="22">
                  <c:v>-6.4570143988269502</c:v>
                </c:pt>
                <c:pt idx="23">
                  <c:v>-2.8641485193006599</c:v>
                </c:pt>
                <c:pt idx="24">
                  <c:v>-6.4452592112295504</c:v>
                </c:pt>
                <c:pt idx="25">
                  <c:v>-8.62005749598808</c:v>
                </c:pt>
                <c:pt idx="26">
                  <c:v>-7.7367095006251203</c:v>
                </c:pt>
                <c:pt idx="27">
                  <c:v>-1.2081009788843899</c:v>
                </c:pt>
                <c:pt idx="28">
                  <c:v>0.82899725894158804</c:v>
                </c:pt>
                <c:pt idx="29">
                  <c:v>5.3736001298232798</c:v>
                </c:pt>
                <c:pt idx="30">
                  <c:v>-3.6860018094982201</c:v>
                </c:pt>
                <c:pt idx="31">
                  <c:v>-7.8423769023599803</c:v>
                </c:pt>
                <c:pt idx="32">
                  <c:v>-9.6133533875874306</c:v>
                </c:pt>
                <c:pt idx="33">
                  <c:v>-14.0315377587944</c:v>
                </c:pt>
                <c:pt idx="34">
                  <c:v>-20.739914948670599</c:v>
                </c:pt>
                <c:pt idx="35">
                  <c:v>-37.040752354699698</c:v>
                </c:pt>
                <c:pt idx="36">
                  <c:v>-46.995774623560003</c:v>
                </c:pt>
                <c:pt idx="37">
                  <c:v>-35.583362993458202</c:v>
                </c:pt>
                <c:pt idx="38">
                  <c:v>-33.188762931263703</c:v>
                </c:pt>
                <c:pt idx="39">
                  <c:v>-29.035666117728301</c:v>
                </c:pt>
                <c:pt idx="40">
                  <c:v>-26.900738687151598</c:v>
                </c:pt>
                <c:pt idx="41">
                  <c:v>-32.364566090255003</c:v>
                </c:pt>
                <c:pt idx="42">
                  <c:v>-34.884741324572701</c:v>
                </c:pt>
                <c:pt idx="43">
                  <c:v>-44.456998184057902</c:v>
                </c:pt>
                <c:pt idx="44">
                  <c:v>-43.556707269231303</c:v>
                </c:pt>
                <c:pt idx="45">
                  <c:v>-37.023442605270702</c:v>
                </c:pt>
                <c:pt idx="46">
                  <c:v>-33.899210465134701</c:v>
                </c:pt>
                <c:pt idx="47">
                  <c:v>-30.585142422557901</c:v>
                </c:pt>
                <c:pt idx="48">
                  <c:v>-29.754947886538702</c:v>
                </c:pt>
                <c:pt idx="49">
                  <c:v>-40.676352323676603</c:v>
                </c:pt>
                <c:pt idx="50">
                  <c:v>-31.279381648797202</c:v>
                </c:pt>
                <c:pt idx="51">
                  <c:v>-31.104691546965199</c:v>
                </c:pt>
                <c:pt idx="52">
                  <c:v>-27.766646444522099</c:v>
                </c:pt>
                <c:pt idx="53">
                  <c:v>-20.478234694964002</c:v>
                </c:pt>
                <c:pt idx="54">
                  <c:v>-18.5430761140179</c:v>
                </c:pt>
                <c:pt idx="55">
                  <c:v>-1.7693242268978699</c:v>
                </c:pt>
                <c:pt idx="56">
                  <c:v>-1.29052169678988</c:v>
                </c:pt>
                <c:pt idx="57">
                  <c:v>7.1221560180310703</c:v>
                </c:pt>
                <c:pt idx="58">
                  <c:v>3.5870045250571301</c:v>
                </c:pt>
                <c:pt idx="59">
                  <c:v>47.401734236013802</c:v>
                </c:pt>
                <c:pt idx="60">
                  <c:v>77.891827091662407</c:v>
                </c:pt>
                <c:pt idx="61">
                  <c:v>73.105219874334793</c:v>
                </c:pt>
                <c:pt idx="62">
                  <c:v>37.591973233437997</c:v>
                </c:pt>
                <c:pt idx="63">
                  <c:v>31.884913248732602</c:v>
                </c:pt>
                <c:pt idx="64">
                  <c:v>10.082675913151199</c:v>
                </c:pt>
                <c:pt idx="65">
                  <c:v>-4.4556267387733497</c:v>
                </c:pt>
                <c:pt idx="66">
                  <c:v>1.6281931268735801</c:v>
                </c:pt>
                <c:pt idx="67">
                  <c:v>4.8274075375056498</c:v>
                </c:pt>
                <c:pt idx="68">
                  <c:v>10.3752600812763</c:v>
                </c:pt>
                <c:pt idx="69">
                  <c:v>4.9724560286129096</c:v>
                </c:pt>
                <c:pt idx="70">
                  <c:v>23.078823842975201</c:v>
                </c:pt>
                <c:pt idx="71">
                  <c:v>3.62454394576547</c:v>
                </c:pt>
                <c:pt idx="72">
                  <c:v>7.6597912835459896</c:v>
                </c:pt>
                <c:pt idx="73">
                  <c:v>0.93671204828444898</c:v>
                </c:pt>
                <c:pt idx="74">
                  <c:v>9.9930605254776506</c:v>
                </c:pt>
                <c:pt idx="75">
                  <c:v>16.247357993934202</c:v>
                </c:pt>
                <c:pt idx="76">
                  <c:v>40.0274001649383</c:v>
                </c:pt>
                <c:pt idx="77">
                  <c:v>52.943803269474103</c:v>
                </c:pt>
                <c:pt idx="78">
                  <c:v>50.472354078373101</c:v>
                </c:pt>
              </c:numCache>
            </c:numRef>
          </c:val>
          <c:smooth val="0"/>
        </c:ser>
        <c:ser>
          <c:idx val="0"/>
          <c:order val="1"/>
          <c:tx>
            <c:v>Degalų kainų pokytis Lietuvoje</c:v>
          </c:tx>
          <c:spPr>
            <a:ln w="31750">
              <a:solidFill>
                <a:srgbClr val="22772D"/>
              </a:solidFill>
              <a:prstDash val="solid"/>
            </a:ln>
          </c:spPr>
          <c:marker>
            <c:symbol val="none"/>
          </c:marker>
          <c:cat>
            <c:strRef>
              <c:f>Datos!$A$22:$GY$22</c:f>
              <c:strCache>
                <c:ptCount val="168"/>
                <c:pt idx="0">
                  <c:v>2012</c:v>
                </c:pt>
                <c:pt idx="1">
                  <c:v>2012</c:v>
                </c:pt>
                <c:pt idx="2">
                  <c:v>2012</c:v>
                </c:pt>
                <c:pt idx="3">
                  <c:v>2012</c:v>
                </c:pt>
                <c:pt idx="4">
                  <c:v>2012</c:v>
                </c:pt>
                <c:pt idx="5">
                  <c:v>2012</c:v>
                </c:pt>
                <c:pt idx="6">
                  <c:v>2012</c:v>
                </c:pt>
                <c:pt idx="7">
                  <c:v>2012</c:v>
                </c:pt>
                <c:pt idx="8">
                  <c:v>2012</c:v>
                </c:pt>
                <c:pt idx="9">
                  <c:v>2012</c:v>
                </c:pt>
                <c:pt idx="10">
                  <c:v>2012</c:v>
                </c:pt>
                <c:pt idx="11">
                  <c:v>2012</c:v>
                </c:pt>
                <c:pt idx="12">
                  <c:v>2013</c:v>
                </c:pt>
                <c:pt idx="13">
                  <c:v>2013</c:v>
                </c:pt>
                <c:pt idx="14">
                  <c:v>2013</c:v>
                </c:pt>
                <c:pt idx="15">
                  <c:v>2013</c:v>
                </c:pt>
                <c:pt idx="16">
                  <c:v>2013</c:v>
                </c:pt>
                <c:pt idx="17">
                  <c:v>2013</c:v>
                </c:pt>
                <c:pt idx="18">
                  <c:v>2013</c:v>
                </c:pt>
                <c:pt idx="19">
                  <c:v>2013</c:v>
                </c:pt>
                <c:pt idx="20">
                  <c:v>2013</c:v>
                </c:pt>
                <c:pt idx="21">
                  <c:v>2013</c:v>
                </c:pt>
                <c:pt idx="22">
                  <c:v>2013</c:v>
                </c:pt>
                <c:pt idx="23">
                  <c:v>2013</c:v>
                </c:pt>
                <c:pt idx="24">
                  <c:v>2014</c:v>
                </c:pt>
                <c:pt idx="25">
                  <c:v>2014</c:v>
                </c:pt>
                <c:pt idx="26">
                  <c:v>2014</c:v>
                </c:pt>
                <c:pt idx="27">
                  <c:v>2014</c:v>
                </c:pt>
                <c:pt idx="28">
                  <c:v>2014</c:v>
                </c:pt>
                <c:pt idx="29">
                  <c:v>2014</c:v>
                </c:pt>
                <c:pt idx="30">
                  <c:v>2014</c:v>
                </c:pt>
                <c:pt idx="31">
                  <c:v>2014</c:v>
                </c:pt>
                <c:pt idx="32">
                  <c:v>2014</c:v>
                </c:pt>
                <c:pt idx="33">
                  <c:v>2014</c:v>
                </c:pt>
                <c:pt idx="34">
                  <c:v>2014</c:v>
                </c:pt>
                <c:pt idx="35">
                  <c:v>2014</c:v>
                </c:pt>
                <c:pt idx="36">
                  <c:v>2015</c:v>
                </c:pt>
                <c:pt idx="37">
                  <c:v>2015</c:v>
                </c:pt>
                <c:pt idx="38">
                  <c:v>2015</c:v>
                </c:pt>
                <c:pt idx="39">
                  <c:v>2015</c:v>
                </c:pt>
                <c:pt idx="40">
                  <c:v>2015</c:v>
                </c:pt>
                <c:pt idx="41">
                  <c:v>2015</c:v>
                </c:pt>
                <c:pt idx="42">
                  <c:v>2015</c:v>
                </c:pt>
                <c:pt idx="43">
                  <c:v>2015</c:v>
                </c:pt>
                <c:pt idx="44">
                  <c:v>2015</c:v>
                </c:pt>
                <c:pt idx="45">
                  <c:v>2015</c:v>
                </c:pt>
                <c:pt idx="46">
                  <c:v>2015</c:v>
                </c:pt>
                <c:pt idx="47">
                  <c:v>2015</c:v>
                </c:pt>
                <c:pt idx="48">
                  <c:v>2016</c:v>
                </c:pt>
                <c:pt idx="49">
                  <c:v>2016</c:v>
                </c:pt>
                <c:pt idx="50">
                  <c:v>2016</c:v>
                </c:pt>
                <c:pt idx="51">
                  <c:v>2016</c:v>
                </c:pt>
                <c:pt idx="52">
                  <c:v>2016</c:v>
                </c:pt>
                <c:pt idx="53">
                  <c:v>2016</c:v>
                </c:pt>
                <c:pt idx="54">
                  <c:v>2016</c:v>
                </c:pt>
                <c:pt idx="55">
                  <c:v>2016</c:v>
                </c:pt>
                <c:pt idx="56">
                  <c:v>2016</c:v>
                </c:pt>
                <c:pt idx="57">
                  <c:v>2016</c:v>
                </c:pt>
                <c:pt idx="58">
                  <c:v>2016</c:v>
                </c:pt>
                <c:pt idx="59">
                  <c:v>2016</c:v>
                </c:pt>
                <c:pt idx="60">
                  <c:v>2017</c:v>
                </c:pt>
                <c:pt idx="61">
                  <c:v>2017</c:v>
                </c:pt>
                <c:pt idx="62">
                  <c:v>2017</c:v>
                </c:pt>
                <c:pt idx="63">
                  <c:v>2017</c:v>
                </c:pt>
                <c:pt idx="64">
                  <c:v>2017</c:v>
                </c:pt>
                <c:pt idx="65">
                  <c:v>2017</c:v>
                </c:pt>
                <c:pt idx="66">
                  <c:v>2017</c:v>
                </c:pt>
                <c:pt idx="67">
                  <c:v>2017</c:v>
                </c:pt>
                <c:pt idx="68">
                  <c:v>2017</c:v>
                </c:pt>
                <c:pt idx="69">
                  <c:v>2017</c:v>
                </c:pt>
                <c:pt idx="70">
                  <c:v>2017</c:v>
                </c:pt>
                <c:pt idx="71">
                  <c:v>2017</c:v>
                </c:pt>
                <c:pt idx="72">
                  <c:v>2018</c:v>
                </c:pt>
                <c:pt idx="73">
                  <c:v>2018</c:v>
                </c:pt>
                <c:pt idx="74">
                  <c:v>2018</c:v>
                </c:pt>
                <c:pt idx="75">
                  <c:v>2018</c:v>
                </c:pt>
                <c:pt idx="76">
                  <c:v>2018</c:v>
                </c:pt>
                <c:pt idx="77">
                  <c:v>2018</c:v>
                </c:pt>
                <c:pt idx="78">
                  <c:v>2018</c:v>
                </c:pt>
                <c:pt idx="79">
                  <c:v>2018</c:v>
                </c:pt>
                <c:pt idx="80">
                  <c:v>2018</c:v>
                </c:pt>
                <c:pt idx="81">
                  <c:v>2018</c:v>
                </c:pt>
                <c:pt idx="82">
                  <c:v>2018</c:v>
                </c:pt>
                <c:pt idx="83">
                  <c:v>2018</c:v>
                </c:pt>
                <c:pt idx="84">
                  <c:v>2019</c:v>
                </c:pt>
                <c:pt idx="85">
                  <c:v>2019</c:v>
                </c:pt>
                <c:pt idx="86">
                  <c:v>2019</c:v>
                </c:pt>
                <c:pt idx="87">
                  <c:v>2019</c:v>
                </c:pt>
                <c:pt idx="88">
                  <c:v>2019</c:v>
                </c:pt>
                <c:pt idx="89">
                  <c:v>2019</c:v>
                </c:pt>
                <c:pt idx="90">
                  <c:v>2019</c:v>
                </c:pt>
                <c:pt idx="91">
                  <c:v>2019</c:v>
                </c:pt>
                <c:pt idx="92">
                  <c:v>2019</c:v>
                </c:pt>
                <c:pt idx="93">
                  <c:v>2019</c:v>
                </c:pt>
                <c:pt idx="94">
                  <c:v>2019</c:v>
                </c:pt>
                <c:pt idx="95">
                  <c:v>2019</c:v>
                </c:pt>
                <c:pt idx="96">
                  <c:v>2020</c:v>
                </c:pt>
                <c:pt idx="97">
                  <c:v>2020</c:v>
                </c:pt>
                <c:pt idx="98">
                  <c:v>2020</c:v>
                </c:pt>
                <c:pt idx="99">
                  <c:v>2020</c:v>
                </c:pt>
                <c:pt idx="100">
                  <c:v>2020</c:v>
                </c:pt>
                <c:pt idx="101">
                  <c:v>2020</c:v>
                </c:pt>
                <c:pt idx="102">
                  <c:v>2020</c:v>
                </c:pt>
                <c:pt idx="103">
                  <c:v>2020</c:v>
                </c:pt>
                <c:pt idx="104">
                  <c:v>2020</c:v>
                </c:pt>
                <c:pt idx="105">
                  <c:v>2020</c:v>
                </c:pt>
                <c:pt idx="106">
                  <c:v>2020</c:v>
                </c:pt>
                <c:pt idx="107">
                  <c:v>2020</c:v>
                </c:pt>
                <c:pt idx="108">
                  <c:v>2021</c:v>
                </c:pt>
                <c:pt idx="109">
                  <c:v>2021</c:v>
                </c:pt>
                <c:pt idx="110">
                  <c:v>2021</c:v>
                </c:pt>
                <c:pt idx="111">
                  <c:v>2021</c:v>
                </c:pt>
                <c:pt idx="112">
                  <c:v>2021</c:v>
                </c:pt>
                <c:pt idx="113">
                  <c:v>2021</c:v>
                </c:pt>
                <c:pt idx="114">
                  <c:v>2021</c:v>
                </c:pt>
                <c:pt idx="115">
                  <c:v>2021</c:v>
                </c:pt>
                <c:pt idx="116">
                  <c:v>2021</c:v>
                </c:pt>
                <c:pt idx="117">
                  <c:v>2021</c:v>
                </c:pt>
                <c:pt idx="118">
                  <c:v>2021</c:v>
                </c:pt>
                <c:pt idx="119">
                  <c:v>2021</c:v>
                </c:pt>
                <c:pt idx="120">
                  <c:v>2022</c:v>
                </c:pt>
                <c:pt idx="121">
                  <c:v>2022</c:v>
                </c:pt>
                <c:pt idx="122">
                  <c:v>2022</c:v>
                </c:pt>
                <c:pt idx="123">
                  <c:v>2022</c:v>
                </c:pt>
                <c:pt idx="124">
                  <c:v>2022</c:v>
                </c:pt>
                <c:pt idx="125">
                  <c:v>2022</c:v>
                </c:pt>
                <c:pt idx="126">
                  <c:v>2022</c:v>
                </c:pt>
                <c:pt idx="127">
                  <c:v>2022</c:v>
                </c:pt>
                <c:pt idx="128">
                  <c:v>2022</c:v>
                </c:pt>
                <c:pt idx="129">
                  <c:v>2022</c:v>
                </c:pt>
                <c:pt idx="130">
                  <c:v>2022</c:v>
                </c:pt>
                <c:pt idx="131">
                  <c:v>2022</c:v>
                </c:pt>
                <c:pt idx="132">
                  <c:v>2023</c:v>
                </c:pt>
                <c:pt idx="133">
                  <c:v>2023</c:v>
                </c:pt>
                <c:pt idx="134">
                  <c:v>2023</c:v>
                </c:pt>
                <c:pt idx="135">
                  <c:v>2023</c:v>
                </c:pt>
                <c:pt idx="136">
                  <c:v>2023</c:v>
                </c:pt>
                <c:pt idx="137">
                  <c:v>2023</c:v>
                </c:pt>
                <c:pt idx="138">
                  <c:v>2023</c:v>
                </c:pt>
                <c:pt idx="139">
                  <c:v>2023</c:v>
                </c:pt>
                <c:pt idx="140">
                  <c:v>2023</c:v>
                </c:pt>
                <c:pt idx="141">
                  <c:v>2023</c:v>
                </c:pt>
                <c:pt idx="142">
                  <c:v>2023</c:v>
                </c:pt>
                <c:pt idx="143">
                  <c:v>2023</c:v>
                </c:pt>
                <c:pt idx="144">
                  <c:v>2024</c:v>
                </c:pt>
                <c:pt idx="145">
                  <c:v>2024</c:v>
                </c:pt>
                <c:pt idx="146">
                  <c:v>2024</c:v>
                </c:pt>
                <c:pt idx="147">
                  <c:v>2024</c:v>
                </c:pt>
                <c:pt idx="148">
                  <c:v>2024</c:v>
                </c:pt>
                <c:pt idx="149">
                  <c:v>2024</c:v>
                </c:pt>
                <c:pt idx="150">
                  <c:v>2024</c:v>
                </c:pt>
                <c:pt idx="151">
                  <c:v>2024</c:v>
                </c:pt>
                <c:pt idx="152">
                  <c:v>2024</c:v>
                </c:pt>
                <c:pt idx="153">
                  <c:v>2024</c:v>
                </c:pt>
                <c:pt idx="154">
                  <c:v>2024</c:v>
                </c:pt>
                <c:pt idx="155">
                  <c:v>2024</c:v>
                </c:pt>
                <c:pt idx="156">
                  <c:v>2025</c:v>
                </c:pt>
                <c:pt idx="157">
                  <c:v>2025</c:v>
                </c:pt>
                <c:pt idx="158">
                  <c:v>2025</c:v>
                </c:pt>
                <c:pt idx="159">
                  <c:v>2025</c:v>
                </c:pt>
                <c:pt idx="160">
                  <c:v>2025</c:v>
                </c:pt>
                <c:pt idx="161">
                  <c:v>2025</c:v>
                </c:pt>
                <c:pt idx="162">
                  <c:v>2025</c:v>
                </c:pt>
                <c:pt idx="163">
                  <c:v>2025</c:v>
                </c:pt>
                <c:pt idx="164">
                  <c:v>2025</c:v>
                </c:pt>
                <c:pt idx="165">
                  <c:v>2025</c:v>
                </c:pt>
                <c:pt idx="166">
                  <c:v>2025</c:v>
                </c:pt>
                <c:pt idx="167">
                  <c:v>2025</c:v>
                </c:pt>
              </c:strCache>
            </c:strRef>
          </c:cat>
          <c:val>
            <c:numRef>
              <c:f>[0]!CPI_HICP_072200_M_GC</c:f>
              <c:numCache>
                <c:formatCode>General</c:formatCode>
                <c:ptCount val="79"/>
                <c:pt idx="0">
                  <c:v>5.8644734489540404</c:v>
                </c:pt>
                <c:pt idx="1">
                  <c:v>7.6135351736420196</c:v>
                </c:pt>
                <c:pt idx="2">
                  <c:v>6.1442871936485899</c:v>
                </c:pt>
                <c:pt idx="3">
                  <c:v>6.5320263647118404</c:v>
                </c:pt>
                <c:pt idx="4">
                  <c:v>6.8059701492537199</c:v>
                </c:pt>
                <c:pt idx="5">
                  <c:v>3.9597142119307902</c:v>
                </c:pt>
                <c:pt idx="6">
                  <c:v>2.9653050760553601</c:v>
                </c:pt>
                <c:pt idx="7">
                  <c:v>7.4804838294587102</c:v>
                </c:pt>
                <c:pt idx="8">
                  <c:v>9.9383667180277406</c:v>
                </c:pt>
                <c:pt idx="9">
                  <c:v>6.7242547425473997</c:v>
                </c:pt>
                <c:pt idx="10">
                  <c:v>5.3823152498932298</c:v>
                </c:pt>
                <c:pt idx="11">
                  <c:v>4.8896581566421498</c:v>
                </c:pt>
                <c:pt idx="12">
                  <c:v>3.0315825029555801</c:v>
                </c:pt>
                <c:pt idx="13">
                  <c:v>1.9942076954903001</c:v>
                </c:pt>
                <c:pt idx="14">
                  <c:v>-1.0162601626016201</c:v>
                </c:pt>
                <c:pt idx="15">
                  <c:v>-2.0702784167526</c:v>
                </c:pt>
                <c:pt idx="16">
                  <c:v>-4.51968378184141</c:v>
                </c:pt>
                <c:pt idx="17">
                  <c:v>-3.3534818249565199</c:v>
                </c:pt>
                <c:pt idx="18">
                  <c:v>-3.6849531081417499</c:v>
                </c:pt>
                <c:pt idx="19">
                  <c:v>-3.2404820815707698</c:v>
                </c:pt>
                <c:pt idx="20">
                  <c:v>-3.3325546990578401</c:v>
                </c:pt>
                <c:pt idx="21">
                  <c:v>-3.08681161720361</c:v>
                </c:pt>
                <c:pt idx="22">
                  <c:v>-3.0806647750303999</c:v>
                </c:pt>
                <c:pt idx="23">
                  <c:v>-2.92079207920793</c:v>
                </c:pt>
                <c:pt idx="24">
                  <c:v>-3.0817146135562501</c:v>
                </c:pt>
                <c:pt idx="25">
                  <c:v>-3.35875385364271</c:v>
                </c:pt>
                <c:pt idx="26">
                  <c:v>-2.4722792607802799</c:v>
                </c:pt>
                <c:pt idx="27">
                  <c:v>-4.1875911226307903</c:v>
                </c:pt>
                <c:pt idx="28">
                  <c:v>-1.3799448022079099</c:v>
                </c:pt>
                <c:pt idx="29">
                  <c:v>0.74537354352295304</c:v>
                </c:pt>
                <c:pt idx="30">
                  <c:v>1.21499353726841</c:v>
                </c:pt>
                <c:pt idx="31">
                  <c:v>-2.9613132063020502</c:v>
                </c:pt>
                <c:pt idx="32">
                  <c:v>-5.4450261780104796</c:v>
                </c:pt>
                <c:pt idx="33">
                  <c:v>-5.3058216654384598</c:v>
                </c:pt>
                <c:pt idx="34">
                  <c:v>-6.1396905060644196</c:v>
                </c:pt>
                <c:pt idx="35">
                  <c:v>-10.3518612952575</c:v>
                </c:pt>
                <c:pt idx="36">
                  <c:v>-20.896405919661699</c:v>
                </c:pt>
                <c:pt idx="37">
                  <c:v>-19.1907320349227</c:v>
                </c:pt>
                <c:pt idx="38">
                  <c:v>-14.5106956375273</c:v>
                </c:pt>
                <c:pt idx="39">
                  <c:v>-13.7543325724913</c:v>
                </c:pt>
                <c:pt idx="40">
                  <c:v>-8.8789009497964706</c:v>
                </c:pt>
                <c:pt idx="41">
                  <c:v>-6.9648779658134004</c:v>
                </c:pt>
                <c:pt idx="42">
                  <c:v>-7.5004256768261302</c:v>
                </c:pt>
                <c:pt idx="43">
                  <c:v>-13.6263175790547</c:v>
                </c:pt>
                <c:pt idx="44">
                  <c:v>-17.1224124712496</c:v>
                </c:pt>
                <c:pt idx="45">
                  <c:v>-15.7198443579766</c:v>
                </c:pt>
                <c:pt idx="46">
                  <c:v>-16.611710186257898</c:v>
                </c:pt>
                <c:pt idx="47">
                  <c:v>-13.509670079635899</c:v>
                </c:pt>
                <c:pt idx="48">
                  <c:v>-6.0829591618558903</c:v>
                </c:pt>
                <c:pt idx="49">
                  <c:v>-10.6066902140037</c:v>
                </c:pt>
                <c:pt idx="50">
                  <c:v>-15.259580336912601</c:v>
                </c:pt>
                <c:pt idx="51">
                  <c:v>-13.222897471084099</c:v>
                </c:pt>
                <c:pt idx="52">
                  <c:v>-15.8492322010237</c:v>
                </c:pt>
                <c:pt idx="53">
                  <c:v>-15.603290676416799</c:v>
                </c:pt>
                <c:pt idx="54">
                  <c:v>-16.3368614818223</c:v>
                </c:pt>
                <c:pt idx="55">
                  <c:v>-11.6720795197323</c:v>
                </c:pt>
                <c:pt idx="56">
                  <c:v>-5.1084386884572002</c:v>
                </c:pt>
                <c:pt idx="57">
                  <c:v>-2.8419000718169598</c:v>
                </c:pt>
                <c:pt idx="58">
                  <c:v>1.0259698621352999</c:v>
                </c:pt>
                <c:pt idx="59">
                  <c:v>5.7218020388030304</c:v>
                </c:pt>
                <c:pt idx="60">
                  <c:v>13.659647125782501</c:v>
                </c:pt>
                <c:pt idx="61">
                  <c:v>17.187681580476401</c:v>
                </c:pt>
                <c:pt idx="62">
                  <c:v>15.9265287142525</c:v>
                </c:pt>
                <c:pt idx="63">
                  <c:v>13.724161301253799</c:v>
                </c:pt>
                <c:pt idx="64">
                  <c:v>9.0687900906878998</c:v>
                </c:pt>
                <c:pt idx="65">
                  <c:v>3.7149355572403402</c:v>
                </c:pt>
                <c:pt idx="66">
                  <c:v>4.2134213421342004</c:v>
                </c:pt>
                <c:pt idx="67">
                  <c:v>5.8607242339832899</c:v>
                </c:pt>
                <c:pt idx="68">
                  <c:v>5.4267764298093502</c:v>
                </c:pt>
                <c:pt idx="69">
                  <c:v>2.9672650475184699</c:v>
                </c:pt>
                <c:pt idx="70">
                  <c:v>6.3366127155400198</c:v>
                </c:pt>
                <c:pt idx="71">
                  <c:v>4.4686365992742303</c:v>
                </c:pt>
                <c:pt idx="72">
                  <c:v>3.1347020530796401</c:v>
                </c:pt>
                <c:pt idx="73">
                  <c:v>1.4379214597382199</c:v>
                </c:pt>
                <c:pt idx="74">
                  <c:v>1.5844364219815299</c:v>
                </c:pt>
                <c:pt idx="75">
                  <c:v>0.83432657926099096</c:v>
                </c:pt>
                <c:pt idx="76">
                  <c:v>9.7444737375785806</c:v>
                </c:pt>
                <c:pt idx="77">
                  <c:v>13.533834586466099</c:v>
                </c:pt>
                <c:pt idx="78">
                  <c:v>16.985115591681598</c:v>
                </c:pt>
              </c:numCache>
            </c:numRef>
          </c:val>
          <c:smooth val="0"/>
        </c:ser>
        <c:dLbls>
          <c:showLegendKey val="0"/>
          <c:showVal val="0"/>
          <c:showCatName val="0"/>
          <c:showSerName val="0"/>
          <c:showPercent val="0"/>
          <c:showBubbleSize val="0"/>
        </c:dLbls>
        <c:marker val="1"/>
        <c:smooth val="0"/>
        <c:axId val="87225856"/>
        <c:axId val="87227392"/>
      </c:lineChart>
      <c:dateAx>
        <c:axId val="87225856"/>
        <c:scaling>
          <c:orientation val="minMax"/>
        </c:scaling>
        <c:delete val="0"/>
        <c:axPos val="b"/>
        <c:majorGridlines>
          <c:spPr>
            <a:ln w="3175">
              <a:solidFill>
                <a:srgbClr val="000000"/>
              </a:solidFill>
              <a:prstDash val="dash"/>
            </a:ln>
          </c:spPr>
        </c:majorGridlines>
        <c:minorGridlines>
          <c:spPr>
            <a:ln w="3175">
              <a:solidFill>
                <a:srgbClr val="000000"/>
              </a:solidFill>
              <a:prstDash val="dash"/>
            </a:ln>
          </c:spPr>
        </c:minorGridlines>
        <c:numFmt formatCode="yyyy" sourceLinked="0"/>
        <c:majorTickMark val="none"/>
        <c:minorTickMark val="none"/>
        <c:tickLblPos val="nextTo"/>
        <c:spPr>
          <a:ln w="3175">
            <a:solidFill>
              <a:srgbClr val="000000"/>
            </a:solidFill>
            <a:prstDash val="solid"/>
          </a:ln>
        </c:spPr>
        <c:txPr>
          <a:bodyPr rot="0" vert="horz"/>
          <a:lstStyle/>
          <a:p>
            <a:pPr>
              <a:defRPr/>
            </a:pPr>
            <a:endParaRPr lang="lt-LT"/>
          </a:p>
        </c:txPr>
        <c:crossAx val="87227392"/>
        <c:crossesAt val="-100"/>
        <c:auto val="1"/>
        <c:lblOffset val="100"/>
        <c:baseTimeUnit val="months"/>
        <c:majorUnit val="12"/>
        <c:majorTimeUnit val="years"/>
        <c:minorUnit val="12"/>
        <c:minorTimeUnit val="months"/>
      </c:dateAx>
      <c:valAx>
        <c:axId val="87227392"/>
        <c:scaling>
          <c:orientation val="minMax"/>
          <c:max val="90"/>
          <c:min val="-60"/>
        </c:scaling>
        <c:delete val="0"/>
        <c:axPos val="l"/>
        <c:majorGridlines>
          <c:spPr>
            <a:ln w="3175">
              <a:solidFill>
                <a:srgbClr val="000000"/>
              </a:solidFill>
              <a:prstDash val="dash"/>
            </a:ln>
          </c:spPr>
        </c:majorGridlines>
        <c:numFmt formatCode="#;\–#;0" sourceLinked="0"/>
        <c:majorTickMark val="none"/>
        <c:minorTickMark val="none"/>
        <c:tickLblPos val="nextTo"/>
        <c:spPr>
          <a:ln w="3175">
            <a:solidFill>
              <a:srgbClr val="000000"/>
            </a:solidFill>
            <a:prstDash val="solid"/>
          </a:ln>
        </c:spPr>
        <c:txPr>
          <a:bodyPr rot="0" vert="horz"/>
          <a:lstStyle/>
          <a:p>
            <a:pPr>
              <a:defRPr/>
            </a:pPr>
            <a:endParaRPr lang="lt-LT"/>
          </a:p>
        </c:txPr>
        <c:crossAx val="87225856"/>
        <c:crosses val="autoZero"/>
        <c:crossBetween val="between"/>
        <c:majorUnit val="30"/>
      </c:valAx>
      <c:catAx>
        <c:axId val="87499520"/>
        <c:scaling>
          <c:orientation val="minMax"/>
        </c:scaling>
        <c:delete val="1"/>
        <c:axPos val="b"/>
        <c:numFmt formatCode="mmm\-yy" sourceLinked="1"/>
        <c:majorTickMark val="out"/>
        <c:minorTickMark val="none"/>
        <c:tickLblPos val="nextTo"/>
        <c:crossAx val="87501056"/>
        <c:crosses val="autoZero"/>
        <c:auto val="1"/>
        <c:lblAlgn val="ctr"/>
        <c:lblOffset val="100"/>
        <c:noMultiLvlLbl val="1"/>
      </c:catAx>
      <c:valAx>
        <c:axId val="87501056"/>
        <c:scaling>
          <c:orientation val="minMax"/>
          <c:max val="150"/>
          <c:min val="0"/>
        </c:scaling>
        <c:delete val="0"/>
        <c:axPos val="r"/>
        <c:numFmt formatCode="#;\–#;0" sourceLinked="0"/>
        <c:majorTickMark val="none"/>
        <c:minorTickMark val="none"/>
        <c:tickLblPos val="nextTo"/>
        <c:spPr>
          <a:ln w="3175">
            <a:solidFill>
              <a:srgbClr val="000000"/>
            </a:solidFill>
            <a:prstDash val="solid"/>
          </a:ln>
        </c:spPr>
        <c:txPr>
          <a:bodyPr rot="0" vert="horz"/>
          <a:lstStyle/>
          <a:p>
            <a:pPr>
              <a:defRPr/>
            </a:pPr>
            <a:endParaRPr lang="lt-LT"/>
          </a:p>
        </c:txPr>
        <c:crossAx val="87499520"/>
        <c:crosses val="max"/>
        <c:crossBetween val="between"/>
        <c:majorUnit val="30"/>
      </c:valAx>
      <c:spPr>
        <a:noFill/>
        <a:ln w="3175">
          <a:solidFill>
            <a:srgbClr val="000000"/>
          </a:solidFill>
          <a:prstDash val="solid"/>
        </a:ln>
        <a:extLst>
          <a:ext uri="{909E8E84-426E-40DD-AFC4-6F175D3DCCD1}">
            <a14:hiddenFill xmlns:a14="http://schemas.microsoft.com/office/drawing/2010/main">
              <a:solidFill>
                <a:schemeClr val="bg2"/>
              </a:solidFill>
            </a14:hiddenFill>
          </a:ext>
        </a:extLst>
      </c:spPr>
    </c:plotArea>
    <c:legend>
      <c:legendPos val="b"/>
      <c:layout>
        <c:manualLayout>
          <c:xMode val="edge"/>
          <c:yMode val="edge"/>
          <c:x val="1.8041310902087569E-2"/>
          <c:y val="0.67924729445651066"/>
          <c:w val="0.8152951402981844"/>
          <c:h val="0.15094384321255794"/>
        </c:manualLayout>
      </c:layout>
      <c:overlay val="0"/>
      <c:spPr>
        <a:noFill/>
        <a:ln w="25400">
          <a:noFill/>
        </a:ln>
      </c:spPr>
    </c:legend>
    <c:plotVisOnly val="1"/>
    <c:dispBlanksAs val="gap"/>
    <c:showDLblsOverMax val="0"/>
  </c:chart>
  <c:spPr>
    <a:noFill/>
    <a:ln w="9525">
      <a:noFill/>
    </a:ln>
  </c:spPr>
  <c:txPr>
    <a:bodyPr/>
    <a:lstStyle/>
    <a:p>
      <a:pPr>
        <a:defRPr sz="1400" b="0" i="0" u="none" strike="noStrike" baseline="0">
          <a:solidFill>
            <a:srgbClr val="000000"/>
          </a:solidFill>
          <a:latin typeface="Arial Narrow" panose="020B0606020202030204" pitchFamily="34" charset="0"/>
          <a:ea typeface="Arial"/>
          <a:cs typeface="Arial"/>
        </a:defRPr>
      </a:pPr>
      <a:endParaRPr lang="lt-LT"/>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3370336228907503E-2"/>
          <c:y val="9.4737207303173698E-2"/>
          <c:w val="0.91240738016096312"/>
          <c:h val="0.53539290091628022"/>
        </c:manualLayout>
      </c:layout>
      <c:barChart>
        <c:barDir val="col"/>
        <c:grouping val="stacked"/>
        <c:varyColors val="0"/>
        <c:ser>
          <c:idx val="7"/>
          <c:order val="0"/>
          <c:tx>
            <c:v>Kitos paslaugos</c:v>
          </c:tx>
          <c:spPr>
            <a:solidFill>
              <a:srgbClr val="FFE79A"/>
            </a:solidFill>
            <a:ln w="25400">
              <a:noFill/>
            </a:ln>
          </c:spPr>
          <c:invertIfNegative val="0"/>
          <c:cat>
            <c:strRef>
              <c:f>Datos!$A$22:$GY$22</c:f>
              <c:strCache>
                <c:ptCount val="168"/>
                <c:pt idx="0">
                  <c:v>2012</c:v>
                </c:pt>
                <c:pt idx="1">
                  <c:v>2012</c:v>
                </c:pt>
                <c:pt idx="2">
                  <c:v>2012</c:v>
                </c:pt>
                <c:pt idx="3">
                  <c:v>2012</c:v>
                </c:pt>
                <c:pt idx="4">
                  <c:v>2012</c:v>
                </c:pt>
                <c:pt idx="5">
                  <c:v>2012</c:v>
                </c:pt>
                <c:pt idx="6">
                  <c:v>2012</c:v>
                </c:pt>
                <c:pt idx="7">
                  <c:v>2012</c:v>
                </c:pt>
                <c:pt idx="8">
                  <c:v>2012</c:v>
                </c:pt>
                <c:pt idx="9">
                  <c:v>2012</c:v>
                </c:pt>
                <c:pt idx="10">
                  <c:v>2012</c:v>
                </c:pt>
                <c:pt idx="11">
                  <c:v>2012</c:v>
                </c:pt>
                <c:pt idx="12">
                  <c:v>2013</c:v>
                </c:pt>
                <c:pt idx="13">
                  <c:v>2013</c:v>
                </c:pt>
                <c:pt idx="14">
                  <c:v>2013</c:v>
                </c:pt>
                <c:pt idx="15">
                  <c:v>2013</c:v>
                </c:pt>
                <c:pt idx="16">
                  <c:v>2013</c:v>
                </c:pt>
                <c:pt idx="17">
                  <c:v>2013</c:v>
                </c:pt>
                <c:pt idx="18">
                  <c:v>2013</c:v>
                </c:pt>
                <c:pt idx="19">
                  <c:v>2013</c:v>
                </c:pt>
                <c:pt idx="20">
                  <c:v>2013</c:v>
                </c:pt>
                <c:pt idx="21">
                  <c:v>2013</c:v>
                </c:pt>
                <c:pt idx="22">
                  <c:v>2013</c:v>
                </c:pt>
                <c:pt idx="23">
                  <c:v>2013</c:v>
                </c:pt>
                <c:pt idx="24">
                  <c:v>2014</c:v>
                </c:pt>
                <c:pt idx="25">
                  <c:v>2014</c:v>
                </c:pt>
                <c:pt idx="26">
                  <c:v>2014</c:v>
                </c:pt>
                <c:pt idx="27">
                  <c:v>2014</c:v>
                </c:pt>
                <c:pt idx="28">
                  <c:v>2014</c:v>
                </c:pt>
                <c:pt idx="29">
                  <c:v>2014</c:v>
                </c:pt>
                <c:pt idx="30">
                  <c:v>2014</c:v>
                </c:pt>
                <c:pt idx="31">
                  <c:v>2014</c:v>
                </c:pt>
                <c:pt idx="32">
                  <c:v>2014</c:v>
                </c:pt>
                <c:pt idx="33">
                  <c:v>2014</c:v>
                </c:pt>
                <c:pt idx="34">
                  <c:v>2014</c:v>
                </c:pt>
                <c:pt idx="35">
                  <c:v>2014</c:v>
                </c:pt>
                <c:pt idx="36">
                  <c:v>2015</c:v>
                </c:pt>
                <c:pt idx="37">
                  <c:v>2015</c:v>
                </c:pt>
                <c:pt idx="38">
                  <c:v>2015</c:v>
                </c:pt>
                <c:pt idx="39">
                  <c:v>2015</c:v>
                </c:pt>
                <c:pt idx="40">
                  <c:v>2015</c:v>
                </c:pt>
                <c:pt idx="41">
                  <c:v>2015</c:v>
                </c:pt>
                <c:pt idx="42">
                  <c:v>2015</c:v>
                </c:pt>
                <c:pt idx="43">
                  <c:v>2015</c:v>
                </c:pt>
                <c:pt idx="44">
                  <c:v>2015</c:v>
                </c:pt>
                <c:pt idx="45">
                  <c:v>2015</c:v>
                </c:pt>
                <c:pt idx="46">
                  <c:v>2015</c:v>
                </c:pt>
                <c:pt idx="47">
                  <c:v>2015</c:v>
                </c:pt>
                <c:pt idx="48">
                  <c:v>2016</c:v>
                </c:pt>
                <c:pt idx="49">
                  <c:v>2016</c:v>
                </c:pt>
                <c:pt idx="50">
                  <c:v>2016</c:v>
                </c:pt>
                <c:pt idx="51">
                  <c:v>2016</c:v>
                </c:pt>
                <c:pt idx="52">
                  <c:v>2016</c:v>
                </c:pt>
                <c:pt idx="53">
                  <c:v>2016</c:v>
                </c:pt>
                <c:pt idx="54">
                  <c:v>2016</c:v>
                </c:pt>
                <c:pt idx="55">
                  <c:v>2016</c:v>
                </c:pt>
                <c:pt idx="56">
                  <c:v>2016</c:v>
                </c:pt>
                <c:pt idx="57">
                  <c:v>2016</c:v>
                </c:pt>
                <c:pt idx="58">
                  <c:v>2016</c:v>
                </c:pt>
                <c:pt idx="59">
                  <c:v>2016</c:v>
                </c:pt>
                <c:pt idx="60">
                  <c:v>2017</c:v>
                </c:pt>
                <c:pt idx="61">
                  <c:v>2017</c:v>
                </c:pt>
                <c:pt idx="62">
                  <c:v>2017</c:v>
                </c:pt>
                <c:pt idx="63">
                  <c:v>2017</c:v>
                </c:pt>
                <c:pt idx="64">
                  <c:v>2017</c:v>
                </c:pt>
                <c:pt idx="65">
                  <c:v>2017</c:v>
                </c:pt>
                <c:pt idx="66">
                  <c:v>2017</c:v>
                </c:pt>
                <c:pt idx="67">
                  <c:v>2017</c:v>
                </c:pt>
                <c:pt idx="68">
                  <c:v>2017</c:v>
                </c:pt>
                <c:pt idx="69">
                  <c:v>2017</c:v>
                </c:pt>
                <c:pt idx="70">
                  <c:v>2017</c:v>
                </c:pt>
                <c:pt idx="71">
                  <c:v>2017</c:v>
                </c:pt>
                <c:pt idx="72">
                  <c:v>2018</c:v>
                </c:pt>
                <c:pt idx="73">
                  <c:v>2018</c:v>
                </c:pt>
                <c:pt idx="74">
                  <c:v>2018</c:v>
                </c:pt>
                <c:pt idx="75">
                  <c:v>2018</c:v>
                </c:pt>
                <c:pt idx="76">
                  <c:v>2018</c:v>
                </c:pt>
                <c:pt idx="77">
                  <c:v>2018</c:v>
                </c:pt>
                <c:pt idx="78">
                  <c:v>2018</c:v>
                </c:pt>
                <c:pt idx="79">
                  <c:v>2018</c:v>
                </c:pt>
                <c:pt idx="80">
                  <c:v>2018</c:v>
                </c:pt>
                <c:pt idx="81">
                  <c:v>2018</c:v>
                </c:pt>
                <c:pt idx="82">
                  <c:v>2018</c:v>
                </c:pt>
                <c:pt idx="83">
                  <c:v>2018</c:v>
                </c:pt>
                <c:pt idx="84">
                  <c:v>2019</c:v>
                </c:pt>
                <c:pt idx="85">
                  <c:v>2019</c:v>
                </c:pt>
                <c:pt idx="86">
                  <c:v>2019</c:v>
                </c:pt>
                <c:pt idx="87">
                  <c:v>2019</c:v>
                </c:pt>
                <c:pt idx="88">
                  <c:v>2019</c:v>
                </c:pt>
                <c:pt idx="89">
                  <c:v>2019</c:v>
                </c:pt>
                <c:pt idx="90">
                  <c:v>2019</c:v>
                </c:pt>
                <c:pt idx="91">
                  <c:v>2019</c:v>
                </c:pt>
                <c:pt idx="92">
                  <c:v>2019</c:v>
                </c:pt>
                <c:pt idx="93">
                  <c:v>2019</c:v>
                </c:pt>
                <c:pt idx="94">
                  <c:v>2019</c:v>
                </c:pt>
                <c:pt idx="95">
                  <c:v>2019</c:v>
                </c:pt>
                <c:pt idx="96">
                  <c:v>2020</c:v>
                </c:pt>
                <c:pt idx="97">
                  <c:v>2020</c:v>
                </c:pt>
                <c:pt idx="98">
                  <c:v>2020</c:v>
                </c:pt>
                <c:pt idx="99">
                  <c:v>2020</c:v>
                </c:pt>
                <c:pt idx="100">
                  <c:v>2020</c:v>
                </c:pt>
                <c:pt idx="101">
                  <c:v>2020</c:v>
                </c:pt>
                <c:pt idx="102">
                  <c:v>2020</c:v>
                </c:pt>
                <c:pt idx="103">
                  <c:v>2020</c:v>
                </c:pt>
                <c:pt idx="104">
                  <c:v>2020</c:v>
                </c:pt>
                <c:pt idx="105">
                  <c:v>2020</c:v>
                </c:pt>
                <c:pt idx="106">
                  <c:v>2020</c:v>
                </c:pt>
                <c:pt idx="107">
                  <c:v>2020</c:v>
                </c:pt>
                <c:pt idx="108">
                  <c:v>2021</c:v>
                </c:pt>
                <c:pt idx="109">
                  <c:v>2021</c:v>
                </c:pt>
                <c:pt idx="110">
                  <c:v>2021</c:v>
                </c:pt>
                <c:pt idx="111">
                  <c:v>2021</c:v>
                </c:pt>
                <c:pt idx="112">
                  <c:v>2021</c:v>
                </c:pt>
                <c:pt idx="113">
                  <c:v>2021</c:v>
                </c:pt>
                <c:pt idx="114">
                  <c:v>2021</c:v>
                </c:pt>
                <c:pt idx="115">
                  <c:v>2021</c:v>
                </c:pt>
                <c:pt idx="116">
                  <c:v>2021</c:v>
                </c:pt>
                <c:pt idx="117">
                  <c:v>2021</c:v>
                </c:pt>
                <c:pt idx="118">
                  <c:v>2021</c:v>
                </c:pt>
                <c:pt idx="119">
                  <c:v>2021</c:v>
                </c:pt>
                <c:pt idx="120">
                  <c:v>2022</c:v>
                </c:pt>
                <c:pt idx="121">
                  <c:v>2022</c:v>
                </c:pt>
                <c:pt idx="122">
                  <c:v>2022</c:v>
                </c:pt>
                <c:pt idx="123">
                  <c:v>2022</c:v>
                </c:pt>
                <c:pt idx="124">
                  <c:v>2022</c:v>
                </c:pt>
                <c:pt idx="125">
                  <c:v>2022</c:v>
                </c:pt>
                <c:pt idx="126">
                  <c:v>2022</c:v>
                </c:pt>
                <c:pt idx="127">
                  <c:v>2022</c:v>
                </c:pt>
                <c:pt idx="128">
                  <c:v>2022</c:v>
                </c:pt>
                <c:pt idx="129">
                  <c:v>2022</c:v>
                </c:pt>
                <c:pt idx="130">
                  <c:v>2022</c:v>
                </c:pt>
                <c:pt idx="131">
                  <c:v>2022</c:v>
                </c:pt>
                <c:pt idx="132">
                  <c:v>2023</c:v>
                </c:pt>
                <c:pt idx="133">
                  <c:v>2023</c:v>
                </c:pt>
                <c:pt idx="134">
                  <c:v>2023</c:v>
                </c:pt>
                <c:pt idx="135">
                  <c:v>2023</c:v>
                </c:pt>
                <c:pt idx="136">
                  <c:v>2023</c:v>
                </c:pt>
                <c:pt idx="137">
                  <c:v>2023</c:v>
                </c:pt>
                <c:pt idx="138">
                  <c:v>2023</c:v>
                </c:pt>
                <c:pt idx="139">
                  <c:v>2023</c:v>
                </c:pt>
                <c:pt idx="140">
                  <c:v>2023</c:v>
                </c:pt>
                <c:pt idx="141">
                  <c:v>2023</c:v>
                </c:pt>
                <c:pt idx="142">
                  <c:v>2023</c:v>
                </c:pt>
                <c:pt idx="143">
                  <c:v>2023</c:v>
                </c:pt>
                <c:pt idx="144">
                  <c:v>2024</c:v>
                </c:pt>
                <c:pt idx="145">
                  <c:v>2024</c:v>
                </c:pt>
                <c:pt idx="146">
                  <c:v>2024</c:v>
                </c:pt>
                <c:pt idx="147">
                  <c:v>2024</c:v>
                </c:pt>
                <c:pt idx="148">
                  <c:v>2024</c:v>
                </c:pt>
                <c:pt idx="149">
                  <c:v>2024</c:v>
                </c:pt>
                <c:pt idx="150">
                  <c:v>2024</c:v>
                </c:pt>
                <c:pt idx="151">
                  <c:v>2024</c:v>
                </c:pt>
                <c:pt idx="152">
                  <c:v>2024</c:v>
                </c:pt>
                <c:pt idx="153">
                  <c:v>2024</c:v>
                </c:pt>
                <c:pt idx="154">
                  <c:v>2024</c:v>
                </c:pt>
                <c:pt idx="155">
                  <c:v>2024</c:v>
                </c:pt>
                <c:pt idx="156">
                  <c:v>2025</c:v>
                </c:pt>
                <c:pt idx="157">
                  <c:v>2025</c:v>
                </c:pt>
                <c:pt idx="158">
                  <c:v>2025</c:v>
                </c:pt>
                <c:pt idx="159">
                  <c:v>2025</c:v>
                </c:pt>
                <c:pt idx="160">
                  <c:v>2025</c:v>
                </c:pt>
                <c:pt idx="161">
                  <c:v>2025</c:v>
                </c:pt>
                <c:pt idx="162">
                  <c:v>2025</c:v>
                </c:pt>
                <c:pt idx="163">
                  <c:v>2025</c:v>
                </c:pt>
                <c:pt idx="164">
                  <c:v>2025</c:v>
                </c:pt>
                <c:pt idx="165">
                  <c:v>2025</c:v>
                </c:pt>
                <c:pt idx="166">
                  <c:v>2025</c:v>
                </c:pt>
                <c:pt idx="167">
                  <c:v>2025</c:v>
                </c:pt>
              </c:strCache>
            </c:strRef>
          </c:cat>
          <c:val>
            <c:numRef>
              <c:f>[0]!CPI_HICP_SER_OT_M_GC_F</c:f>
              <c:numCache>
                <c:formatCode>General</c:formatCode>
                <c:ptCount val="79"/>
                <c:pt idx="0">
                  <c:v>6.0583638283360802E-2</c:v>
                </c:pt>
                <c:pt idx="1">
                  <c:v>0.116999593906273</c:v>
                </c:pt>
                <c:pt idx="2">
                  <c:v>0.16353493032946101</c:v>
                </c:pt>
                <c:pt idx="3">
                  <c:v>0.18557020484265199</c:v>
                </c:pt>
                <c:pt idx="4">
                  <c:v>0.240026113860691</c:v>
                </c:pt>
                <c:pt idx="5">
                  <c:v>0.19676680750107101</c:v>
                </c:pt>
                <c:pt idx="6">
                  <c:v>0.20921005148711799</c:v>
                </c:pt>
                <c:pt idx="7">
                  <c:v>0.14670045043871199</c:v>
                </c:pt>
                <c:pt idx="8">
                  <c:v>2.4068669043112799E-2</c:v>
                </c:pt>
                <c:pt idx="9">
                  <c:v>0.196794995598504</c:v>
                </c:pt>
                <c:pt idx="10">
                  <c:v>0.16891791123919001</c:v>
                </c:pt>
                <c:pt idx="11">
                  <c:v>0.15018377568125801</c:v>
                </c:pt>
                <c:pt idx="12">
                  <c:v>0.173222896539273</c:v>
                </c:pt>
                <c:pt idx="13">
                  <c:v>0.122796776270039</c:v>
                </c:pt>
                <c:pt idx="14">
                  <c:v>9.7069569623883606E-2</c:v>
                </c:pt>
                <c:pt idx="15">
                  <c:v>0.12009738415535</c:v>
                </c:pt>
                <c:pt idx="16">
                  <c:v>0.12918950768596199</c:v>
                </c:pt>
                <c:pt idx="17">
                  <c:v>0.189864177503448</c:v>
                </c:pt>
                <c:pt idx="18">
                  <c:v>0.105575180525704</c:v>
                </c:pt>
                <c:pt idx="19">
                  <c:v>0.157774735234291</c:v>
                </c:pt>
                <c:pt idx="20">
                  <c:v>7.7009312581697395E-2</c:v>
                </c:pt>
                <c:pt idx="21">
                  <c:v>1.3609281533917401E-2</c:v>
                </c:pt>
                <c:pt idx="22">
                  <c:v>3.79707346003555E-2</c:v>
                </c:pt>
                <c:pt idx="23">
                  <c:v>1.7036801407674801E-2</c:v>
                </c:pt>
                <c:pt idx="24">
                  <c:v>-1.64399682287821E-2</c:v>
                </c:pt>
                <c:pt idx="25">
                  <c:v>-6.9414118205097297E-2</c:v>
                </c:pt>
                <c:pt idx="26">
                  <c:v>-8.0339123592405706E-2</c:v>
                </c:pt>
                <c:pt idx="27">
                  <c:v>-0.104024881644702</c:v>
                </c:pt>
                <c:pt idx="28">
                  <c:v>-0.13901668511160001</c:v>
                </c:pt>
                <c:pt idx="29">
                  <c:v>-0.12124608635192</c:v>
                </c:pt>
                <c:pt idx="30">
                  <c:v>1.30562664499334E-2</c:v>
                </c:pt>
                <c:pt idx="31">
                  <c:v>1.8514971111802499E-2</c:v>
                </c:pt>
                <c:pt idx="32">
                  <c:v>6.9361895533509799E-2</c:v>
                </c:pt>
                <c:pt idx="33">
                  <c:v>9.2953755425203899E-2</c:v>
                </c:pt>
                <c:pt idx="34">
                  <c:v>8.5870914526873204E-2</c:v>
                </c:pt>
                <c:pt idx="35">
                  <c:v>0.15687164991312599</c:v>
                </c:pt>
                <c:pt idx="36">
                  <c:v>0.171791036030676</c:v>
                </c:pt>
                <c:pt idx="37">
                  <c:v>0.27501946942940902</c:v>
                </c:pt>
                <c:pt idx="38">
                  <c:v>0.28749061176514901</c:v>
                </c:pt>
                <c:pt idx="39">
                  <c:v>0.324406986114886</c:v>
                </c:pt>
                <c:pt idx="40">
                  <c:v>0.34225982611721101</c:v>
                </c:pt>
                <c:pt idx="41">
                  <c:v>0.33354884396832402</c:v>
                </c:pt>
                <c:pt idx="42">
                  <c:v>0.37039291345571701</c:v>
                </c:pt>
                <c:pt idx="43">
                  <c:v>0.43076582686437498</c:v>
                </c:pt>
                <c:pt idx="44">
                  <c:v>0.39460339036296299</c:v>
                </c:pt>
                <c:pt idx="45">
                  <c:v>0.363661436922734</c:v>
                </c:pt>
                <c:pt idx="46">
                  <c:v>0.43663446936073502</c:v>
                </c:pt>
                <c:pt idx="47">
                  <c:v>0.46207968516535902</c:v>
                </c:pt>
                <c:pt idx="48">
                  <c:v>0.41899308858661599</c:v>
                </c:pt>
                <c:pt idx="49">
                  <c:v>0.41509933738363602</c:v>
                </c:pt>
                <c:pt idx="50">
                  <c:v>0.57281530970093397</c:v>
                </c:pt>
                <c:pt idx="51">
                  <c:v>0.41974517608985501</c:v>
                </c:pt>
                <c:pt idx="52">
                  <c:v>0.29686578446713902</c:v>
                </c:pt>
                <c:pt idx="53">
                  <c:v>0.39202743754726899</c:v>
                </c:pt>
                <c:pt idx="54">
                  <c:v>0.44339235371240698</c:v>
                </c:pt>
                <c:pt idx="55">
                  <c:v>0.354618765875931</c:v>
                </c:pt>
                <c:pt idx="56">
                  <c:v>0.29155753619353397</c:v>
                </c:pt>
                <c:pt idx="57">
                  <c:v>0.32939816242195202</c:v>
                </c:pt>
                <c:pt idx="58">
                  <c:v>0.29773332919020501</c:v>
                </c:pt>
                <c:pt idx="59">
                  <c:v>0.34603342784107299</c:v>
                </c:pt>
                <c:pt idx="60">
                  <c:v>0.391502268365988</c:v>
                </c:pt>
                <c:pt idx="61">
                  <c:v>0.49377263848165398</c:v>
                </c:pt>
                <c:pt idx="62">
                  <c:v>0.41785377764070802</c:v>
                </c:pt>
                <c:pt idx="63">
                  <c:v>0.75463489016471796</c:v>
                </c:pt>
                <c:pt idx="64">
                  <c:v>0.76849089394139203</c:v>
                </c:pt>
                <c:pt idx="65">
                  <c:v>0.89050277377159104</c:v>
                </c:pt>
                <c:pt idx="66">
                  <c:v>1.1272183103833</c:v>
                </c:pt>
                <c:pt idx="67">
                  <c:v>1.1949747099244299</c:v>
                </c:pt>
                <c:pt idx="68">
                  <c:v>0.87318705193629798</c:v>
                </c:pt>
                <c:pt idx="69">
                  <c:v>0.71783845764106702</c:v>
                </c:pt>
                <c:pt idx="70">
                  <c:v>0.63854729319090997</c:v>
                </c:pt>
                <c:pt idx="71">
                  <c:v>0.76500051942424796</c:v>
                </c:pt>
                <c:pt idx="72">
                  <c:v>0.57934134961625305</c:v>
                </c:pt>
                <c:pt idx="73">
                  <c:v>0.531341298607933</c:v>
                </c:pt>
                <c:pt idx="74">
                  <c:v>0.51864872729954203</c:v>
                </c:pt>
                <c:pt idx="75">
                  <c:v>0.35702351988918501</c:v>
                </c:pt>
                <c:pt idx="76">
                  <c:v>0.59289072155568501</c:v>
                </c:pt>
                <c:pt idx="77">
                  <c:v>0.449784839239735</c:v>
                </c:pt>
                <c:pt idx="78">
                  <c:v>0.26579044713997801</c:v>
                </c:pt>
              </c:numCache>
            </c:numRef>
          </c:val>
        </c:ser>
        <c:ser>
          <c:idx val="1"/>
          <c:order val="1"/>
          <c:tx>
            <c:v>Transporto draudimas</c:v>
          </c:tx>
          <c:spPr>
            <a:solidFill>
              <a:srgbClr val="000000"/>
            </a:solidFill>
            <a:ln w="3175">
              <a:noFill/>
              <a:prstDash val="solid"/>
            </a:ln>
          </c:spPr>
          <c:invertIfNegative val="0"/>
          <c:cat>
            <c:strRef>
              <c:f>Datos!$A$22:$GY$22</c:f>
              <c:strCache>
                <c:ptCount val="168"/>
                <c:pt idx="0">
                  <c:v>2012</c:v>
                </c:pt>
                <c:pt idx="1">
                  <c:v>2012</c:v>
                </c:pt>
                <c:pt idx="2">
                  <c:v>2012</c:v>
                </c:pt>
                <c:pt idx="3">
                  <c:v>2012</c:v>
                </c:pt>
                <c:pt idx="4">
                  <c:v>2012</c:v>
                </c:pt>
                <c:pt idx="5">
                  <c:v>2012</c:v>
                </c:pt>
                <c:pt idx="6">
                  <c:v>2012</c:v>
                </c:pt>
                <c:pt idx="7">
                  <c:v>2012</c:v>
                </c:pt>
                <c:pt idx="8">
                  <c:v>2012</c:v>
                </c:pt>
                <c:pt idx="9">
                  <c:v>2012</c:v>
                </c:pt>
                <c:pt idx="10">
                  <c:v>2012</c:v>
                </c:pt>
                <c:pt idx="11">
                  <c:v>2012</c:v>
                </c:pt>
                <c:pt idx="12">
                  <c:v>2013</c:v>
                </c:pt>
                <c:pt idx="13">
                  <c:v>2013</c:v>
                </c:pt>
                <c:pt idx="14">
                  <c:v>2013</c:v>
                </c:pt>
                <c:pt idx="15">
                  <c:v>2013</c:v>
                </c:pt>
                <c:pt idx="16">
                  <c:v>2013</c:v>
                </c:pt>
                <c:pt idx="17">
                  <c:v>2013</c:v>
                </c:pt>
                <c:pt idx="18">
                  <c:v>2013</c:v>
                </c:pt>
                <c:pt idx="19">
                  <c:v>2013</c:v>
                </c:pt>
                <c:pt idx="20">
                  <c:v>2013</c:v>
                </c:pt>
                <c:pt idx="21">
                  <c:v>2013</c:v>
                </c:pt>
                <c:pt idx="22">
                  <c:v>2013</c:v>
                </c:pt>
                <c:pt idx="23">
                  <c:v>2013</c:v>
                </c:pt>
                <c:pt idx="24">
                  <c:v>2014</c:v>
                </c:pt>
                <c:pt idx="25">
                  <c:v>2014</c:v>
                </c:pt>
                <c:pt idx="26">
                  <c:v>2014</c:v>
                </c:pt>
                <c:pt idx="27">
                  <c:v>2014</c:v>
                </c:pt>
                <c:pt idx="28">
                  <c:v>2014</c:v>
                </c:pt>
                <c:pt idx="29">
                  <c:v>2014</c:v>
                </c:pt>
                <c:pt idx="30">
                  <c:v>2014</c:v>
                </c:pt>
                <c:pt idx="31">
                  <c:v>2014</c:v>
                </c:pt>
                <c:pt idx="32">
                  <c:v>2014</c:v>
                </c:pt>
                <c:pt idx="33">
                  <c:v>2014</c:v>
                </c:pt>
                <c:pt idx="34">
                  <c:v>2014</c:v>
                </c:pt>
                <c:pt idx="35">
                  <c:v>2014</c:v>
                </c:pt>
                <c:pt idx="36">
                  <c:v>2015</c:v>
                </c:pt>
                <c:pt idx="37">
                  <c:v>2015</c:v>
                </c:pt>
                <c:pt idx="38">
                  <c:v>2015</c:v>
                </c:pt>
                <c:pt idx="39">
                  <c:v>2015</c:v>
                </c:pt>
                <c:pt idx="40">
                  <c:v>2015</c:v>
                </c:pt>
                <c:pt idx="41">
                  <c:v>2015</c:v>
                </c:pt>
                <c:pt idx="42">
                  <c:v>2015</c:v>
                </c:pt>
                <c:pt idx="43">
                  <c:v>2015</c:v>
                </c:pt>
                <c:pt idx="44">
                  <c:v>2015</c:v>
                </c:pt>
                <c:pt idx="45">
                  <c:v>2015</c:v>
                </c:pt>
                <c:pt idx="46">
                  <c:v>2015</c:v>
                </c:pt>
                <c:pt idx="47">
                  <c:v>2015</c:v>
                </c:pt>
                <c:pt idx="48">
                  <c:v>2016</c:v>
                </c:pt>
                <c:pt idx="49">
                  <c:v>2016</c:v>
                </c:pt>
                <c:pt idx="50">
                  <c:v>2016</c:v>
                </c:pt>
                <c:pt idx="51">
                  <c:v>2016</c:v>
                </c:pt>
                <c:pt idx="52">
                  <c:v>2016</c:v>
                </c:pt>
                <c:pt idx="53">
                  <c:v>2016</c:v>
                </c:pt>
                <c:pt idx="54">
                  <c:v>2016</c:v>
                </c:pt>
                <c:pt idx="55">
                  <c:v>2016</c:v>
                </c:pt>
                <c:pt idx="56">
                  <c:v>2016</c:v>
                </c:pt>
                <c:pt idx="57">
                  <c:v>2016</c:v>
                </c:pt>
                <c:pt idx="58">
                  <c:v>2016</c:v>
                </c:pt>
                <c:pt idx="59">
                  <c:v>2016</c:v>
                </c:pt>
                <c:pt idx="60">
                  <c:v>2017</c:v>
                </c:pt>
                <c:pt idx="61">
                  <c:v>2017</c:v>
                </c:pt>
                <c:pt idx="62">
                  <c:v>2017</c:v>
                </c:pt>
                <c:pt idx="63">
                  <c:v>2017</c:v>
                </c:pt>
                <c:pt idx="64">
                  <c:v>2017</c:v>
                </c:pt>
                <c:pt idx="65">
                  <c:v>2017</c:v>
                </c:pt>
                <c:pt idx="66">
                  <c:v>2017</c:v>
                </c:pt>
                <c:pt idx="67">
                  <c:v>2017</c:v>
                </c:pt>
                <c:pt idx="68">
                  <c:v>2017</c:v>
                </c:pt>
                <c:pt idx="69">
                  <c:v>2017</c:v>
                </c:pt>
                <c:pt idx="70">
                  <c:v>2017</c:v>
                </c:pt>
                <c:pt idx="71">
                  <c:v>2017</c:v>
                </c:pt>
                <c:pt idx="72">
                  <c:v>2018</c:v>
                </c:pt>
                <c:pt idx="73">
                  <c:v>2018</c:v>
                </c:pt>
                <c:pt idx="74">
                  <c:v>2018</c:v>
                </c:pt>
                <c:pt idx="75">
                  <c:v>2018</c:v>
                </c:pt>
                <c:pt idx="76">
                  <c:v>2018</c:v>
                </c:pt>
                <c:pt idx="77">
                  <c:v>2018</c:v>
                </c:pt>
                <c:pt idx="78">
                  <c:v>2018</c:v>
                </c:pt>
                <c:pt idx="79">
                  <c:v>2018</c:v>
                </c:pt>
                <c:pt idx="80">
                  <c:v>2018</c:v>
                </c:pt>
                <c:pt idx="81">
                  <c:v>2018</c:v>
                </c:pt>
                <c:pt idx="82">
                  <c:v>2018</c:v>
                </c:pt>
                <c:pt idx="83">
                  <c:v>2018</c:v>
                </c:pt>
                <c:pt idx="84">
                  <c:v>2019</c:v>
                </c:pt>
                <c:pt idx="85">
                  <c:v>2019</c:v>
                </c:pt>
                <c:pt idx="86">
                  <c:v>2019</c:v>
                </c:pt>
                <c:pt idx="87">
                  <c:v>2019</c:v>
                </c:pt>
                <c:pt idx="88">
                  <c:v>2019</c:v>
                </c:pt>
                <c:pt idx="89">
                  <c:v>2019</c:v>
                </c:pt>
                <c:pt idx="90">
                  <c:v>2019</c:v>
                </c:pt>
                <c:pt idx="91">
                  <c:v>2019</c:v>
                </c:pt>
                <c:pt idx="92">
                  <c:v>2019</c:v>
                </c:pt>
                <c:pt idx="93">
                  <c:v>2019</c:v>
                </c:pt>
                <c:pt idx="94">
                  <c:v>2019</c:v>
                </c:pt>
                <c:pt idx="95">
                  <c:v>2019</c:v>
                </c:pt>
                <c:pt idx="96">
                  <c:v>2020</c:v>
                </c:pt>
                <c:pt idx="97">
                  <c:v>2020</c:v>
                </c:pt>
                <c:pt idx="98">
                  <c:v>2020</c:v>
                </c:pt>
                <c:pt idx="99">
                  <c:v>2020</c:v>
                </c:pt>
                <c:pt idx="100">
                  <c:v>2020</c:v>
                </c:pt>
                <c:pt idx="101">
                  <c:v>2020</c:v>
                </c:pt>
                <c:pt idx="102">
                  <c:v>2020</c:v>
                </c:pt>
                <c:pt idx="103">
                  <c:v>2020</c:v>
                </c:pt>
                <c:pt idx="104">
                  <c:v>2020</c:v>
                </c:pt>
                <c:pt idx="105">
                  <c:v>2020</c:v>
                </c:pt>
                <c:pt idx="106">
                  <c:v>2020</c:v>
                </c:pt>
                <c:pt idx="107">
                  <c:v>2020</c:v>
                </c:pt>
                <c:pt idx="108">
                  <c:v>2021</c:v>
                </c:pt>
                <c:pt idx="109">
                  <c:v>2021</c:v>
                </c:pt>
                <c:pt idx="110">
                  <c:v>2021</c:v>
                </c:pt>
                <c:pt idx="111">
                  <c:v>2021</c:v>
                </c:pt>
                <c:pt idx="112">
                  <c:v>2021</c:v>
                </c:pt>
                <c:pt idx="113">
                  <c:v>2021</c:v>
                </c:pt>
                <c:pt idx="114">
                  <c:v>2021</c:v>
                </c:pt>
                <c:pt idx="115">
                  <c:v>2021</c:v>
                </c:pt>
                <c:pt idx="116">
                  <c:v>2021</c:v>
                </c:pt>
                <c:pt idx="117">
                  <c:v>2021</c:v>
                </c:pt>
                <c:pt idx="118">
                  <c:v>2021</c:v>
                </c:pt>
                <c:pt idx="119">
                  <c:v>2021</c:v>
                </c:pt>
                <c:pt idx="120">
                  <c:v>2022</c:v>
                </c:pt>
                <c:pt idx="121">
                  <c:v>2022</c:v>
                </c:pt>
                <c:pt idx="122">
                  <c:v>2022</c:v>
                </c:pt>
                <c:pt idx="123">
                  <c:v>2022</c:v>
                </c:pt>
                <c:pt idx="124">
                  <c:v>2022</c:v>
                </c:pt>
                <c:pt idx="125">
                  <c:v>2022</c:v>
                </c:pt>
                <c:pt idx="126">
                  <c:v>2022</c:v>
                </c:pt>
                <c:pt idx="127">
                  <c:v>2022</c:v>
                </c:pt>
                <c:pt idx="128">
                  <c:v>2022</c:v>
                </c:pt>
                <c:pt idx="129">
                  <c:v>2022</c:v>
                </c:pt>
                <c:pt idx="130">
                  <c:v>2022</c:v>
                </c:pt>
                <c:pt idx="131">
                  <c:v>2022</c:v>
                </c:pt>
                <c:pt idx="132">
                  <c:v>2023</c:v>
                </c:pt>
                <c:pt idx="133">
                  <c:v>2023</c:v>
                </c:pt>
                <c:pt idx="134">
                  <c:v>2023</c:v>
                </c:pt>
                <c:pt idx="135">
                  <c:v>2023</c:v>
                </c:pt>
                <c:pt idx="136">
                  <c:v>2023</c:v>
                </c:pt>
                <c:pt idx="137">
                  <c:v>2023</c:v>
                </c:pt>
                <c:pt idx="138">
                  <c:v>2023</c:v>
                </c:pt>
                <c:pt idx="139">
                  <c:v>2023</c:v>
                </c:pt>
                <c:pt idx="140">
                  <c:v>2023</c:v>
                </c:pt>
                <c:pt idx="141">
                  <c:v>2023</c:v>
                </c:pt>
                <c:pt idx="142">
                  <c:v>2023</c:v>
                </c:pt>
                <c:pt idx="143">
                  <c:v>2023</c:v>
                </c:pt>
                <c:pt idx="144">
                  <c:v>2024</c:v>
                </c:pt>
                <c:pt idx="145">
                  <c:v>2024</c:v>
                </c:pt>
                <c:pt idx="146">
                  <c:v>2024</c:v>
                </c:pt>
                <c:pt idx="147">
                  <c:v>2024</c:v>
                </c:pt>
                <c:pt idx="148">
                  <c:v>2024</c:v>
                </c:pt>
                <c:pt idx="149">
                  <c:v>2024</c:v>
                </c:pt>
                <c:pt idx="150">
                  <c:v>2024</c:v>
                </c:pt>
                <c:pt idx="151">
                  <c:v>2024</c:v>
                </c:pt>
                <c:pt idx="152">
                  <c:v>2024</c:v>
                </c:pt>
                <c:pt idx="153">
                  <c:v>2024</c:v>
                </c:pt>
                <c:pt idx="154">
                  <c:v>2024</c:v>
                </c:pt>
                <c:pt idx="155">
                  <c:v>2024</c:v>
                </c:pt>
                <c:pt idx="156">
                  <c:v>2025</c:v>
                </c:pt>
                <c:pt idx="157">
                  <c:v>2025</c:v>
                </c:pt>
                <c:pt idx="158">
                  <c:v>2025</c:v>
                </c:pt>
                <c:pt idx="159">
                  <c:v>2025</c:v>
                </c:pt>
                <c:pt idx="160">
                  <c:v>2025</c:v>
                </c:pt>
                <c:pt idx="161">
                  <c:v>2025</c:v>
                </c:pt>
                <c:pt idx="162">
                  <c:v>2025</c:v>
                </c:pt>
                <c:pt idx="163">
                  <c:v>2025</c:v>
                </c:pt>
                <c:pt idx="164">
                  <c:v>2025</c:v>
                </c:pt>
                <c:pt idx="165">
                  <c:v>2025</c:v>
                </c:pt>
                <c:pt idx="166">
                  <c:v>2025</c:v>
                </c:pt>
                <c:pt idx="167">
                  <c:v>2025</c:v>
                </c:pt>
              </c:strCache>
            </c:strRef>
          </c:cat>
          <c:val>
            <c:numRef>
              <c:f>[0]!CPI_HICP_125400_M_GC_F</c:f>
              <c:numCache>
                <c:formatCode>General</c:formatCode>
                <c:ptCount val="79"/>
                <c:pt idx="0">
                  <c:v>2.0960020916718301E-2</c:v>
                </c:pt>
                <c:pt idx="1">
                  <c:v>2.0079060701692499E-2</c:v>
                </c:pt>
                <c:pt idx="2">
                  <c:v>2.2907581166787799E-2</c:v>
                </c:pt>
                <c:pt idx="3">
                  <c:v>2.7146159416506201E-2</c:v>
                </c:pt>
                <c:pt idx="4">
                  <c:v>3.26437995438731E-2</c:v>
                </c:pt>
                <c:pt idx="5">
                  <c:v>3.9104112491432301E-2</c:v>
                </c:pt>
                <c:pt idx="6">
                  <c:v>4.03574719265445E-2</c:v>
                </c:pt>
                <c:pt idx="7">
                  <c:v>4.3378088971639597E-2</c:v>
                </c:pt>
                <c:pt idx="8">
                  <c:v>4.1452930508970698E-2</c:v>
                </c:pt>
                <c:pt idx="9">
                  <c:v>3.5283860550588103E-2</c:v>
                </c:pt>
                <c:pt idx="10">
                  <c:v>3.4292729289351002E-2</c:v>
                </c:pt>
                <c:pt idx="11">
                  <c:v>2.77397017028773E-2</c:v>
                </c:pt>
                <c:pt idx="12">
                  <c:v>2.43269562356252E-2</c:v>
                </c:pt>
                <c:pt idx="13">
                  <c:v>2.1619987137814201E-2</c:v>
                </c:pt>
                <c:pt idx="14">
                  <c:v>2.3555913683740801E-2</c:v>
                </c:pt>
                <c:pt idx="15">
                  <c:v>2.22854889303108E-2</c:v>
                </c:pt>
                <c:pt idx="16">
                  <c:v>1.5587638175413299E-2</c:v>
                </c:pt>
                <c:pt idx="17">
                  <c:v>9.7021645526427207E-3</c:v>
                </c:pt>
                <c:pt idx="18">
                  <c:v>1.36173203287751E-3</c:v>
                </c:pt>
                <c:pt idx="19">
                  <c:v>-4.8483000666089899E-3</c:v>
                </c:pt>
                <c:pt idx="20">
                  <c:v>-5.56991147102163E-3</c:v>
                </c:pt>
                <c:pt idx="21">
                  <c:v>-5.9277566720555104E-3</c:v>
                </c:pt>
                <c:pt idx="22">
                  <c:v>-6.4415199062555096E-3</c:v>
                </c:pt>
                <c:pt idx="23">
                  <c:v>-7.0548560419565502E-3</c:v>
                </c:pt>
                <c:pt idx="24">
                  <c:v>-4.1553974761599898E-3</c:v>
                </c:pt>
                <c:pt idx="25">
                  <c:v>-3.4096056302659601E-3</c:v>
                </c:pt>
                <c:pt idx="26">
                  <c:v>-7.5119143887211904E-3</c:v>
                </c:pt>
                <c:pt idx="27">
                  <c:v>-9.5832639110457595E-3</c:v>
                </c:pt>
                <c:pt idx="28">
                  <c:v>-1.57182098996821E-2</c:v>
                </c:pt>
                <c:pt idx="29">
                  <c:v>-2.0164350245722301E-2</c:v>
                </c:pt>
                <c:pt idx="30">
                  <c:v>-1.7857055270373099E-2</c:v>
                </c:pt>
                <c:pt idx="31">
                  <c:v>-1.50916421221688E-2</c:v>
                </c:pt>
                <c:pt idx="32">
                  <c:v>-1.44927040263146E-2</c:v>
                </c:pt>
                <c:pt idx="33">
                  <c:v>-1.29644738921217E-2</c:v>
                </c:pt>
                <c:pt idx="34">
                  <c:v>-1.23112561092148E-2</c:v>
                </c:pt>
                <c:pt idx="35">
                  <c:v>1.9078639007792698E-2</c:v>
                </c:pt>
                <c:pt idx="36">
                  <c:v>1.5227806922929301E-2</c:v>
                </c:pt>
                <c:pt idx="37">
                  <c:v>1.5536397534547801E-2</c:v>
                </c:pt>
                <c:pt idx="38">
                  <c:v>1.9905738269911901E-2</c:v>
                </c:pt>
                <c:pt idx="39">
                  <c:v>1.83215888186932E-2</c:v>
                </c:pt>
                <c:pt idx="40">
                  <c:v>2.59415512050018E-2</c:v>
                </c:pt>
                <c:pt idx="41">
                  <c:v>3.1068727150540099E-2</c:v>
                </c:pt>
                <c:pt idx="42">
                  <c:v>3.1195067995624399E-2</c:v>
                </c:pt>
                <c:pt idx="43">
                  <c:v>3.3977340029779597E-2</c:v>
                </c:pt>
                <c:pt idx="44">
                  <c:v>3.4111185929310402E-2</c:v>
                </c:pt>
                <c:pt idx="45">
                  <c:v>3.6640193822088003E-2</c:v>
                </c:pt>
                <c:pt idx="46">
                  <c:v>3.7718133583412999E-2</c:v>
                </c:pt>
                <c:pt idx="47">
                  <c:v>5.1776303843438102E-3</c:v>
                </c:pt>
                <c:pt idx="48">
                  <c:v>1.58493733150342E-3</c:v>
                </c:pt>
                <c:pt idx="49">
                  <c:v>1.32589988464637E-3</c:v>
                </c:pt>
                <c:pt idx="50">
                  <c:v>-4.1643641995038199E-4</c:v>
                </c:pt>
                <c:pt idx="51">
                  <c:v>2.4781628407725899E-3</c:v>
                </c:pt>
                <c:pt idx="52">
                  <c:v>6.9615996833443002E-3</c:v>
                </c:pt>
                <c:pt idx="53">
                  <c:v>6.3975424916238397E-3</c:v>
                </c:pt>
                <c:pt idx="54">
                  <c:v>6.1687676196760504E-3</c:v>
                </c:pt>
                <c:pt idx="55">
                  <c:v>4.26815186874139E-3</c:v>
                </c:pt>
                <c:pt idx="56">
                  <c:v>6.7667430385192403E-3</c:v>
                </c:pt>
                <c:pt idx="57">
                  <c:v>1.2135971195452599E-2</c:v>
                </c:pt>
                <c:pt idx="58">
                  <c:v>9.9254142723303098E-3</c:v>
                </c:pt>
                <c:pt idx="59">
                  <c:v>1.5533773473018301E-2</c:v>
                </c:pt>
                <c:pt idx="60">
                  <c:v>2.3041479874922301E-2</c:v>
                </c:pt>
                <c:pt idx="61">
                  <c:v>2.76990736886937E-2</c:v>
                </c:pt>
                <c:pt idx="62">
                  <c:v>3.1091165419180802E-2</c:v>
                </c:pt>
                <c:pt idx="63">
                  <c:v>3.6683024839425198E-2</c:v>
                </c:pt>
                <c:pt idx="64">
                  <c:v>3.3834116880357597E-2</c:v>
                </c:pt>
                <c:pt idx="65">
                  <c:v>3.9823241143772101E-2</c:v>
                </c:pt>
                <c:pt idx="66">
                  <c:v>4.9926005100271502E-2</c:v>
                </c:pt>
                <c:pt idx="67">
                  <c:v>5.98967563936013E-2</c:v>
                </c:pt>
                <c:pt idx="68">
                  <c:v>6.0512683552198597E-2</c:v>
                </c:pt>
                <c:pt idx="69">
                  <c:v>5.3982773234252601E-2</c:v>
                </c:pt>
                <c:pt idx="70">
                  <c:v>6.2984592144583906E-2</c:v>
                </c:pt>
                <c:pt idx="71">
                  <c:v>5.8702434977160399E-2</c:v>
                </c:pt>
                <c:pt idx="72">
                  <c:v>5.5434485760351197E-2</c:v>
                </c:pt>
                <c:pt idx="73">
                  <c:v>5.6743286682374397E-2</c:v>
                </c:pt>
                <c:pt idx="74">
                  <c:v>5.2681148832920403E-2</c:v>
                </c:pt>
                <c:pt idx="75">
                  <c:v>3.8426763836505402E-2</c:v>
                </c:pt>
                <c:pt idx="76">
                  <c:v>3.3531811536439499E-2</c:v>
                </c:pt>
                <c:pt idx="77">
                  <c:v>2.8721911218141001E-2</c:v>
                </c:pt>
                <c:pt idx="78">
                  <c:v>1.90600327459742E-2</c:v>
                </c:pt>
              </c:numCache>
            </c:numRef>
          </c:val>
        </c:ser>
        <c:ser>
          <c:idx val="3"/>
          <c:order val="2"/>
          <c:tx>
            <c:v>Valgyklų paslaugos</c:v>
          </c:tx>
          <c:spPr>
            <a:solidFill>
              <a:srgbClr val="22772D"/>
            </a:solidFill>
            <a:ln w="25400">
              <a:noFill/>
            </a:ln>
          </c:spPr>
          <c:invertIfNegative val="0"/>
          <c:cat>
            <c:strRef>
              <c:f>Datos!$A$22:$GY$22</c:f>
              <c:strCache>
                <c:ptCount val="168"/>
                <c:pt idx="0">
                  <c:v>2012</c:v>
                </c:pt>
                <c:pt idx="1">
                  <c:v>2012</c:v>
                </c:pt>
                <c:pt idx="2">
                  <c:v>2012</c:v>
                </c:pt>
                <c:pt idx="3">
                  <c:v>2012</c:v>
                </c:pt>
                <c:pt idx="4">
                  <c:v>2012</c:v>
                </c:pt>
                <c:pt idx="5">
                  <c:v>2012</c:v>
                </c:pt>
                <c:pt idx="6">
                  <c:v>2012</c:v>
                </c:pt>
                <c:pt idx="7">
                  <c:v>2012</c:v>
                </c:pt>
                <c:pt idx="8">
                  <c:v>2012</c:v>
                </c:pt>
                <c:pt idx="9">
                  <c:v>2012</c:v>
                </c:pt>
                <c:pt idx="10">
                  <c:v>2012</c:v>
                </c:pt>
                <c:pt idx="11">
                  <c:v>2012</c:v>
                </c:pt>
                <c:pt idx="12">
                  <c:v>2013</c:v>
                </c:pt>
                <c:pt idx="13">
                  <c:v>2013</c:v>
                </c:pt>
                <c:pt idx="14">
                  <c:v>2013</c:v>
                </c:pt>
                <c:pt idx="15">
                  <c:v>2013</c:v>
                </c:pt>
                <c:pt idx="16">
                  <c:v>2013</c:v>
                </c:pt>
                <c:pt idx="17">
                  <c:v>2013</c:v>
                </c:pt>
                <c:pt idx="18">
                  <c:v>2013</c:v>
                </c:pt>
                <c:pt idx="19">
                  <c:v>2013</c:v>
                </c:pt>
                <c:pt idx="20">
                  <c:v>2013</c:v>
                </c:pt>
                <c:pt idx="21">
                  <c:v>2013</c:v>
                </c:pt>
                <c:pt idx="22">
                  <c:v>2013</c:v>
                </c:pt>
                <c:pt idx="23">
                  <c:v>2013</c:v>
                </c:pt>
                <c:pt idx="24">
                  <c:v>2014</c:v>
                </c:pt>
                <c:pt idx="25">
                  <c:v>2014</c:v>
                </c:pt>
                <c:pt idx="26">
                  <c:v>2014</c:v>
                </c:pt>
                <c:pt idx="27">
                  <c:v>2014</c:v>
                </c:pt>
                <c:pt idx="28">
                  <c:v>2014</c:v>
                </c:pt>
                <c:pt idx="29">
                  <c:v>2014</c:v>
                </c:pt>
                <c:pt idx="30">
                  <c:v>2014</c:v>
                </c:pt>
                <c:pt idx="31">
                  <c:v>2014</c:v>
                </c:pt>
                <c:pt idx="32">
                  <c:v>2014</c:v>
                </c:pt>
                <c:pt idx="33">
                  <c:v>2014</c:v>
                </c:pt>
                <c:pt idx="34">
                  <c:v>2014</c:v>
                </c:pt>
                <c:pt idx="35">
                  <c:v>2014</c:v>
                </c:pt>
                <c:pt idx="36">
                  <c:v>2015</c:v>
                </c:pt>
                <c:pt idx="37">
                  <c:v>2015</c:v>
                </c:pt>
                <c:pt idx="38">
                  <c:v>2015</c:v>
                </c:pt>
                <c:pt idx="39">
                  <c:v>2015</c:v>
                </c:pt>
                <c:pt idx="40">
                  <c:v>2015</c:v>
                </c:pt>
                <c:pt idx="41">
                  <c:v>2015</c:v>
                </c:pt>
                <c:pt idx="42">
                  <c:v>2015</c:v>
                </c:pt>
                <c:pt idx="43">
                  <c:v>2015</c:v>
                </c:pt>
                <c:pt idx="44">
                  <c:v>2015</c:v>
                </c:pt>
                <c:pt idx="45">
                  <c:v>2015</c:v>
                </c:pt>
                <c:pt idx="46">
                  <c:v>2015</c:v>
                </c:pt>
                <c:pt idx="47">
                  <c:v>2015</c:v>
                </c:pt>
                <c:pt idx="48">
                  <c:v>2016</c:v>
                </c:pt>
                <c:pt idx="49">
                  <c:v>2016</c:v>
                </c:pt>
                <c:pt idx="50">
                  <c:v>2016</c:v>
                </c:pt>
                <c:pt idx="51">
                  <c:v>2016</c:v>
                </c:pt>
                <c:pt idx="52">
                  <c:v>2016</c:v>
                </c:pt>
                <c:pt idx="53">
                  <c:v>2016</c:v>
                </c:pt>
                <c:pt idx="54">
                  <c:v>2016</c:v>
                </c:pt>
                <c:pt idx="55">
                  <c:v>2016</c:v>
                </c:pt>
                <c:pt idx="56">
                  <c:v>2016</c:v>
                </c:pt>
                <c:pt idx="57">
                  <c:v>2016</c:v>
                </c:pt>
                <c:pt idx="58">
                  <c:v>2016</c:v>
                </c:pt>
                <c:pt idx="59">
                  <c:v>2016</c:v>
                </c:pt>
                <c:pt idx="60">
                  <c:v>2017</c:v>
                </c:pt>
                <c:pt idx="61">
                  <c:v>2017</c:v>
                </c:pt>
                <c:pt idx="62">
                  <c:v>2017</c:v>
                </c:pt>
                <c:pt idx="63">
                  <c:v>2017</c:v>
                </c:pt>
                <c:pt idx="64">
                  <c:v>2017</c:v>
                </c:pt>
                <c:pt idx="65">
                  <c:v>2017</c:v>
                </c:pt>
                <c:pt idx="66">
                  <c:v>2017</c:v>
                </c:pt>
                <c:pt idx="67">
                  <c:v>2017</c:v>
                </c:pt>
                <c:pt idx="68">
                  <c:v>2017</c:v>
                </c:pt>
                <c:pt idx="69">
                  <c:v>2017</c:v>
                </c:pt>
                <c:pt idx="70">
                  <c:v>2017</c:v>
                </c:pt>
                <c:pt idx="71">
                  <c:v>2017</c:v>
                </c:pt>
                <c:pt idx="72">
                  <c:v>2018</c:v>
                </c:pt>
                <c:pt idx="73">
                  <c:v>2018</c:v>
                </c:pt>
                <c:pt idx="74">
                  <c:v>2018</c:v>
                </c:pt>
                <c:pt idx="75">
                  <c:v>2018</c:v>
                </c:pt>
                <c:pt idx="76">
                  <c:v>2018</c:v>
                </c:pt>
                <c:pt idx="77">
                  <c:v>2018</c:v>
                </c:pt>
                <c:pt idx="78">
                  <c:v>2018</c:v>
                </c:pt>
                <c:pt idx="79">
                  <c:v>2018</c:v>
                </c:pt>
                <c:pt idx="80">
                  <c:v>2018</c:v>
                </c:pt>
                <c:pt idx="81">
                  <c:v>2018</c:v>
                </c:pt>
                <c:pt idx="82">
                  <c:v>2018</c:v>
                </c:pt>
                <c:pt idx="83">
                  <c:v>2018</c:v>
                </c:pt>
                <c:pt idx="84">
                  <c:v>2019</c:v>
                </c:pt>
                <c:pt idx="85">
                  <c:v>2019</c:v>
                </c:pt>
                <c:pt idx="86">
                  <c:v>2019</c:v>
                </c:pt>
                <c:pt idx="87">
                  <c:v>2019</c:v>
                </c:pt>
                <c:pt idx="88">
                  <c:v>2019</c:v>
                </c:pt>
                <c:pt idx="89">
                  <c:v>2019</c:v>
                </c:pt>
                <c:pt idx="90">
                  <c:v>2019</c:v>
                </c:pt>
                <c:pt idx="91">
                  <c:v>2019</c:v>
                </c:pt>
                <c:pt idx="92">
                  <c:v>2019</c:v>
                </c:pt>
                <c:pt idx="93">
                  <c:v>2019</c:v>
                </c:pt>
                <c:pt idx="94">
                  <c:v>2019</c:v>
                </c:pt>
                <c:pt idx="95">
                  <c:v>2019</c:v>
                </c:pt>
                <c:pt idx="96">
                  <c:v>2020</c:v>
                </c:pt>
                <c:pt idx="97">
                  <c:v>2020</c:v>
                </c:pt>
                <c:pt idx="98">
                  <c:v>2020</c:v>
                </c:pt>
                <c:pt idx="99">
                  <c:v>2020</c:v>
                </c:pt>
                <c:pt idx="100">
                  <c:v>2020</c:v>
                </c:pt>
                <c:pt idx="101">
                  <c:v>2020</c:v>
                </c:pt>
                <c:pt idx="102">
                  <c:v>2020</c:v>
                </c:pt>
                <c:pt idx="103">
                  <c:v>2020</c:v>
                </c:pt>
                <c:pt idx="104">
                  <c:v>2020</c:v>
                </c:pt>
                <c:pt idx="105">
                  <c:v>2020</c:v>
                </c:pt>
                <c:pt idx="106">
                  <c:v>2020</c:v>
                </c:pt>
                <c:pt idx="107">
                  <c:v>2020</c:v>
                </c:pt>
                <c:pt idx="108">
                  <c:v>2021</c:v>
                </c:pt>
                <c:pt idx="109">
                  <c:v>2021</c:v>
                </c:pt>
                <c:pt idx="110">
                  <c:v>2021</c:v>
                </c:pt>
                <c:pt idx="111">
                  <c:v>2021</c:v>
                </c:pt>
                <c:pt idx="112">
                  <c:v>2021</c:v>
                </c:pt>
                <c:pt idx="113">
                  <c:v>2021</c:v>
                </c:pt>
                <c:pt idx="114">
                  <c:v>2021</c:v>
                </c:pt>
                <c:pt idx="115">
                  <c:v>2021</c:v>
                </c:pt>
                <c:pt idx="116">
                  <c:v>2021</c:v>
                </c:pt>
                <c:pt idx="117">
                  <c:v>2021</c:v>
                </c:pt>
                <c:pt idx="118">
                  <c:v>2021</c:v>
                </c:pt>
                <c:pt idx="119">
                  <c:v>2021</c:v>
                </c:pt>
                <c:pt idx="120">
                  <c:v>2022</c:v>
                </c:pt>
                <c:pt idx="121">
                  <c:v>2022</c:v>
                </c:pt>
                <c:pt idx="122">
                  <c:v>2022</c:v>
                </c:pt>
                <c:pt idx="123">
                  <c:v>2022</c:v>
                </c:pt>
                <c:pt idx="124">
                  <c:v>2022</c:v>
                </c:pt>
                <c:pt idx="125">
                  <c:v>2022</c:v>
                </c:pt>
                <c:pt idx="126">
                  <c:v>2022</c:v>
                </c:pt>
                <c:pt idx="127">
                  <c:v>2022</c:v>
                </c:pt>
                <c:pt idx="128">
                  <c:v>2022</c:v>
                </c:pt>
                <c:pt idx="129">
                  <c:v>2022</c:v>
                </c:pt>
                <c:pt idx="130">
                  <c:v>2022</c:v>
                </c:pt>
                <c:pt idx="131">
                  <c:v>2022</c:v>
                </c:pt>
                <c:pt idx="132">
                  <c:v>2023</c:v>
                </c:pt>
                <c:pt idx="133">
                  <c:v>2023</c:v>
                </c:pt>
                <c:pt idx="134">
                  <c:v>2023</c:v>
                </c:pt>
                <c:pt idx="135">
                  <c:v>2023</c:v>
                </c:pt>
                <c:pt idx="136">
                  <c:v>2023</c:v>
                </c:pt>
                <c:pt idx="137">
                  <c:v>2023</c:v>
                </c:pt>
                <c:pt idx="138">
                  <c:v>2023</c:v>
                </c:pt>
                <c:pt idx="139">
                  <c:v>2023</c:v>
                </c:pt>
                <c:pt idx="140">
                  <c:v>2023</c:v>
                </c:pt>
                <c:pt idx="141">
                  <c:v>2023</c:v>
                </c:pt>
                <c:pt idx="142">
                  <c:v>2023</c:v>
                </c:pt>
                <c:pt idx="143">
                  <c:v>2023</c:v>
                </c:pt>
                <c:pt idx="144">
                  <c:v>2024</c:v>
                </c:pt>
                <c:pt idx="145">
                  <c:v>2024</c:v>
                </c:pt>
                <c:pt idx="146">
                  <c:v>2024</c:v>
                </c:pt>
                <c:pt idx="147">
                  <c:v>2024</c:v>
                </c:pt>
                <c:pt idx="148">
                  <c:v>2024</c:v>
                </c:pt>
                <c:pt idx="149">
                  <c:v>2024</c:v>
                </c:pt>
                <c:pt idx="150">
                  <c:v>2024</c:v>
                </c:pt>
                <c:pt idx="151">
                  <c:v>2024</c:v>
                </c:pt>
                <c:pt idx="152">
                  <c:v>2024</c:v>
                </c:pt>
                <c:pt idx="153">
                  <c:v>2024</c:v>
                </c:pt>
                <c:pt idx="154">
                  <c:v>2024</c:v>
                </c:pt>
                <c:pt idx="155">
                  <c:v>2024</c:v>
                </c:pt>
                <c:pt idx="156">
                  <c:v>2025</c:v>
                </c:pt>
                <c:pt idx="157">
                  <c:v>2025</c:v>
                </c:pt>
                <c:pt idx="158">
                  <c:v>2025</c:v>
                </c:pt>
                <c:pt idx="159">
                  <c:v>2025</c:v>
                </c:pt>
                <c:pt idx="160">
                  <c:v>2025</c:v>
                </c:pt>
                <c:pt idx="161">
                  <c:v>2025</c:v>
                </c:pt>
                <c:pt idx="162">
                  <c:v>2025</c:v>
                </c:pt>
                <c:pt idx="163">
                  <c:v>2025</c:v>
                </c:pt>
                <c:pt idx="164">
                  <c:v>2025</c:v>
                </c:pt>
                <c:pt idx="165">
                  <c:v>2025</c:v>
                </c:pt>
                <c:pt idx="166">
                  <c:v>2025</c:v>
                </c:pt>
                <c:pt idx="167">
                  <c:v>2025</c:v>
                </c:pt>
              </c:strCache>
            </c:strRef>
          </c:cat>
          <c:val>
            <c:numRef>
              <c:f>[0]!CPI_HICP_111200_M_GC_F</c:f>
              <c:numCache>
                <c:formatCode>General</c:formatCode>
                <c:ptCount val="79"/>
                <c:pt idx="0">
                  <c:v>5.7720621568312203E-2</c:v>
                </c:pt>
                <c:pt idx="1">
                  <c:v>5.6631971923569099E-2</c:v>
                </c:pt>
                <c:pt idx="2">
                  <c:v>5.5895597024078501E-2</c:v>
                </c:pt>
                <c:pt idx="3">
                  <c:v>5.2163891686897099E-2</c:v>
                </c:pt>
                <c:pt idx="4">
                  <c:v>5.6853824173015502E-2</c:v>
                </c:pt>
                <c:pt idx="5">
                  <c:v>5.5199187004566198E-2</c:v>
                </c:pt>
                <c:pt idx="6">
                  <c:v>4.7751906624583597E-2</c:v>
                </c:pt>
                <c:pt idx="7">
                  <c:v>4.7484978352865297E-2</c:v>
                </c:pt>
                <c:pt idx="8">
                  <c:v>2.8761504431604999E-2</c:v>
                </c:pt>
                <c:pt idx="9">
                  <c:v>3.4736649543444E-2</c:v>
                </c:pt>
                <c:pt idx="10">
                  <c:v>4.0329376809298503E-2</c:v>
                </c:pt>
                <c:pt idx="11">
                  <c:v>3.9812406693823701E-2</c:v>
                </c:pt>
                <c:pt idx="12">
                  <c:v>2.43603426941271E-2</c:v>
                </c:pt>
                <c:pt idx="13">
                  <c:v>2.4013068442677501E-2</c:v>
                </c:pt>
                <c:pt idx="14">
                  <c:v>1.5994902033833101E-2</c:v>
                </c:pt>
                <c:pt idx="15">
                  <c:v>1.5892154217217899E-2</c:v>
                </c:pt>
                <c:pt idx="16">
                  <c:v>8.4356970828118796E-3</c:v>
                </c:pt>
                <c:pt idx="17">
                  <c:v>1.11116765825638E-2</c:v>
                </c:pt>
                <c:pt idx="18">
                  <c:v>1.5474664256329601E-2</c:v>
                </c:pt>
                <c:pt idx="19">
                  <c:v>1.46137814068485E-2</c:v>
                </c:pt>
                <c:pt idx="20">
                  <c:v>2.89136458254898E-2</c:v>
                </c:pt>
                <c:pt idx="21">
                  <c:v>2.4162183025404099E-2</c:v>
                </c:pt>
                <c:pt idx="22">
                  <c:v>1.90642515669582E-2</c:v>
                </c:pt>
                <c:pt idx="23">
                  <c:v>2.3438222981631899E-2</c:v>
                </c:pt>
                <c:pt idx="24">
                  <c:v>2.32768647675805E-2</c:v>
                </c:pt>
                <c:pt idx="25">
                  <c:v>2.37207511921389E-2</c:v>
                </c:pt>
                <c:pt idx="26">
                  <c:v>2.4799018305799E-2</c:v>
                </c:pt>
                <c:pt idx="27">
                  <c:v>2.6655652102823599E-2</c:v>
                </c:pt>
                <c:pt idx="28">
                  <c:v>2.73858506913887E-2</c:v>
                </c:pt>
                <c:pt idx="29">
                  <c:v>2.4854754274848501E-2</c:v>
                </c:pt>
                <c:pt idx="30">
                  <c:v>2.39586258556326E-2</c:v>
                </c:pt>
                <c:pt idx="31">
                  <c:v>2.5317403442087098E-2</c:v>
                </c:pt>
                <c:pt idx="32">
                  <c:v>1.8334452593257701E-2</c:v>
                </c:pt>
                <c:pt idx="33">
                  <c:v>2.1476617521912E-2</c:v>
                </c:pt>
                <c:pt idx="34">
                  <c:v>2.2220982821027802E-2</c:v>
                </c:pt>
                <c:pt idx="35">
                  <c:v>1.5880050314465401E-2</c:v>
                </c:pt>
                <c:pt idx="36">
                  <c:v>2.48277938523223E-2</c:v>
                </c:pt>
                <c:pt idx="37">
                  <c:v>2.8533851896016399E-2</c:v>
                </c:pt>
                <c:pt idx="38">
                  <c:v>2.96092000625497E-2</c:v>
                </c:pt>
                <c:pt idx="39">
                  <c:v>3.2244780918956703E-2</c:v>
                </c:pt>
                <c:pt idx="40">
                  <c:v>3.1023434411227999E-2</c:v>
                </c:pt>
                <c:pt idx="41">
                  <c:v>3.1347619660730699E-2</c:v>
                </c:pt>
                <c:pt idx="42">
                  <c:v>3.2680977729038503E-2</c:v>
                </c:pt>
                <c:pt idx="43">
                  <c:v>3.2840240430603899E-2</c:v>
                </c:pt>
                <c:pt idx="44">
                  <c:v>4.36711998452314E-2</c:v>
                </c:pt>
                <c:pt idx="45">
                  <c:v>4.6229932687298199E-2</c:v>
                </c:pt>
                <c:pt idx="46">
                  <c:v>4.7666092396096697E-2</c:v>
                </c:pt>
                <c:pt idx="47">
                  <c:v>5.0152218788628002E-2</c:v>
                </c:pt>
                <c:pt idx="48">
                  <c:v>3.7074048051709198E-2</c:v>
                </c:pt>
                <c:pt idx="49">
                  <c:v>3.4229836418294801E-2</c:v>
                </c:pt>
                <c:pt idx="50">
                  <c:v>4.2550414592569599E-2</c:v>
                </c:pt>
                <c:pt idx="51">
                  <c:v>4.9142481682339798E-2</c:v>
                </c:pt>
                <c:pt idx="52">
                  <c:v>5.6309500708464598E-2</c:v>
                </c:pt>
                <c:pt idx="53">
                  <c:v>5.70258886308323E-2</c:v>
                </c:pt>
                <c:pt idx="54">
                  <c:v>5.7316397916229597E-2</c:v>
                </c:pt>
                <c:pt idx="55">
                  <c:v>5.94837599895056E-2</c:v>
                </c:pt>
                <c:pt idx="56">
                  <c:v>5.1941649756360002E-2</c:v>
                </c:pt>
                <c:pt idx="57">
                  <c:v>4.9347086273830103E-2</c:v>
                </c:pt>
                <c:pt idx="58">
                  <c:v>4.7171646261200698E-2</c:v>
                </c:pt>
                <c:pt idx="59">
                  <c:v>6.0554774933803998E-2</c:v>
                </c:pt>
                <c:pt idx="60">
                  <c:v>7.3392724682888794E-2</c:v>
                </c:pt>
                <c:pt idx="61">
                  <c:v>7.0158350230310598E-2</c:v>
                </c:pt>
                <c:pt idx="62">
                  <c:v>6.2093158115901902E-2</c:v>
                </c:pt>
                <c:pt idx="63">
                  <c:v>5.2248718575103298E-2</c:v>
                </c:pt>
                <c:pt idx="64">
                  <c:v>4.7999777535519601E-2</c:v>
                </c:pt>
                <c:pt idx="65">
                  <c:v>4.8200665337952198E-2</c:v>
                </c:pt>
                <c:pt idx="66">
                  <c:v>4.8072691522970702E-2</c:v>
                </c:pt>
                <c:pt idx="67">
                  <c:v>4.6986378207224302E-2</c:v>
                </c:pt>
                <c:pt idx="68">
                  <c:v>5.9379569393648898E-2</c:v>
                </c:pt>
                <c:pt idx="69">
                  <c:v>5.6033305394695102E-2</c:v>
                </c:pt>
                <c:pt idx="70">
                  <c:v>5.7830380083480903E-2</c:v>
                </c:pt>
                <c:pt idx="71">
                  <c:v>4.4047155971809998E-2</c:v>
                </c:pt>
                <c:pt idx="72">
                  <c:v>4.3158537414519103E-2</c:v>
                </c:pt>
                <c:pt idx="73">
                  <c:v>5.0508859654209599E-2</c:v>
                </c:pt>
                <c:pt idx="74">
                  <c:v>5.4185665685558201E-2</c:v>
                </c:pt>
                <c:pt idx="75">
                  <c:v>5.4173977075766003E-2</c:v>
                </c:pt>
                <c:pt idx="76">
                  <c:v>5.7441426804232198E-2</c:v>
                </c:pt>
                <c:pt idx="77">
                  <c:v>5.6984238040112802E-2</c:v>
                </c:pt>
                <c:pt idx="78">
                  <c:v>5.8904499675247898E-2</c:v>
                </c:pt>
              </c:numCache>
            </c:numRef>
          </c:val>
        </c:ser>
        <c:ser>
          <c:idx val="5"/>
          <c:order val="3"/>
          <c:tx>
            <c:v>Restoranų ir kavinių paslaugos</c:v>
          </c:tx>
          <c:spPr>
            <a:solidFill>
              <a:srgbClr val="C54625"/>
            </a:solidFill>
            <a:ln w="25400">
              <a:noFill/>
            </a:ln>
          </c:spPr>
          <c:invertIfNegative val="0"/>
          <c:cat>
            <c:strRef>
              <c:f>Datos!$A$22:$GY$22</c:f>
              <c:strCache>
                <c:ptCount val="168"/>
                <c:pt idx="0">
                  <c:v>2012</c:v>
                </c:pt>
                <c:pt idx="1">
                  <c:v>2012</c:v>
                </c:pt>
                <c:pt idx="2">
                  <c:v>2012</c:v>
                </c:pt>
                <c:pt idx="3">
                  <c:v>2012</c:v>
                </c:pt>
                <c:pt idx="4">
                  <c:v>2012</c:v>
                </c:pt>
                <c:pt idx="5">
                  <c:v>2012</c:v>
                </c:pt>
                <c:pt idx="6">
                  <c:v>2012</c:v>
                </c:pt>
                <c:pt idx="7">
                  <c:v>2012</c:v>
                </c:pt>
                <c:pt idx="8">
                  <c:v>2012</c:v>
                </c:pt>
                <c:pt idx="9">
                  <c:v>2012</c:v>
                </c:pt>
                <c:pt idx="10">
                  <c:v>2012</c:v>
                </c:pt>
                <c:pt idx="11">
                  <c:v>2012</c:v>
                </c:pt>
                <c:pt idx="12">
                  <c:v>2013</c:v>
                </c:pt>
                <c:pt idx="13">
                  <c:v>2013</c:v>
                </c:pt>
                <c:pt idx="14">
                  <c:v>2013</c:v>
                </c:pt>
                <c:pt idx="15">
                  <c:v>2013</c:v>
                </c:pt>
                <c:pt idx="16">
                  <c:v>2013</c:v>
                </c:pt>
                <c:pt idx="17">
                  <c:v>2013</c:v>
                </c:pt>
                <c:pt idx="18">
                  <c:v>2013</c:v>
                </c:pt>
                <c:pt idx="19">
                  <c:v>2013</c:v>
                </c:pt>
                <c:pt idx="20">
                  <c:v>2013</c:v>
                </c:pt>
                <c:pt idx="21">
                  <c:v>2013</c:v>
                </c:pt>
                <c:pt idx="22">
                  <c:v>2013</c:v>
                </c:pt>
                <c:pt idx="23">
                  <c:v>2013</c:v>
                </c:pt>
                <c:pt idx="24">
                  <c:v>2014</c:v>
                </c:pt>
                <c:pt idx="25">
                  <c:v>2014</c:v>
                </c:pt>
                <c:pt idx="26">
                  <c:v>2014</c:v>
                </c:pt>
                <c:pt idx="27">
                  <c:v>2014</c:v>
                </c:pt>
                <c:pt idx="28">
                  <c:v>2014</c:v>
                </c:pt>
                <c:pt idx="29">
                  <c:v>2014</c:v>
                </c:pt>
                <c:pt idx="30">
                  <c:v>2014</c:v>
                </c:pt>
                <c:pt idx="31">
                  <c:v>2014</c:v>
                </c:pt>
                <c:pt idx="32">
                  <c:v>2014</c:v>
                </c:pt>
                <c:pt idx="33">
                  <c:v>2014</c:v>
                </c:pt>
                <c:pt idx="34">
                  <c:v>2014</c:v>
                </c:pt>
                <c:pt idx="35">
                  <c:v>2014</c:v>
                </c:pt>
                <c:pt idx="36">
                  <c:v>2015</c:v>
                </c:pt>
                <c:pt idx="37">
                  <c:v>2015</c:v>
                </c:pt>
                <c:pt idx="38">
                  <c:v>2015</c:v>
                </c:pt>
                <c:pt idx="39">
                  <c:v>2015</c:v>
                </c:pt>
                <c:pt idx="40">
                  <c:v>2015</c:v>
                </c:pt>
                <c:pt idx="41">
                  <c:v>2015</c:v>
                </c:pt>
                <c:pt idx="42">
                  <c:v>2015</c:v>
                </c:pt>
                <c:pt idx="43">
                  <c:v>2015</c:v>
                </c:pt>
                <c:pt idx="44">
                  <c:v>2015</c:v>
                </c:pt>
                <c:pt idx="45">
                  <c:v>2015</c:v>
                </c:pt>
                <c:pt idx="46">
                  <c:v>2015</c:v>
                </c:pt>
                <c:pt idx="47">
                  <c:v>2015</c:v>
                </c:pt>
                <c:pt idx="48">
                  <c:v>2016</c:v>
                </c:pt>
                <c:pt idx="49">
                  <c:v>2016</c:v>
                </c:pt>
                <c:pt idx="50">
                  <c:v>2016</c:v>
                </c:pt>
                <c:pt idx="51">
                  <c:v>2016</c:v>
                </c:pt>
                <c:pt idx="52">
                  <c:v>2016</c:v>
                </c:pt>
                <c:pt idx="53">
                  <c:v>2016</c:v>
                </c:pt>
                <c:pt idx="54">
                  <c:v>2016</c:v>
                </c:pt>
                <c:pt idx="55">
                  <c:v>2016</c:v>
                </c:pt>
                <c:pt idx="56">
                  <c:v>2016</c:v>
                </c:pt>
                <c:pt idx="57">
                  <c:v>2016</c:v>
                </c:pt>
                <c:pt idx="58">
                  <c:v>2016</c:v>
                </c:pt>
                <c:pt idx="59">
                  <c:v>2016</c:v>
                </c:pt>
                <c:pt idx="60">
                  <c:v>2017</c:v>
                </c:pt>
                <c:pt idx="61">
                  <c:v>2017</c:v>
                </c:pt>
                <c:pt idx="62">
                  <c:v>2017</c:v>
                </c:pt>
                <c:pt idx="63">
                  <c:v>2017</c:v>
                </c:pt>
                <c:pt idx="64">
                  <c:v>2017</c:v>
                </c:pt>
                <c:pt idx="65">
                  <c:v>2017</c:v>
                </c:pt>
                <c:pt idx="66">
                  <c:v>2017</c:v>
                </c:pt>
                <c:pt idx="67">
                  <c:v>2017</c:v>
                </c:pt>
                <c:pt idx="68">
                  <c:v>2017</c:v>
                </c:pt>
                <c:pt idx="69">
                  <c:v>2017</c:v>
                </c:pt>
                <c:pt idx="70">
                  <c:v>2017</c:v>
                </c:pt>
                <c:pt idx="71">
                  <c:v>2017</c:v>
                </c:pt>
                <c:pt idx="72">
                  <c:v>2018</c:v>
                </c:pt>
                <c:pt idx="73">
                  <c:v>2018</c:v>
                </c:pt>
                <c:pt idx="74">
                  <c:v>2018</c:v>
                </c:pt>
                <c:pt idx="75">
                  <c:v>2018</c:v>
                </c:pt>
                <c:pt idx="76">
                  <c:v>2018</c:v>
                </c:pt>
                <c:pt idx="77">
                  <c:v>2018</c:v>
                </c:pt>
                <c:pt idx="78">
                  <c:v>2018</c:v>
                </c:pt>
                <c:pt idx="79">
                  <c:v>2018</c:v>
                </c:pt>
                <c:pt idx="80">
                  <c:v>2018</c:v>
                </c:pt>
                <c:pt idx="81">
                  <c:v>2018</c:v>
                </c:pt>
                <c:pt idx="82">
                  <c:v>2018</c:v>
                </c:pt>
                <c:pt idx="83">
                  <c:v>2018</c:v>
                </c:pt>
                <c:pt idx="84">
                  <c:v>2019</c:v>
                </c:pt>
                <c:pt idx="85">
                  <c:v>2019</c:v>
                </c:pt>
                <c:pt idx="86">
                  <c:v>2019</c:v>
                </c:pt>
                <c:pt idx="87">
                  <c:v>2019</c:v>
                </c:pt>
                <c:pt idx="88">
                  <c:v>2019</c:v>
                </c:pt>
                <c:pt idx="89">
                  <c:v>2019</c:v>
                </c:pt>
                <c:pt idx="90">
                  <c:v>2019</c:v>
                </c:pt>
                <c:pt idx="91">
                  <c:v>2019</c:v>
                </c:pt>
                <c:pt idx="92">
                  <c:v>2019</c:v>
                </c:pt>
                <c:pt idx="93">
                  <c:v>2019</c:v>
                </c:pt>
                <c:pt idx="94">
                  <c:v>2019</c:v>
                </c:pt>
                <c:pt idx="95">
                  <c:v>2019</c:v>
                </c:pt>
                <c:pt idx="96">
                  <c:v>2020</c:v>
                </c:pt>
                <c:pt idx="97">
                  <c:v>2020</c:v>
                </c:pt>
                <c:pt idx="98">
                  <c:v>2020</c:v>
                </c:pt>
                <c:pt idx="99">
                  <c:v>2020</c:v>
                </c:pt>
                <c:pt idx="100">
                  <c:v>2020</c:v>
                </c:pt>
                <c:pt idx="101">
                  <c:v>2020</c:v>
                </c:pt>
                <c:pt idx="102">
                  <c:v>2020</c:v>
                </c:pt>
                <c:pt idx="103">
                  <c:v>2020</c:v>
                </c:pt>
                <c:pt idx="104">
                  <c:v>2020</c:v>
                </c:pt>
                <c:pt idx="105">
                  <c:v>2020</c:v>
                </c:pt>
                <c:pt idx="106">
                  <c:v>2020</c:v>
                </c:pt>
                <c:pt idx="107">
                  <c:v>2020</c:v>
                </c:pt>
                <c:pt idx="108">
                  <c:v>2021</c:v>
                </c:pt>
                <c:pt idx="109">
                  <c:v>2021</c:v>
                </c:pt>
                <c:pt idx="110">
                  <c:v>2021</c:v>
                </c:pt>
                <c:pt idx="111">
                  <c:v>2021</c:v>
                </c:pt>
                <c:pt idx="112">
                  <c:v>2021</c:v>
                </c:pt>
                <c:pt idx="113">
                  <c:v>2021</c:v>
                </c:pt>
                <c:pt idx="114">
                  <c:v>2021</c:v>
                </c:pt>
                <c:pt idx="115">
                  <c:v>2021</c:v>
                </c:pt>
                <c:pt idx="116">
                  <c:v>2021</c:v>
                </c:pt>
                <c:pt idx="117">
                  <c:v>2021</c:v>
                </c:pt>
                <c:pt idx="118">
                  <c:v>2021</c:v>
                </c:pt>
                <c:pt idx="119">
                  <c:v>2021</c:v>
                </c:pt>
                <c:pt idx="120">
                  <c:v>2022</c:v>
                </c:pt>
                <c:pt idx="121">
                  <c:v>2022</c:v>
                </c:pt>
                <c:pt idx="122">
                  <c:v>2022</c:v>
                </c:pt>
                <c:pt idx="123">
                  <c:v>2022</c:v>
                </c:pt>
                <c:pt idx="124">
                  <c:v>2022</c:v>
                </c:pt>
                <c:pt idx="125">
                  <c:v>2022</c:v>
                </c:pt>
                <c:pt idx="126">
                  <c:v>2022</c:v>
                </c:pt>
                <c:pt idx="127">
                  <c:v>2022</c:v>
                </c:pt>
                <c:pt idx="128">
                  <c:v>2022</c:v>
                </c:pt>
                <c:pt idx="129">
                  <c:v>2022</c:v>
                </c:pt>
                <c:pt idx="130">
                  <c:v>2022</c:v>
                </c:pt>
                <c:pt idx="131">
                  <c:v>2022</c:v>
                </c:pt>
                <c:pt idx="132">
                  <c:v>2023</c:v>
                </c:pt>
                <c:pt idx="133">
                  <c:v>2023</c:v>
                </c:pt>
                <c:pt idx="134">
                  <c:v>2023</c:v>
                </c:pt>
                <c:pt idx="135">
                  <c:v>2023</c:v>
                </c:pt>
                <c:pt idx="136">
                  <c:v>2023</c:v>
                </c:pt>
                <c:pt idx="137">
                  <c:v>2023</c:v>
                </c:pt>
                <c:pt idx="138">
                  <c:v>2023</c:v>
                </c:pt>
                <c:pt idx="139">
                  <c:v>2023</c:v>
                </c:pt>
                <c:pt idx="140">
                  <c:v>2023</c:v>
                </c:pt>
                <c:pt idx="141">
                  <c:v>2023</c:v>
                </c:pt>
                <c:pt idx="142">
                  <c:v>2023</c:v>
                </c:pt>
                <c:pt idx="143">
                  <c:v>2023</c:v>
                </c:pt>
                <c:pt idx="144">
                  <c:v>2024</c:v>
                </c:pt>
                <c:pt idx="145">
                  <c:v>2024</c:v>
                </c:pt>
                <c:pt idx="146">
                  <c:v>2024</c:v>
                </c:pt>
                <c:pt idx="147">
                  <c:v>2024</c:v>
                </c:pt>
                <c:pt idx="148">
                  <c:v>2024</c:v>
                </c:pt>
                <c:pt idx="149">
                  <c:v>2024</c:v>
                </c:pt>
                <c:pt idx="150">
                  <c:v>2024</c:v>
                </c:pt>
                <c:pt idx="151">
                  <c:v>2024</c:v>
                </c:pt>
                <c:pt idx="152">
                  <c:v>2024</c:v>
                </c:pt>
                <c:pt idx="153">
                  <c:v>2024</c:v>
                </c:pt>
                <c:pt idx="154">
                  <c:v>2024</c:v>
                </c:pt>
                <c:pt idx="155">
                  <c:v>2024</c:v>
                </c:pt>
                <c:pt idx="156">
                  <c:v>2025</c:v>
                </c:pt>
                <c:pt idx="157">
                  <c:v>2025</c:v>
                </c:pt>
                <c:pt idx="158">
                  <c:v>2025</c:v>
                </c:pt>
                <c:pt idx="159">
                  <c:v>2025</c:v>
                </c:pt>
                <c:pt idx="160">
                  <c:v>2025</c:v>
                </c:pt>
                <c:pt idx="161">
                  <c:v>2025</c:v>
                </c:pt>
                <c:pt idx="162">
                  <c:v>2025</c:v>
                </c:pt>
                <c:pt idx="163">
                  <c:v>2025</c:v>
                </c:pt>
                <c:pt idx="164">
                  <c:v>2025</c:v>
                </c:pt>
                <c:pt idx="165">
                  <c:v>2025</c:v>
                </c:pt>
                <c:pt idx="166">
                  <c:v>2025</c:v>
                </c:pt>
                <c:pt idx="167">
                  <c:v>2025</c:v>
                </c:pt>
              </c:strCache>
            </c:strRef>
          </c:cat>
          <c:val>
            <c:numRef>
              <c:f>[0]!CPI_HICP_111100_M_GC_F</c:f>
              <c:numCache>
                <c:formatCode>General</c:formatCode>
                <c:ptCount val="79"/>
                <c:pt idx="0">
                  <c:v>0.18441881468006799</c:v>
                </c:pt>
                <c:pt idx="1">
                  <c:v>0.190712055692453</c:v>
                </c:pt>
                <c:pt idx="2">
                  <c:v>0.197689310068561</c:v>
                </c:pt>
                <c:pt idx="3">
                  <c:v>0.17497278257768101</c:v>
                </c:pt>
                <c:pt idx="4">
                  <c:v>0.15551548243912899</c:v>
                </c:pt>
                <c:pt idx="5">
                  <c:v>0.14858160879061</c:v>
                </c:pt>
                <c:pt idx="6">
                  <c:v>0.151899980927309</c:v>
                </c:pt>
                <c:pt idx="7">
                  <c:v>0.14595521902602501</c:v>
                </c:pt>
                <c:pt idx="8">
                  <c:v>0.13255724904317701</c:v>
                </c:pt>
                <c:pt idx="9">
                  <c:v>0.13841593047523901</c:v>
                </c:pt>
                <c:pt idx="10">
                  <c:v>0.12815431603538899</c:v>
                </c:pt>
                <c:pt idx="11">
                  <c:v>0.13059581437878601</c:v>
                </c:pt>
                <c:pt idx="12">
                  <c:v>0.118833179739226</c:v>
                </c:pt>
                <c:pt idx="13">
                  <c:v>0.12268215475512401</c:v>
                </c:pt>
                <c:pt idx="14">
                  <c:v>0.11192533286083201</c:v>
                </c:pt>
                <c:pt idx="15">
                  <c:v>0.110411627110082</c:v>
                </c:pt>
                <c:pt idx="16">
                  <c:v>0.119926902682363</c:v>
                </c:pt>
                <c:pt idx="17">
                  <c:v>0.122253428873039</c:v>
                </c:pt>
                <c:pt idx="18">
                  <c:v>0.117281615926993</c:v>
                </c:pt>
                <c:pt idx="19">
                  <c:v>0.11877839002417501</c:v>
                </c:pt>
                <c:pt idx="20">
                  <c:v>0.117444094492796</c:v>
                </c:pt>
                <c:pt idx="21">
                  <c:v>0.111003896081476</c:v>
                </c:pt>
                <c:pt idx="22">
                  <c:v>0.114096287947114</c:v>
                </c:pt>
                <c:pt idx="23">
                  <c:v>0.115084909715298</c:v>
                </c:pt>
                <c:pt idx="24">
                  <c:v>0.10252897039085999</c:v>
                </c:pt>
                <c:pt idx="25">
                  <c:v>9.1331448550679595E-2</c:v>
                </c:pt>
                <c:pt idx="26">
                  <c:v>9.6589050684768696E-2</c:v>
                </c:pt>
                <c:pt idx="27">
                  <c:v>9.5680827285776898E-2</c:v>
                </c:pt>
                <c:pt idx="28">
                  <c:v>8.4513626182382395E-2</c:v>
                </c:pt>
                <c:pt idx="29">
                  <c:v>8.2610795990534197E-2</c:v>
                </c:pt>
                <c:pt idx="30">
                  <c:v>0.12346116602837</c:v>
                </c:pt>
                <c:pt idx="31">
                  <c:v>0.14580931854118401</c:v>
                </c:pt>
                <c:pt idx="32">
                  <c:v>0.170862325358697</c:v>
                </c:pt>
                <c:pt idx="33">
                  <c:v>0.17603699054823899</c:v>
                </c:pt>
                <c:pt idx="34">
                  <c:v>0.175213398015587</c:v>
                </c:pt>
                <c:pt idx="35">
                  <c:v>0.16674964944450399</c:v>
                </c:pt>
                <c:pt idx="36">
                  <c:v>0.181269442456409</c:v>
                </c:pt>
                <c:pt idx="37">
                  <c:v>0.177884802378448</c:v>
                </c:pt>
                <c:pt idx="38">
                  <c:v>0.17442493575130999</c:v>
                </c:pt>
                <c:pt idx="39">
                  <c:v>0.181055398998751</c:v>
                </c:pt>
                <c:pt idx="40">
                  <c:v>0.185725711249251</c:v>
                </c:pt>
                <c:pt idx="41">
                  <c:v>0.18465055570715799</c:v>
                </c:pt>
                <c:pt idx="42">
                  <c:v>0.173484858658671</c:v>
                </c:pt>
                <c:pt idx="43">
                  <c:v>0.150311282449163</c:v>
                </c:pt>
                <c:pt idx="44">
                  <c:v>0.116506284153057</c:v>
                </c:pt>
                <c:pt idx="45">
                  <c:v>0.135451335918819</c:v>
                </c:pt>
                <c:pt idx="46">
                  <c:v>0.15119869889812501</c:v>
                </c:pt>
                <c:pt idx="47">
                  <c:v>0.15569465171313901</c:v>
                </c:pt>
                <c:pt idx="48">
                  <c:v>0.148422648845042</c:v>
                </c:pt>
                <c:pt idx="49">
                  <c:v>0.164742688705417</c:v>
                </c:pt>
                <c:pt idx="50">
                  <c:v>0.167373653105723</c:v>
                </c:pt>
                <c:pt idx="51">
                  <c:v>0.16872265820990001</c:v>
                </c:pt>
                <c:pt idx="52">
                  <c:v>0.174839791681934</c:v>
                </c:pt>
                <c:pt idx="53">
                  <c:v>0.189571261660306</c:v>
                </c:pt>
                <c:pt idx="54">
                  <c:v>0.16613975829088801</c:v>
                </c:pt>
                <c:pt idx="55">
                  <c:v>0.167921234575651</c:v>
                </c:pt>
                <c:pt idx="56">
                  <c:v>0.17610248373772899</c:v>
                </c:pt>
                <c:pt idx="57">
                  <c:v>0.161489485999812</c:v>
                </c:pt>
                <c:pt idx="58">
                  <c:v>0.154608260707609</c:v>
                </c:pt>
                <c:pt idx="59">
                  <c:v>0.181561936984972</c:v>
                </c:pt>
                <c:pt idx="60">
                  <c:v>0.200243062935968</c:v>
                </c:pt>
                <c:pt idx="61">
                  <c:v>0.193643292915194</c:v>
                </c:pt>
                <c:pt idx="62">
                  <c:v>0.21483187420125199</c:v>
                </c:pt>
                <c:pt idx="63">
                  <c:v>0.25095361242270597</c:v>
                </c:pt>
                <c:pt idx="64">
                  <c:v>0.25239253351868701</c:v>
                </c:pt>
                <c:pt idx="65">
                  <c:v>0.242970431359356</c:v>
                </c:pt>
                <c:pt idx="66">
                  <c:v>0.25447403398270202</c:v>
                </c:pt>
                <c:pt idx="67">
                  <c:v>0.26159385119860101</c:v>
                </c:pt>
                <c:pt idx="68">
                  <c:v>0.27861517419647502</c:v>
                </c:pt>
                <c:pt idx="69">
                  <c:v>0.290532895478255</c:v>
                </c:pt>
                <c:pt idx="70">
                  <c:v>0.284456693999253</c:v>
                </c:pt>
                <c:pt idx="71">
                  <c:v>0.25242076080065201</c:v>
                </c:pt>
                <c:pt idx="72">
                  <c:v>0.24610386523021299</c:v>
                </c:pt>
                <c:pt idx="73">
                  <c:v>0.25168418515044999</c:v>
                </c:pt>
                <c:pt idx="74">
                  <c:v>0.22579114333686101</c:v>
                </c:pt>
                <c:pt idx="75">
                  <c:v>0.18524065313410601</c:v>
                </c:pt>
                <c:pt idx="76">
                  <c:v>0.185708631761141</c:v>
                </c:pt>
                <c:pt idx="77">
                  <c:v>0.198476912844403</c:v>
                </c:pt>
                <c:pt idx="78">
                  <c:v>0.19983680179178601</c:v>
                </c:pt>
              </c:numCache>
            </c:numRef>
          </c:val>
        </c:ser>
        <c:ser>
          <c:idx val="6"/>
          <c:order val="4"/>
          <c:tx>
            <c:v>Atostogų kelionės</c:v>
          </c:tx>
          <c:spPr>
            <a:solidFill>
              <a:srgbClr val="75A26E"/>
            </a:solidFill>
            <a:ln w="25400">
              <a:noFill/>
            </a:ln>
          </c:spPr>
          <c:invertIfNegative val="0"/>
          <c:cat>
            <c:strRef>
              <c:f>Datos!$A$22:$GY$22</c:f>
              <c:strCache>
                <c:ptCount val="168"/>
                <c:pt idx="0">
                  <c:v>2012</c:v>
                </c:pt>
                <c:pt idx="1">
                  <c:v>2012</c:v>
                </c:pt>
                <c:pt idx="2">
                  <c:v>2012</c:v>
                </c:pt>
                <c:pt idx="3">
                  <c:v>2012</c:v>
                </c:pt>
                <c:pt idx="4">
                  <c:v>2012</c:v>
                </c:pt>
                <c:pt idx="5">
                  <c:v>2012</c:v>
                </c:pt>
                <c:pt idx="6">
                  <c:v>2012</c:v>
                </c:pt>
                <c:pt idx="7">
                  <c:v>2012</c:v>
                </c:pt>
                <c:pt idx="8">
                  <c:v>2012</c:v>
                </c:pt>
                <c:pt idx="9">
                  <c:v>2012</c:v>
                </c:pt>
                <c:pt idx="10">
                  <c:v>2012</c:v>
                </c:pt>
                <c:pt idx="11">
                  <c:v>2012</c:v>
                </c:pt>
                <c:pt idx="12">
                  <c:v>2013</c:v>
                </c:pt>
                <c:pt idx="13">
                  <c:v>2013</c:v>
                </c:pt>
                <c:pt idx="14">
                  <c:v>2013</c:v>
                </c:pt>
                <c:pt idx="15">
                  <c:v>2013</c:v>
                </c:pt>
                <c:pt idx="16">
                  <c:v>2013</c:v>
                </c:pt>
                <c:pt idx="17">
                  <c:v>2013</c:v>
                </c:pt>
                <c:pt idx="18">
                  <c:v>2013</c:v>
                </c:pt>
                <c:pt idx="19">
                  <c:v>2013</c:v>
                </c:pt>
                <c:pt idx="20">
                  <c:v>2013</c:v>
                </c:pt>
                <c:pt idx="21">
                  <c:v>2013</c:v>
                </c:pt>
                <c:pt idx="22">
                  <c:v>2013</c:v>
                </c:pt>
                <c:pt idx="23">
                  <c:v>2013</c:v>
                </c:pt>
                <c:pt idx="24">
                  <c:v>2014</c:v>
                </c:pt>
                <c:pt idx="25">
                  <c:v>2014</c:v>
                </c:pt>
                <c:pt idx="26">
                  <c:v>2014</c:v>
                </c:pt>
                <c:pt idx="27">
                  <c:v>2014</c:v>
                </c:pt>
                <c:pt idx="28">
                  <c:v>2014</c:v>
                </c:pt>
                <c:pt idx="29">
                  <c:v>2014</c:v>
                </c:pt>
                <c:pt idx="30">
                  <c:v>2014</c:v>
                </c:pt>
                <c:pt idx="31">
                  <c:v>2014</c:v>
                </c:pt>
                <c:pt idx="32">
                  <c:v>2014</c:v>
                </c:pt>
                <c:pt idx="33">
                  <c:v>2014</c:v>
                </c:pt>
                <c:pt idx="34">
                  <c:v>2014</c:v>
                </c:pt>
                <c:pt idx="35">
                  <c:v>2014</c:v>
                </c:pt>
                <c:pt idx="36">
                  <c:v>2015</c:v>
                </c:pt>
                <c:pt idx="37">
                  <c:v>2015</c:v>
                </c:pt>
                <c:pt idx="38">
                  <c:v>2015</c:v>
                </c:pt>
                <c:pt idx="39">
                  <c:v>2015</c:v>
                </c:pt>
                <c:pt idx="40">
                  <c:v>2015</c:v>
                </c:pt>
                <c:pt idx="41">
                  <c:v>2015</c:v>
                </c:pt>
                <c:pt idx="42">
                  <c:v>2015</c:v>
                </c:pt>
                <c:pt idx="43">
                  <c:v>2015</c:v>
                </c:pt>
                <c:pt idx="44">
                  <c:v>2015</c:v>
                </c:pt>
                <c:pt idx="45">
                  <c:v>2015</c:v>
                </c:pt>
                <c:pt idx="46">
                  <c:v>2015</c:v>
                </c:pt>
                <c:pt idx="47">
                  <c:v>2015</c:v>
                </c:pt>
                <c:pt idx="48">
                  <c:v>2016</c:v>
                </c:pt>
                <c:pt idx="49">
                  <c:v>2016</c:v>
                </c:pt>
                <c:pt idx="50">
                  <c:v>2016</c:v>
                </c:pt>
                <c:pt idx="51">
                  <c:v>2016</c:v>
                </c:pt>
                <c:pt idx="52">
                  <c:v>2016</c:v>
                </c:pt>
                <c:pt idx="53">
                  <c:v>2016</c:v>
                </c:pt>
                <c:pt idx="54">
                  <c:v>2016</c:v>
                </c:pt>
                <c:pt idx="55">
                  <c:v>2016</c:v>
                </c:pt>
                <c:pt idx="56">
                  <c:v>2016</c:v>
                </c:pt>
                <c:pt idx="57">
                  <c:v>2016</c:v>
                </c:pt>
                <c:pt idx="58">
                  <c:v>2016</c:v>
                </c:pt>
                <c:pt idx="59">
                  <c:v>2016</c:v>
                </c:pt>
                <c:pt idx="60">
                  <c:v>2017</c:v>
                </c:pt>
                <c:pt idx="61">
                  <c:v>2017</c:v>
                </c:pt>
                <c:pt idx="62">
                  <c:v>2017</c:v>
                </c:pt>
                <c:pt idx="63">
                  <c:v>2017</c:v>
                </c:pt>
                <c:pt idx="64">
                  <c:v>2017</c:v>
                </c:pt>
                <c:pt idx="65">
                  <c:v>2017</c:v>
                </c:pt>
                <c:pt idx="66">
                  <c:v>2017</c:v>
                </c:pt>
                <c:pt idx="67">
                  <c:v>2017</c:v>
                </c:pt>
                <c:pt idx="68">
                  <c:v>2017</c:v>
                </c:pt>
                <c:pt idx="69">
                  <c:v>2017</c:v>
                </c:pt>
                <c:pt idx="70">
                  <c:v>2017</c:v>
                </c:pt>
                <c:pt idx="71">
                  <c:v>2017</c:v>
                </c:pt>
                <c:pt idx="72">
                  <c:v>2018</c:v>
                </c:pt>
                <c:pt idx="73">
                  <c:v>2018</c:v>
                </c:pt>
                <c:pt idx="74">
                  <c:v>2018</c:v>
                </c:pt>
                <c:pt idx="75">
                  <c:v>2018</c:v>
                </c:pt>
                <c:pt idx="76">
                  <c:v>2018</c:v>
                </c:pt>
                <c:pt idx="77">
                  <c:v>2018</c:v>
                </c:pt>
                <c:pt idx="78">
                  <c:v>2018</c:v>
                </c:pt>
                <c:pt idx="79">
                  <c:v>2018</c:v>
                </c:pt>
                <c:pt idx="80">
                  <c:v>2018</c:v>
                </c:pt>
                <c:pt idx="81">
                  <c:v>2018</c:v>
                </c:pt>
                <c:pt idx="82">
                  <c:v>2018</c:v>
                </c:pt>
                <c:pt idx="83">
                  <c:v>2018</c:v>
                </c:pt>
                <c:pt idx="84">
                  <c:v>2019</c:v>
                </c:pt>
                <c:pt idx="85">
                  <c:v>2019</c:v>
                </c:pt>
                <c:pt idx="86">
                  <c:v>2019</c:v>
                </c:pt>
                <c:pt idx="87">
                  <c:v>2019</c:v>
                </c:pt>
                <c:pt idx="88">
                  <c:v>2019</c:v>
                </c:pt>
                <c:pt idx="89">
                  <c:v>2019</c:v>
                </c:pt>
                <c:pt idx="90">
                  <c:v>2019</c:v>
                </c:pt>
                <c:pt idx="91">
                  <c:v>2019</c:v>
                </c:pt>
                <c:pt idx="92">
                  <c:v>2019</c:v>
                </c:pt>
                <c:pt idx="93">
                  <c:v>2019</c:v>
                </c:pt>
                <c:pt idx="94">
                  <c:v>2019</c:v>
                </c:pt>
                <c:pt idx="95">
                  <c:v>2019</c:v>
                </c:pt>
                <c:pt idx="96">
                  <c:v>2020</c:v>
                </c:pt>
                <c:pt idx="97">
                  <c:v>2020</c:v>
                </c:pt>
                <c:pt idx="98">
                  <c:v>2020</c:v>
                </c:pt>
                <c:pt idx="99">
                  <c:v>2020</c:v>
                </c:pt>
                <c:pt idx="100">
                  <c:v>2020</c:v>
                </c:pt>
                <c:pt idx="101">
                  <c:v>2020</c:v>
                </c:pt>
                <c:pt idx="102">
                  <c:v>2020</c:v>
                </c:pt>
                <c:pt idx="103">
                  <c:v>2020</c:v>
                </c:pt>
                <c:pt idx="104">
                  <c:v>2020</c:v>
                </c:pt>
                <c:pt idx="105">
                  <c:v>2020</c:v>
                </c:pt>
                <c:pt idx="106">
                  <c:v>2020</c:v>
                </c:pt>
                <c:pt idx="107">
                  <c:v>2020</c:v>
                </c:pt>
                <c:pt idx="108">
                  <c:v>2021</c:v>
                </c:pt>
                <c:pt idx="109">
                  <c:v>2021</c:v>
                </c:pt>
                <c:pt idx="110">
                  <c:v>2021</c:v>
                </c:pt>
                <c:pt idx="111">
                  <c:v>2021</c:v>
                </c:pt>
                <c:pt idx="112">
                  <c:v>2021</c:v>
                </c:pt>
                <c:pt idx="113">
                  <c:v>2021</c:v>
                </c:pt>
                <c:pt idx="114">
                  <c:v>2021</c:v>
                </c:pt>
                <c:pt idx="115">
                  <c:v>2021</c:v>
                </c:pt>
                <c:pt idx="116">
                  <c:v>2021</c:v>
                </c:pt>
                <c:pt idx="117">
                  <c:v>2021</c:v>
                </c:pt>
                <c:pt idx="118">
                  <c:v>2021</c:v>
                </c:pt>
                <c:pt idx="119">
                  <c:v>2021</c:v>
                </c:pt>
                <c:pt idx="120">
                  <c:v>2022</c:v>
                </c:pt>
                <c:pt idx="121">
                  <c:v>2022</c:v>
                </c:pt>
                <c:pt idx="122">
                  <c:v>2022</c:v>
                </c:pt>
                <c:pt idx="123">
                  <c:v>2022</c:v>
                </c:pt>
                <c:pt idx="124">
                  <c:v>2022</c:v>
                </c:pt>
                <c:pt idx="125">
                  <c:v>2022</c:v>
                </c:pt>
                <c:pt idx="126">
                  <c:v>2022</c:v>
                </c:pt>
                <c:pt idx="127">
                  <c:v>2022</c:v>
                </c:pt>
                <c:pt idx="128">
                  <c:v>2022</c:v>
                </c:pt>
                <c:pt idx="129">
                  <c:v>2022</c:v>
                </c:pt>
                <c:pt idx="130">
                  <c:v>2022</c:v>
                </c:pt>
                <c:pt idx="131">
                  <c:v>2022</c:v>
                </c:pt>
                <c:pt idx="132">
                  <c:v>2023</c:v>
                </c:pt>
                <c:pt idx="133">
                  <c:v>2023</c:v>
                </c:pt>
                <c:pt idx="134">
                  <c:v>2023</c:v>
                </c:pt>
                <c:pt idx="135">
                  <c:v>2023</c:v>
                </c:pt>
                <c:pt idx="136">
                  <c:v>2023</c:v>
                </c:pt>
                <c:pt idx="137">
                  <c:v>2023</c:v>
                </c:pt>
                <c:pt idx="138">
                  <c:v>2023</c:v>
                </c:pt>
                <c:pt idx="139">
                  <c:v>2023</c:v>
                </c:pt>
                <c:pt idx="140">
                  <c:v>2023</c:v>
                </c:pt>
                <c:pt idx="141">
                  <c:v>2023</c:v>
                </c:pt>
                <c:pt idx="142">
                  <c:v>2023</c:v>
                </c:pt>
                <c:pt idx="143">
                  <c:v>2023</c:v>
                </c:pt>
                <c:pt idx="144">
                  <c:v>2024</c:v>
                </c:pt>
                <c:pt idx="145">
                  <c:v>2024</c:v>
                </c:pt>
                <c:pt idx="146">
                  <c:v>2024</c:v>
                </c:pt>
                <c:pt idx="147">
                  <c:v>2024</c:v>
                </c:pt>
                <c:pt idx="148">
                  <c:v>2024</c:v>
                </c:pt>
                <c:pt idx="149">
                  <c:v>2024</c:v>
                </c:pt>
                <c:pt idx="150">
                  <c:v>2024</c:v>
                </c:pt>
                <c:pt idx="151">
                  <c:v>2024</c:v>
                </c:pt>
                <c:pt idx="152">
                  <c:v>2024</c:v>
                </c:pt>
                <c:pt idx="153">
                  <c:v>2024</c:v>
                </c:pt>
                <c:pt idx="154">
                  <c:v>2024</c:v>
                </c:pt>
                <c:pt idx="155">
                  <c:v>2024</c:v>
                </c:pt>
                <c:pt idx="156">
                  <c:v>2025</c:v>
                </c:pt>
                <c:pt idx="157">
                  <c:v>2025</c:v>
                </c:pt>
                <c:pt idx="158">
                  <c:v>2025</c:v>
                </c:pt>
                <c:pt idx="159">
                  <c:v>2025</c:v>
                </c:pt>
                <c:pt idx="160">
                  <c:v>2025</c:v>
                </c:pt>
                <c:pt idx="161">
                  <c:v>2025</c:v>
                </c:pt>
                <c:pt idx="162">
                  <c:v>2025</c:v>
                </c:pt>
                <c:pt idx="163">
                  <c:v>2025</c:v>
                </c:pt>
                <c:pt idx="164">
                  <c:v>2025</c:v>
                </c:pt>
                <c:pt idx="165">
                  <c:v>2025</c:v>
                </c:pt>
                <c:pt idx="166">
                  <c:v>2025</c:v>
                </c:pt>
                <c:pt idx="167">
                  <c:v>2025</c:v>
                </c:pt>
              </c:strCache>
            </c:strRef>
          </c:cat>
          <c:val>
            <c:numRef>
              <c:f>[0]!CPI_HICP_0960_0_M_GC_F</c:f>
              <c:numCache>
                <c:formatCode>General</c:formatCode>
                <c:ptCount val="79"/>
                <c:pt idx="0">
                  <c:v>7.5883054973864103E-5</c:v>
                </c:pt>
                <c:pt idx="1">
                  <c:v>-9.6746236723726699E-3</c:v>
                </c:pt>
                <c:pt idx="2">
                  <c:v>-1.0285441495467999E-2</c:v>
                </c:pt>
                <c:pt idx="3">
                  <c:v>-1.8870600981192299E-2</c:v>
                </c:pt>
                <c:pt idx="4">
                  <c:v>-6.6656214013448203E-3</c:v>
                </c:pt>
                <c:pt idx="5">
                  <c:v>7.9553323287211101E-3</c:v>
                </c:pt>
                <c:pt idx="6">
                  <c:v>3.3564728075792499E-2</c:v>
                </c:pt>
                <c:pt idx="7">
                  <c:v>3.6915736992340999E-2</c:v>
                </c:pt>
                <c:pt idx="8">
                  <c:v>1.2271453104918E-2</c:v>
                </c:pt>
                <c:pt idx="9">
                  <c:v>5.16413228285941E-2</c:v>
                </c:pt>
                <c:pt idx="10">
                  <c:v>5.5043512597699698E-2</c:v>
                </c:pt>
                <c:pt idx="11">
                  <c:v>5.4939470435347498E-2</c:v>
                </c:pt>
                <c:pt idx="12">
                  <c:v>4.2674039959474497E-2</c:v>
                </c:pt>
                <c:pt idx="13">
                  <c:v>5.4189729015500301E-2</c:v>
                </c:pt>
                <c:pt idx="14">
                  <c:v>5.9273062057584897E-2</c:v>
                </c:pt>
                <c:pt idx="15">
                  <c:v>2.9441278316364901E-2</c:v>
                </c:pt>
                <c:pt idx="16">
                  <c:v>3.0376157632161699E-2</c:v>
                </c:pt>
                <c:pt idx="17">
                  <c:v>7.0089130679890199E-2</c:v>
                </c:pt>
                <c:pt idx="18">
                  <c:v>6.4611884081300197E-2</c:v>
                </c:pt>
                <c:pt idx="19">
                  <c:v>5.2761361535484698E-2</c:v>
                </c:pt>
                <c:pt idx="20">
                  <c:v>5.6543426764924298E-2</c:v>
                </c:pt>
                <c:pt idx="21">
                  <c:v>3.3393167374191099E-3</c:v>
                </c:pt>
                <c:pt idx="22">
                  <c:v>1.4028431639019999E-2</c:v>
                </c:pt>
                <c:pt idx="23">
                  <c:v>1.96247167700602E-2</c:v>
                </c:pt>
                <c:pt idx="24">
                  <c:v>1.9215142217874601E-2</c:v>
                </c:pt>
                <c:pt idx="25">
                  <c:v>1.6791243758200101E-2</c:v>
                </c:pt>
                <c:pt idx="26">
                  <c:v>5.8783460346123204E-3</c:v>
                </c:pt>
                <c:pt idx="27">
                  <c:v>4.94712963538365E-3</c:v>
                </c:pt>
                <c:pt idx="28">
                  <c:v>-1.52702283198405E-2</c:v>
                </c:pt>
                <c:pt idx="29">
                  <c:v>-3.0141361345317402E-2</c:v>
                </c:pt>
                <c:pt idx="30">
                  <c:v>-1.82627004644909E-2</c:v>
                </c:pt>
                <c:pt idx="31">
                  <c:v>-1.6627286165453701E-2</c:v>
                </c:pt>
                <c:pt idx="32">
                  <c:v>-2.0795936691536801E-2</c:v>
                </c:pt>
                <c:pt idx="33">
                  <c:v>-5.7301874099581797E-3</c:v>
                </c:pt>
                <c:pt idx="34">
                  <c:v>-7.62939175104817E-3</c:v>
                </c:pt>
                <c:pt idx="35">
                  <c:v>-8.7314727290858304E-3</c:v>
                </c:pt>
                <c:pt idx="36">
                  <c:v>-8.0966364600386902E-3</c:v>
                </c:pt>
                <c:pt idx="37">
                  <c:v>-8.5989895480118404E-3</c:v>
                </c:pt>
                <c:pt idx="38">
                  <c:v>-6.7964677014821498E-3</c:v>
                </c:pt>
                <c:pt idx="39">
                  <c:v>-4.6671888208130096E-3</c:v>
                </c:pt>
                <c:pt idx="40">
                  <c:v>-1.5525028392144201E-2</c:v>
                </c:pt>
                <c:pt idx="41">
                  <c:v>-2.0690341633194199E-2</c:v>
                </c:pt>
                <c:pt idx="42">
                  <c:v>-3.6172702333314398E-2</c:v>
                </c:pt>
                <c:pt idx="43">
                  <c:v>-3.5031368690373203E-2</c:v>
                </c:pt>
                <c:pt idx="44">
                  <c:v>-3.5166235437558403E-2</c:v>
                </c:pt>
                <c:pt idx="45">
                  <c:v>-7.55423344743831E-3</c:v>
                </c:pt>
                <c:pt idx="46">
                  <c:v>-3.1782170159066802E-3</c:v>
                </c:pt>
                <c:pt idx="47">
                  <c:v>-1.47390834763298E-2</c:v>
                </c:pt>
                <c:pt idx="48">
                  <c:v>-9.4402994221517894E-5</c:v>
                </c:pt>
                <c:pt idx="49">
                  <c:v>-1.07990238585303E-2</c:v>
                </c:pt>
                <c:pt idx="50">
                  <c:v>-8.5648420523284606E-3</c:v>
                </c:pt>
                <c:pt idx="51">
                  <c:v>-2.9659908623743899E-2</c:v>
                </c:pt>
                <c:pt idx="52">
                  <c:v>-5.1732639787379998E-2</c:v>
                </c:pt>
                <c:pt idx="53">
                  <c:v>-2.8291512826524999E-2</c:v>
                </c:pt>
                <c:pt idx="54">
                  <c:v>-3.6061423462052003E-2</c:v>
                </c:pt>
                <c:pt idx="55">
                  <c:v>-3.9343032885045398E-2</c:v>
                </c:pt>
                <c:pt idx="56">
                  <c:v>-5.5328904803406402E-2</c:v>
                </c:pt>
                <c:pt idx="57">
                  <c:v>-5.0283589484790697E-2</c:v>
                </c:pt>
                <c:pt idx="58">
                  <c:v>-5.2476658903755198E-2</c:v>
                </c:pt>
                <c:pt idx="59">
                  <c:v>-4.85025906789293E-2</c:v>
                </c:pt>
                <c:pt idx="60">
                  <c:v>-7.727800916482E-2</c:v>
                </c:pt>
                <c:pt idx="61">
                  <c:v>-6.4288544023868299E-2</c:v>
                </c:pt>
                <c:pt idx="62">
                  <c:v>-7.6594522061821393E-2</c:v>
                </c:pt>
                <c:pt idx="63">
                  <c:v>-2.9540329750475599E-2</c:v>
                </c:pt>
                <c:pt idx="64">
                  <c:v>5.1009534254946302E-2</c:v>
                </c:pt>
                <c:pt idx="65">
                  <c:v>6.8868585073214902E-2</c:v>
                </c:pt>
                <c:pt idx="66">
                  <c:v>7.8067284511593504E-2</c:v>
                </c:pt>
                <c:pt idx="67">
                  <c:v>7.3730064668944995E-2</c:v>
                </c:pt>
                <c:pt idx="68">
                  <c:v>6.5715469618910102E-2</c:v>
                </c:pt>
                <c:pt idx="69">
                  <c:v>2.2489835635185699E-2</c:v>
                </c:pt>
                <c:pt idx="70">
                  <c:v>7.8997377195970404E-3</c:v>
                </c:pt>
                <c:pt idx="71">
                  <c:v>-3.0788290086493698E-3</c:v>
                </c:pt>
                <c:pt idx="72">
                  <c:v>-2.0130097437559901E-2</c:v>
                </c:pt>
                <c:pt idx="73">
                  <c:v>-1.5315527889963199E-2</c:v>
                </c:pt>
                <c:pt idx="74">
                  <c:v>1.08795830900042E-2</c:v>
                </c:pt>
                <c:pt idx="75">
                  <c:v>7.4412170826114302E-2</c:v>
                </c:pt>
                <c:pt idx="76">
                  <c:v>1.5018982542895101E-2</c:v>
                </c:pt>
                <c:pt idx="77">
                  <c:v>5.5150188439955797E-2</c:v>
                </c:pt>
                <c:pt idx="78">
                  <c:v>0.101275761602375</c:v>
                </c:pt>
              </c:numCache>
            </c:numRef>
          </c:val>
        </c:ser>
        <c:ser>
          <c:idx val="4"/>
          <c:order val="5"/>
          <c:tx>
            <c:v>Gydytojų paslaugos</c:v>
          </c:tx>
          <c:spPr>
            <a:solidFill>
              <a:srgbClr val="00B0F0"/>
            </a:solidFill>
            <a:ln w="25400">
              <a:noFill/>
            </a:ln>
          </c:spPr>
          <c:invertIfNegative val="0"/>
          <c:cat>
            <c:strRef>
              <c:f>Datos!$A$22:$GY$22</c:f>
              <c:strCache>
                <c:ptCount val="168"/>
                <c:pt idx="0">
                  <c:v>2012</c:v>
                </c:pt>
                <c:pt idx="1">
                  <c:v>2012</c:v>
                </c:pt>
                <c:pt idx="2">
                  <c:v>2012</c:v>
                </c:pt>
                <c:pt idx="3">
                  <c:v>2012</c:v>
                </c:pt>
                <c:pt idx="4">
                  <c:v>2012</c:v>
                </c:pt>
                <c:pt idx="5">
                  <c:v>2012</c:v>
                </c:pt>
                <c:pt idx="6">
                  <c:v>2012</c:v>
                </c:pt>
                <c:pt idx="7">
                  <c:v>2012</c:v>
                </c:pt>
                <c:pt idx="8">
                  <c:v>2012</c:v>
                </c:pt>
                <c:pt idx="9">
                  <c:v>2012</c:v>
                </c:pt>
                <c:pt idx="10">
                  <c:v>2012</c:v>
                </c:pt>
                <c:pt idx="11">
                  <c:v>2012</c:v>
                </c:pt>
                <c:pt idx="12">
                  <c:v>2013</c:v>
                </c:pt>
                <c:pt idx="13">
                  <c:v>2013</c:v>
                </c:pt>
                <c:pt idx="14">
                  <c:v>2013</c:v>
                </c:pt>
                <c:pt idx="15">
                  <c:v>2013</c:v>
                </c:pt>
                <c:pt idx="16">
                  <c:v>2013</c:v>
                </c:pt>
                <c:pt idx="17">
                  <c:v>2013</c:v>
                </c:pt>
                <c:pt idx="18">
                  <c:v>2013</c:v>
                </c:pt>
                <c:pt idx="19">
                  <c:v>2013</c:v>
                </c:pt>
                <c:pt idx="20">
                  <c:v>2013</c:v>
                </c:pt>
                <c:pt idx="21">
                  <c:v>2013</c:v>
                </c:pt>
                <c:pt idx="22">
                  <c:v>2013</c:v>
                </c:pt>
                <c:pt idx="23">
                  <c:v>2013</c:v>
                </c:pt>
                <c:pt idx="24">
                  <c:v>2014</c:v>
                </c:pt>
                <c:pt idx="25">
                  <c:v>2014</c:v>
                </c:pt>
                <c:pt idx="26">
                  <c:v>2014</c:v>
                </c:pt>
                <c:pt idx="27">
                  <c:v>2014</c:v>
                </c:pt>
                <c:pt idx="28">
                  <c:v>2014</c:v>
                </c:pt>
                <c:pt idx="29">
                  <c:v>2014</c:v>
                </c:pt>
                <c:pt idx="30">
                  <c:v>2014</c:v>
                </c:pt>
                <c:pt idx="31">
                  <c:v>2014</c:v>
                </c:pt>
                <c:pt idx="32">
                  <c:v>2014</c:v>
                </c:pt>
                <c:pt idx="33">
                  <c:v>2014</c:v>
                </c:pt>
                <c:pt idx="34">
                  <c:v>2014</c:v>
                </c:pt>
                <c:pt idx="35">
                  <c:v>2014</c:v>
                </c:pt>
                <c:pt idx="36">
                  <c:v>2015</c:v>
                </c:pt>
                <c:pt idx="37">
                  <c:v>2015</c:v>
                </c:pt>
                <c:pt idx="38">
                  <c:v>2015</c:v>
                </c:pt>
                <c:pt idx="39">
                  <c:v>2015</c:v>
                </c:pt>
                <c:pt idx="40">
                  <c:v>2015</c:v>
                </c:pt>
                <c:pt idx="41">
                  <c:v>2015</c:v>
                </c:pt>
                <c:pt idx="42">
                  <c:v>2015</c:v>
                </c:pt>
                <c:pt idx="43">
                  <c:v>2015</c:v>
                </c:pt>
                <c:pt idx="44">
                  <c:v>2015</c:v>
                </c:pt>
                <c:pt idx="45">
                  <c:v>2015</c:v>
                </c:pt>
                <c:pt idx="46">
                  <c:v>2015</c:v>
                </c:pt>
                <c:pt idx="47">
                  <c:v>2015</c:v>
                </c:pt>
                <c:pt idx="48">
                  <c:v>2016</c:v>
                </c:pt>
                <c:pt idx="49">
                  <c:v>2016</c:v>
                </c:pt>
                <c:pt idx="50">
                  <c:v>2016</c:v>
                </c:pt>
                <c:pt idx="51">
                  <c:v>2016</c:v>
                </c:pt>
                <c:pt idx="52">
                  <c:v>2016</c:v>
                </c:pt>
                <c:pt idx="53">
                  <c:v>2016</c:v>
                </c:pt>
                <c:pt idx="54">
                  <c:v>2016</c:v>
                </c:pt>
                <c:pt idx="55">
                  <c:v>2016</c:v>
                </c:pt>
                <c:pt idx="56">
                  <c:v>2016</c:v>
                </c:pt>
                <c:pt idx="57">
                  <c:v>2016</c:v>
                </c:pt>
                <c:pt idx="58">
                  <c:v>2016</c:v>
                </c:pt>
                <c:pt idx="59">
                  <c:v>2016</c:v>
                </c:pt>
                <c:pt idx="60">
                  <c:v>2017</c:v>
                </c:pt>
                <c:pt idx="61">
                  <c:v>2017</c:v>
                </c:pt>
                <c:pt idx="62">
                  <c:v>2017</c:v>
                </c:pt>
                <c:pt idx="63">
                  <c:v>2017</c:v>
                </c:pt>
                <c:pt idx="64">
                  <c:v>2017</c:v>
                </c:pt>
                <c:pt idx="65">
                  <c:v>2017</c:v>
                </c:pt>
                <c:pt idx="66">
                  <c:v>2017</c:v>
                </c:pt>
                <c:pt idx="67">
                  <c:v>2017</c:v>
                </c:pt>
                <c:pt idx="68">
                  <c:v>2017</c:v>
                </c:pt>
                <c:pt idx="69">
                  <c:v>2017</c:v>
                </c:pt>
                <c:pt idx="70">
                  <c:v>2017</c:v>
                </c:pt>
                <c:pt idx="71">
                  <c:v>2017</c:v>
                </c:pt>
                <c:pt idx="72">
                  <c:v>2018</c:v>
                </c:pt>
                <c:pt idx="73">
                  <c:v>2018</c:v>
                </c:pt>
                <c:pt idx="74">
                  <c:v>2018</c:v>
                </c:pt>
                <c:pt idx="75">
                  <c:v>2018</c:v>
                </c:pt>
                <c:pt idx="76">
                  <c:v>2018</c:v>
                </c:pt>
                <c:pt idx="77">
                  <c:v>2018</c:v>
                </c:pt>
                <c:pt idx="78">
                  <c:v>2018</c:v>
                </c:pt>
                <c:pt idx="79">
                  <c:v>2018</c:v>
                </c:pt>
                <c:pt idx="80">
                  <c:v>2018</c:v>
                </c:pt>
                <c:pt idx="81">
                  <c:v>2018</c:v>
                </c:pt>
                <c:pt idx="82">
                  <c:v>2018</c:v>
                </c:pt>
                <c:pt idx="83">
                  <c:v>2018</c:v>
                </c:pt>
                <c:pt idx="84">
                  <c:v>2019</c:v>
                </c:pt>
                <c:pt idx="85">
                  <c:v>2019</c:v>
                </c:pt>
                <c:pt idx="86">
                  <c:v>2019</c:v>
                </c:pt>
                <c:pt idx="87">
                  <c:v>2019</c:v>
                </c:pt>
                <c:pt idx="88">
                  <c:v>2019</c:v>
                </c:pt>
                <c:pt idx="89">
                  <c:v>2019</c:v>
                </c:pt>
                <c:pt idx="90">
                  <c:v>2019</c:v>
                </c:pt>
                <c:pt idx="91">
                  <c:v>2019</c:v>
                </c:pt>
                <c:pt idx="92">
                  <c:v>2019</c:v>
                </c:pt>
                <c:pt idx="93">
                  <c:v>2019</c:v>
                </c:pt>
                <c:pt idx="94">
                  <c:v>2019</c:v>
                </c:pt>
                <c:pt idx="95">
                  <c:v>2019</c:v>
                </c:pt>
                <c:pt idx="96">
                  <c:v>2020</c:v>
                </c:pt>
                <c:pt idx="97">
                  <c:v>2020</c:v>
                </c:pt>
                <c:pt idx="98">
                  <c:v>2020</c:v>
                </c:pt>
                <c:pt idx="99">
                  <c:v>2020</c:v>
                </c:pt>
                <c:pt idx="100">
                  <c:v>2020</c:v>
                </c:pt>
                <c:pt idx="101">
                  <c:v>2020</c:v>
                </c:pt>
                <c:pt idx="102">
                  <c:v>2020</c:v>
                </c:pt>
                <c:pt idx="103">
                  <c:v>2020</c:v>
                </c:pt>
                <c:pt idx="104">
                  <c:v>2020</c:v>
                </c:pt>
                <c:pt idx="105">
                  <c:v>2020</c:v>
                </c:pt>
                <c:pt idx="106">
                  <c:v>2020</c:v>
                </c:pt>
                <c:pt idx="107">
                  <c:v>2020</c:v>
                </c:pt>
                <c:pt idx="108">
                  <c:v>2021</c:v>
                </c:pt>
                <c:pt idx="109">
                  <c:v>2021</c:v>
                </c:pt>
                <c:pt idx="110">
                  <c:v>2021</c:v>
                </c:pt>
                <c:pt idx="111">
                  <c:v>2021</c:v>
                </c:pt>
                <c:pt idx="112">
                  <c:v>2021</c:v>
                </c:pt>
                <c:pt idx="113">
                  <c:v>2021</c:v>
                </c:pt>
                <c:pt idx="114">
                  <c:v>2021</c:v>
                </c:pt>
                <c:pt idx="115">
                  <c:v>2021</c:v>
                </c:pt>
                <c:pt idx="116">
                  <c:v>2021</c:v>
                </c:pt>
                <c:pt idx="117">
                  <c:v>2021</c:v>
                </c:pt>
                <c:pt idx="118">
                  <c:v>2021</c:v>
                </c:pt>
                <c:pt idx="119">
                  <c:v>2021</c:v>
                </c:pt>
                <c:pt idx="120">
                  <c:v>2022</c:v>
                </c:pt>
                <c:pt idx="121">
                  <c:v>2022</c:v>
                </c:pt>
                <c:pt idx="122">
                  <c:v>2022</c:v>
                </c:pt>
                <c:pt idx="123">
                  <c:v>2022</c:v>
                </c:pt>
                <c:pt idx="124">
                  <c:v>2022</c:v>
                </c:pt>
                <c:pt idx="125">
                  <c:v>2022</c:v>
                </c:pt>
                <c:pt idx="126">
                  <c:v>2022</c:v>
                </c:pt>
                <c:pt idx="127">
                  <c:v>2022</c:v>
                </c:pt>
                <c:pt idx="128">
                  <c:v>2022</c:v>
                </c:pt>
                <c:pt idx="129">
                  <c:v>2022</c:v>
                </c:pt>
                <c:pt idx="130">
                  <c:v>2022</c:v>
                </c:pt>
                <c:pt idx="131">
                  <c:v>2022</c:v>
                </c:pt>
                <c:pt idx="132">
                  <c:v>2023</c:v>
                </c:pt>
                <c:pt idx="133">
                  <c:v>2023</c:v>
                </c:pt>
                <c:pt idx="134">
                  <c:v>2023</c:v>
                </c:pt>
                <c:pt idx="135">
                  <c:v>2023</c:v>
                </c:pt>
                <c:pt idx="136">
                  <c:v>2023</c:v>
                </c:pt>
                <c:pt idx="137">
                  <c:v>2023</c:v>
                </c:pt>
                <c:pt idx="138">
                  <c:v>2023</c:v>
                </c:pt>
                <c:pt idx="139">
                  <c:v>2023</c:v>
                </c:pt>
                <c:pt idx="140">
                  <c:v>2023</c:v>
                </c:pt>
                <c:pt idx="141">
                  <c:v>2023</c:v>
                </c:pt>
                <c:pt idx="142">
                  <c:v>2023</c:v>
                </c:pt>
                <c:pt idx="143">
                  <c:v>2023</c:v>
                </c:pt>
                <c:pt idx="144">
                  <c:v>2024</c:v>
                </c:pt>
                <c:pt idx="145">
                  <c:v>2024</c:v>
                </c:pt>
                <c:pt idx="146">
                  <c:v>2024</c:v>
                </c:pt>
                <c:pt idx="147">
                  <c:v>2024</c:v>
                </c:pt>
                <c:pt idx="148">
                  <c:v>2024</c:v>
                </c:pt>
                <c:pt idx="149">
                  <c:v>2024</c:v>
                </c:pt>
                <c:pt idx="150">
                  <c:v>2024</c:v>
                </c:pt>
                <c:pt idx="151">
                  <c:v>2024</c:v>
                </c:pt>
                <c:pt idx="152">
                  <c:v>2024</c:v>
                </c:pt>
                <c:pt idx="153">
                  <c:v>2024</c:v>
                </c:pt>
                <c:pt idx="154">
                  <c:v>2024</c:v>
                </c:pt>
                <c:pt idx="155">
                  <c:v>2024</c:v>
                </c:pt>
                <c:pt idx="156">
                  <c:v>2025</c:v>
                </c:pt>
                <c:pt idx="157">
                  <c:v>2025</c:v>
                </c:pt>
                <c:pt idx="158">
                  <c:v>2025</c:v>
                </c:pt>
                <c:pt idx="159">
                  <c:v>2025</c:v>
                </c:pt>
                <c:pt idx="160">
                  <c:v>2025</c:v>
                </c:pt>
                <c:pt idx="161">
                  <c:v>2025</c:v>
                </c:pt>
                <c:pt idx="162">
                  <c:v>2025</c:v>
                </c:pt>
                <c:pt idx="163">
                  <c:v>2025</c:v>
                </c:pt>
                <c:pt idx="164">
                  <c:v>2025</c:v>
                </c:pt>
                <c:pt idx="165">
                  <c:v>2025</c:v>
                </c:pt>
                <c:pt idx="166">
                  <c:v>2025</c:v>
                </c:pt>
                <c:pt idx="167">
                  <c:v>2025</c:v>
                </c:pt>
              </c:strCache>
            </c:strRef>
          </c:cat>
          <c:val>
            <c:numRef>
              <c:f>[0]!CPI_HICP_0621_3_M_GC_F</c:f>
              <c:numCache>
                <c:formatCode>General</c:formatCode>
                <c:ptCount val="79"/>
                <c:pt idx="0">
                  <c:v>3.2520659994999E-2</c:v>
                </c:pt>
                <c:pt idx="1">
                  <c:v>3.1121890958328201E-2</c:v>
                </c:pt>
                <c:pt idx="2">
                  <c:v>3.0012841279509199E-2</c:v>
                </c:pt>
                <c:pt idx="3">
                  <c:v>2.9755813055352302E-2</c:v>
                </c:pt>
                <c:pt idx="4">
                  <c:v>2.5573178389260098E-2</c:v>
                </c:pt>
                <c:pt idx="5">
                  <c:v>8.4096801537715694E-3</c:v>
                </c:pt>
                <c:pt idx="6">
                  <c:v>2.2071944794156698E-2</c:v>
                </c:pt>
                <c:pt idx="7">
                  <c:v>2.53375949011653E-2</c:v>
                </c:pt>
                <c:pt idx="8">
                  <c:v>2.61657132703144E-2</c:v>
                </c:pt>
                <c:pt idx="9">
                  <c:v>2.93306843090861E-2</c:v>
                </c:pt>
                <c:pt idx="10">
                  <c:v>2.92960117019848E-2</c:v>
                </c:pt>
                <c:pt idx="11">
                  <c:v>2.8568013281682299E-2</c:v>
                </c:pt>
                <c:pt idx="12">
                  <c:v>2.8924095532423699E-2</c:v>
                </c:pt>
                <c:pt idx="13">
                  <c:v>3.01439923695975E-2</c:v>
                </c:pt>
                <c:pt idx="14">
                  <c:v>3.1443084756993901E-2</c:v>
                </c:pt>
                <c:pt idx="15">
                  <c:v>2.6681894024016599E-2</c:v>
                </c:pt>
                <c:pt idx="16">
                  <c:v>2.9080404220523302E-2</c:v>
                </c:pt>
                <c:pt idx="17">
                  <c:v>2.6993861765909798E-2</c:v>
                </c:pt>
                <c:pt idx="18">
                  <c:v>2.05888542753172E-2</c:v>
                </c:pt>
                <c:pt idx="19">
                  <c:v>1.7224843542226299E-2</c:v>
                </c:pt>
                <c:pt idx="20">
                  <c:v>1.66063445403462E-2</c:v>
                </c:pt>
                <c:pt idx="21">
                  <c:v>1.3547300735168299E-2</c:v>
                </c:pt>
                <c:pt idx="22">
                  <c:v>1.01217680183825E-2</c:v>
                </c:pt>
                <c:pt idx="23">
                  <c:v>7.8843881175330293E-3</c:v>
                </c:pt>
                <c:pt idx="24">
                  <c:v>-3.77555672937339E-4</c:v>
                </c:pt>
                <c:pt idx="25">
                  <c:v>1.2888425597699E-3</c:v>
                </c:pt>
                <c:pt idx="26">
                  <c:v>4.0331125670692398E-3</c:v>
                </c:pt>
                <c:pt idx="27">
                  <c:v>5.8170601713395196E-3</c:v>
                </c:pt>
                <c:pt idx="28">
                  <c:v>7.8186795001846995E-3</c:v>
                </c:pt>
                <c:pt idx="29">
                  <c:v>2.2105289721810199E-3</c:v>
                </c:pt>
                <c:pt idx="30">
                  <c:v>3.9269751970472198E-3</c:v>
                </c:pt>
                <c:pt idx="31">
                  <c:v>4.7892717396777196E-3</c:v>
                </c:pt>
                <c:pt idx="32">
                  <c:v>2.6011637828606399E-2</c:v>
                </c:pt>
                <c:pt idx="33">
                  <c:v>2.66335211472968E-2</c:v>
                </c:pt>
                <c:pt idx="34">
                  <c:v>2.6572816795289798E-2</c:v>
                </c:pt>
                <c:pt idx="35">
                  <c:v>2.6598611111111E-2</c:v>
                </c:pt>
                <c:pt idx="36">
                  <c:v>3.6700103217836802E-2</c:v>
                </c:pt>
                <c:pt idx="37">
                  <c:v>3.1777580930257399E-2</c:v>
                </c:pt>
                <c:pt idx="38">
                  <c:v>3.9066267618381903E-2</c:v>
                </c:pt>
                <c:pt idx="39">
                  <c:v>4.2671636918019097E-2</c:v>
                </c:pt>
                <c:pt idx="40">
                  <c:v>4.4331587717582999E-2</c:v>
                </c:pt>
                <c:pt idx="41">
                  <c:v>4.3294569134569597E-2</c:v>
                </c:pt>
                <c:pt idx="42">
                  <c:v>4.4008911419899703E-2</c:v>
                </c:pt>
                <c:pt idx="43">
                  <c:v>4.4765769728552902E-2</c:v>
                </c:pt>
                <c:pt idx="44">
                  <c:v>5.5659946561378099E-2</c:v>
                </c:pt>
                <c:pt idx="45">
                  <c:v>5.9881123131284797E-2</c:v>
                </c:pt>
                <c:pt idx="46">
                  <c:v>6.5599400039475203E-2</c:v>
                </c:pt>
                <c:pt idx="47">
                  <c:v>6.3640543850545003E-2</c:v>
                </c:pt>
                <c:pt idx="48">
                  <c:v>6.2916570477227401E-2</c:v>
                </c:pt>
                <c:pt idx="49">
                  <c:v>7.1989248276187703E-2</c:v>
                </c:pt>
                <c:pt idx="50">
                  <c:v>6.8839404869642698E-2</c:v>
                </c:pt>
                <c:pt idx="51">
                  <c:v>6.3710540707193203E-2</c:v>
                </c:pt>
                <c:pt idx="52">
                  <c:v>6.01227485466675E-2</c:v>
                </c:pt>
                <c:pt idx="53">
                  <c:v>5.7736104021022097E-2</c:v>
                </c:pt>
                <c:pt idx="54">
                  <c:v>5.92913659126105E-2</c:v>
                </c:pt>
                <c:pt idx="55">
                  <c:v>6.0056157404350399E-2</c:v>
                </c:pt>
                <c:pt idx="56">
                  <c:v>4.7146602035017401E-2</c:v>
                </c:pt>
                <c:pt idx="57">
                  <c:v>4.8169681556687202E-2</c:v>
                </c:pt>
                <c:pt idx="58">
                  <c:v>5.2542671857355401E-2</c:v>
                </c:pt>
                <c:pt idx="59">
                  <c:v>5.6872188081025399E-2</c:v>
                </c:pt>
                <c:pt idx="60">
                  <c:v>5.57552121580209E-2</c:v>
                </c:pt>
                <c:pt idx="61">
                  <c:v>5.0847044501016903E-2</c:v>
                </c:pt>
                <c:pt idx="62">
                  <c:v>4.4428073825862301E-2</c:v>
                </c:pt>
                <c:pt idx="63">
                  <c:v>5.0333918816837298E-2</c:v>
                </c:pt>
                <c:pt idx="64">
                  <c:v>5.31339430466106E-2</c:v>
                </c:pt>
                <c:pt idx="65">
                  <c:v>5.5778326046136202E-2</c:v>
                </c:pt>
                <c:pt idx="66">
                  <c:v>6.96856917566714E-2</c:v>
                </c:pt>
                <c:pt idx="67">
                  <c:v>6.9426874646916506E-2</c:v>
                </c:pt>
                <c:pt idx="68">
                  <c:v>6.68633767654081E-2</c:v>
                </c:pt>
                <c:pt idx="69">
                  <c:v>7.6566269595867598E-2</c:v>
                </c:pt>
                <c:pt idx="70">
                  <c:v>7.9639943049662196E-2</c:v>
                </c:pt>
                <c:pt idx="71">
                  <c:v>8.6970322881672599E-2</c:v>
                </c:pt>
                <c:pt idx="72">
                  <c:v>9.0407992490111694E-2</c:v>
                </c:pt>
                <c:pt idx="73">
                  <c:v>9.7192377008581798E-2</c:v>
                </c:pt>
                <c:pt idx="74">
                  <c:v>9.5797690697802002E-2</c:v>
                </c:pt>
                <c:pt idx="75">
                  <c:v>9.5595588127819098E-2</c:v>
                </c:pt>
                <c:pt idx="76">
                  <c:v>8.9381994625324895E-2</c:v>
                </c:pt>
                <c:pt idx="77">
                  <c:v>9.2862810768628096E-2</c:v>
                </c:pt>
                <c:pt idx="78">
                  <c:v>6.6765141049081003E-2</c:v>
                </c:pt>
              </c:numCache>
            </c:numRef>
          </c:val>
        </c:ser>
        <c:ser>
          <c:idx val="2"/>
          <c:order val="6"/>
          <c:tx>
            <c:v>Būsto priežiūros paslaugos</c:v>
          </c:tx>
          <c:spPr>
            <a:solidFill>
              <a:srgbClr val="C8DAC4"/>
            </a:solidFill>
            <a:ln w="25400">
              <a:noFill/>
            </a:ln>
          </c:spPr>
          <c:invertIfNegative val="0"/>
          <c:cat>
            <c:strRef>
              <c:f>Datos!$A$22:$GY$22</c:f>
              <c:strCache>
                <c:ptCount val="168"/>
                <c:pt idx="0">
                  <c:v>2012</c:v>
                </c:pt>
                <c:pt idx="1">
                  <c:v>2012</c:v>
                </c:pt>
                <c:pt idx="2">
                  <c:v>2012</c:v>
                </c:pt>
                <c:pt idx="3">
                  <c:v>2012</c:v>
                </c:pt>
                <c:pt idx="4">
                  <c:v>2012</c:v>
                </c:pt>
                <c:pt idx="5">
                  <c:v>2012</c:v>
                </c:pt>
                <c:pt idx="6">
                  <c:v>2012</c:v>
                </c:pt>
                <c:pt idx="7">
                  <c:v>2012</c:v>
                </c:pt>
                <c:pt idx="8">
                  <c:v>2012</c:v>
                </c:pt>
                <c:pt idx="9">
                  <c:v>2012</c:v>
                </c:pt>
                <c:pt idx="10">
                  <c:v>2012</c:v>
                </c:pt>
                <c:pt idx="11">
                  <c:v>2012</c:v>
                </c:pt>
                <c:pt idx="12">
                  <c:v>2013</c:v>
                </c:pt>
                <c:pt idx="13">
                  <c:v>2013</c:v>
                </c:pt>
                <c:pt idx="14">
                  <c:v>2013</c:v>
                </c:pt>
                <c:pt idx="15">
                  <c:v>2013</c:v>
                </c:pt>
                <c:pt idx="16">
                  <c:v>2013</c:v>
                </c:pt>
                <c:pt idx="17">
                  <c:v>2013</c:v>
                </c:pt>
                <c:pt idx="18">
                  <c:v>2013</c:v>
                </c:pt>
                <c:pt idx="19">
                  <c:v>2013</c:v>
                </c:pt>
                <c:pt idx="20">
                  <c:v>2013</c:v>
                </c:pt>
                <c:pt idx="21">
                  <c:v>2013</c:v>
                </c:pt>
                <c:pt idx="22">
                  <c:v>2013</c:v>
                </c:pt>
                <c:pt idx="23">
                  <c:v>2013</c:v>
                </c:pt>
                <c:pt idx="24">
                  <c:v>2014</c:v>
                </c:pt>
                <c:pt idx="25">
                  <c:v>2014</c:v>
                </c:pt>
                <c:pt idx="26">
                  <c:v>2014</c:v>
                </c:pt>
                <c:pt idx="27">
                  <c:v>2014</c:v>
                </c:pt>
                <c:pt idx="28">
                  <c:v>2014</c:v>
                </c:pt>
                <c:pt idx="29">
                  <c:v>2014</c:v>
                </c:pt>
                <c:pt idx="30">
                  <c:v>2014</c:v>
                </c:pt>
                <c:pt idx="31">
                  <c:v>2014</c:v>
                </c:pt>
                <c:pt idx="32">
                  <c:v>2014</c:v>
                </c:pt>
                <c:pt idx="33">
                  <c:v>2014</c:v>
                </c:pt>
                <c:pt idx="34">
                  <c:v>2014</c:v>
                </c:pt>
                <c:pt idx="35">
                  <c:v>2014</c:v>
                </c:pt>
                <c:pt idx="36">
                  <c:v>2015</c:v>
                </c:pt>
                <c:pt idx="37">
                  <c:v>2015</c:v>
                </c:pt>
                <c:pt idx="38">
                  <c:v>2015</c:v>
                </c:pt>
                <c:pt idx="39">
                  <c:v>2015</c:v>
                </c:pt>
                <c:pt idx="40">
                  <c:v>2015</c:v>
                </c:pt>
                <c:pt idx="41">
                  <c:v>2015</c:v>
                </c:pt>
                <c:pt idx="42">
                  <c:v>2015</c:v>
                </c:pt>
                <c:pt idx="43">
                  <c:v>2015</c:v>
                </c:pt>
                <c:pt idx="44">
                  <c:v>2015</c:v>
                </c:pt>
                <c:pt idx="45">
                  <c:v>2015</c:v>
                </c:pt>
                <c:pt idx="46">
                  <c:v>2015</c:v>
                </c:pt>
                <c:pt idx="47">
                  <c:v>2015</c:v>
                </c:pt>
                <c:pt idx="48">
                  <c:v>2016</c:v>
                </c:pt>
                <c:pt idx="49">
                  <c:v>2016</c:v>
                </c:pt>
                <c:pt idx="50">
                  <c:v>2016</c:v>
                </c:pt>
                <c:pt idx="51">
                  <c:v>2016</c:v>
                </c:pt>
                <c:pt idx="52">
                  <c:v>2016</c:v>
                </c:pt>
                <c:pt idx="53">
                  <c:v>2016</c:v>
                </c:pt>
                <c:pt idx="54">
                  <c:v>2016</c:v>
                </c:pt>
                <c:pt idx="55">
                  <c:v>2016</c:v>
                </c:pt>
                <c:pt idx="56">
                  <c:v>2016</c:v>
                </c:pt>
                <c:pt idx="57">
                  <c:v>2016</c:v>
                </c:pt>
                <c:pt idx="58">
                  <c:v>2016</c:v>
                </c:pt>
                <c:pt idx="59">
                  <c:v>2016</c:v>
                </c:pt>
                <c:pt idx="60">
                  <c:v>2017</c:v>
                </c:pt>
                <c:pt idx="61">
                  <c:v>2017</c:v>
                </c:pt>
                <c:pt idx="62">
                  <c:v>2017</c:v>
                </c:pt>
                <c:pt idx="63">
                  <c:v>2017</c:v>
                </c:pt>
                <c:pt idx="64">
                  <c:v>2017</c:v>
                </c:pt>
                <c:pt idx="65">
                  <c:v>2017</c:v>
                </c:pt>
                <c:pt idx="66">
                  <c:v>2017</c:v>
                </c:pt>
                <c:pt idx="67">
                  <c:v>2017</c:v>
                </c:pt>
                <c:pt idx="68">
                  <c:v>2017</c:v>
                </c:pt>
                <c:pt idx="69">
                  <c:v>2017</c:v>
                </c:pt>
                <c:pt idx="70">
                  <c:v>2017</c:v>
                </c:pt>
                <c:pt idx="71">
                  <c:v>2017</c:v>
                </c:pt>
                <c:pt idx="72">
                  <c:v>2018</c:v>
                </c:pt>
                <c:pt idx="73">
                  <c:v>2018</c:v>
                </c:pt>
                <c:pt idx="74">
                  <c:v>2018</c:v>
                </c:pt>
                <c:pt idx="75">
                  <c:v>2018</c:v>
                </c:pt>
                <c:pt idx="76">
                  <c:v>2018</c:v>
                </c:pt>
                <c:pt idx="77">
                  <c:v>2018</c:v>
                </c:pt>
                <c:pt idx="78">
                  <c:v>2018</c:v>
                </c:pt>
                <c:pt idx="79">
                  <c:v>2018</c:v>
                </c:pt>
                <c:pt idx="80">
                  <c:v>2018</c:v>
                </c:pt>
                <c:pt idx="81">
                  <c:v>2018</c:v>
                </c:pt>
                <c:pt idx="82">
                  <c:v>2018</c:v>
                </c:pt>
                <c:pt idx="83">
                  <c:v>2018</c:v>
                </c:pt>
                <c:pt idx="84">
                  <c:v>2019</c:v>
                </c:pt>
                <c:pt idx="85">
                  <c:v>2019</c:v>
                </c:pt>
                <c:pt idx="86">
                  <c:v>2019</c:v>
                </c:pt>
                <c:pt idx="87">
                  <c:v>2019</c:v>
                </c:pt>
                <c:pt idx="88">
                  <c:v>2019</c:v>
                </c:pt>
                <c:pt idx="89">
                  <c:v>2019</c:v>
                </c:pt>
                <c:pt idx="90">
                  <c:v>2019</c:v>
                </c:pt>
                <c:pt idx="91">
                  <c:v>2019</c:v>
                </c:pt>
                <c:pt idx="92">
                  <c:v>2019</c:v>
                </c:pt>
                <c:pt idx="93">
                  <c:v>2019</c:v>
                </c:pt>
                <c:pt idx="94">
                  <c:v>2019</c:v>
                </c:pt>
                <c:pt idx="95">
                  <c:v>2019</c:v>
                </c:pt>
                <c:pt idx="96">
                  <c:v>2020</c:v>
                </c:pt>
                <c:pt idx="97">
                  <c:v>2020</c:v>
                </c:pt>
                <c:pt idx="98">
                  <c:v>2020</c:v>
                </c:pt>
                <c:pt idx="99">
                  <c:v>2020</c:v>
                </c:pt>
                <c:pt idx="100">
                  <c:v>2020</c:v>
                </c:pt>
                <c:pt idx="101">
                  <c:v>2020</c:v>
                </c:pt>
                <c:pt idx="102">
                  <c:v>2020</c:v>
                </c:pt>
                <c:pt idx="103">
                  <c:v>2020</c:v>
                </c:pt>
                <c:pt idx="104">
                  <c:v>2020</c:v>
                </c:pt>
                <c:pt idx="105">
                  <c:v>2020</c:v>
                </c:pt>
                <c:pt idx="106">
                  <c:v>2020</c:v>
                </c:pt>
                <c:pt idx="107">
                  <c:v>2020</c:v>
                </c:pt>
                <c:pt idx="108">
                  <c:v>2021</c:v>
                </c:pt>
                <c:pt idx="109">
                  <c:v>2021</c:v>
                </c:pt>
                <c:pt idx="110">
                  <c:v>2021</c:v>
                </c:pt>
                <c:pt idx="111">
                  <c:v>2021</c:v>
                </c:pt>
                <c:pt idx="112">
                  <c:v>2021</c:v>
                </c:pt>
                <c:pt idx="113">
                  <c:v>2021</c:v>
                </c:pt>
                <c:pt idx="114">
                  <c:v>2021</c:v>
                </c:pt>
                <c:pt idx="115">
                  <c:v>2021</c:v>
                </c:pt>
                <c:pt idx="116">
                  <c:v>2021</c:v>
                </c:pt>
                <c:pt idx="117">
                  <c:v>2021</c:v>
                </c:pt>
                <c:pt idx="118">
                  <c:v>2021</c:v>
                </c:pt>
                <c:pt idx="119">
                  <c:v>2021</c:v>
                </c:pt>
                <c:pt idx="120">
                  <c:v>2022</c:v>
                </c:pt>
                <c:pt idx="121">
                  <c:v>2022</c:v>
                </c:pt>
                <c:pt idx="122">
                  <c:v>2022</c:v>
                </c:pt>
                <c:pt idx="123">
                  <c:v>2022</c:v>
                </c:pt>
                <c:pt idx="124">
                  <c:v>2022</c:v>
                </c:pt>
                <c:pt idx="125">
                  <c:v>2022</c:v>
                </c:pt>
                <c:pt idx="126">
                  <c:v>2022</c:v>
                </c:pt>
                <c:pt idx="127">
                  <c:v>2022</c:v>
                </c:pt>
                <c:pt idx="128">
                  <c:v>2022</c:v>
                </c:pt>
                <c:pt idx="129">
                  <c:v>2022</c:v>
                </c:pt>
                <c:pt idx="130">
                  <c:v>2022</c:v>
                </c:pt>
                <c:pt idx="131">
                  <c:v>2022</c:v>
                </c:pt>
                <c:pt idx="132">
                  <c:v>2023</c:v>
                </c:pt>
                <c:pt idx="133">
                  <c:v>2023</c:v>
                </c:pt>
                <c:pt idx="134">
                  <c:v>2023</c:v>
                </c:pt>
                <c:pt idx="135">
                  <c:v>2023</c:v>
                </c:pt>
                <c:pt idx="136">
                  <c:v>2023</c:v>
                </c:pt>
                <c:pt idx="137">
                  <c:v>2023</c:v>
                </c:pt>
                <c:pt idx="138">
                  <c:v>2023</c:v>
                </c:pt>
                <c:pt idx="139">
                  <c:v>2023</c:v>
                </c:pt>
                <c:pt idx="140">
                  <c:v>2023</c:v>
                </c:pt>
                <c:pt idx="141">
                  <c:v>2023</c:v>
                </c:pt>
                <c:pt idx="142">
                  <c:v>2023</c:v>
                </c:pt>
                <c:pt idx="143">
                  <c:v>2023</c:v>
                </c:pt>
                <c:pt idx="144">
                  <c:v>2024</c:v>
                </c:pt>
                <c:pt idx="145">
                  <c:v>2024</c:v>
                </c:pt>
                <c:pt idx="146">
                  <c:v>2024</c:v>
                </c:pt>
                <c:pt idx="147">
                  <c:v>2024</c:v>
                </c:pt>
                <c:pt idx="148">
                  <c:v>2024</c:v>
                </c:pt>
                <c:pt idx="149">
                  <c:v>2024</c:v>
                </c:pt>
                <c:pt idx="150">
                  <c:v>2024</c:v>
                </c:pt>
                <c:pt idx="151">
                  <c:v>2024</c:v>
                </c:pt>
                <c:pt idx="152">
                  <c:v>2024</c:v>
                </c:pt>
                <c:pt idx="153">
                  <c:v>2024</c:v>
                </c:pt>
                <c:pt idx="154">
                  <c:v>2024</c:v>
                </c:pt>
                <c:pt idx="155">
                  <c:v>2024</c:v>
                </c:pt>
                <c:pt idx="156">
                  <c:v>2025</c:v>
                </c:pt>
                <c:pt idx="157">
                  <c:v>2025</c:v>
                </c:pt>
                <c:pt idx="158">
                  <c:v>2025</c:v>
                </c:pt>
                <c:pt idx="159">
                  <c:v>2025</c:v>
                </c:pt>
                <c:pt idx="160">
                  <c:v>2025</c:v>
                </c:pt>
                <c:pt idx="161">
                  <c:v>2025</c:v>
                </c:pt>
                <c:pt idx="162">
                  <c:v>2025</c:v>
                </c:pt>
                <c:pt idx="163">
                  <c:v>2025</c:v>
                </c:pt>
                <c:pt idx="164">
                  <c:v>2025</c:v>
                </c:pt>
                <c:pt idx="165">
                  <c:v>2025</c:v>
                </c:pt>
                <c:pt idx="166">
                  <c:v>2025</c:v>
                </c:pt>
                <c:pt idx="167">
                  <c:v>2025</c:v>
                </c:pt>
              </c:strCache>
            </c:strRef>
          </c:cat>
          <c:val>
            <c:numRef>
              <c:f>[0]!CPI_HICP_043200_M_GC_F</c:f>
              <c:numCache>
                <c:formatCode>General</c:formatCode>
                <c:ptCount val="79"/>
                <c:pt idx="0">
                  <c:v>2.6794883715145199E-2</c:v>
                </c:pt>
                <c:pt idx="1">
                  <c:v>2.8938998751484701E-2</c:v>
                </c:pt>
                <c:pt idx="2">
                  <c:v>2.8691144659695501E-2</c:v>
                </c:pt>
                <c:pt idx="3">
                  <c:v>2.7094379432776799E-2</c:v>
                </c:pt>
                <c:pt idx="4">
                  <c:v>2.6524770251027601E-2</c:v>
                </c:pt>
                <c:pt idx="5">
                  <c:v>3.3574102184983003E-2</c:v>
                </c:pt>
                <c:pt idx="6">
                  <c:v>3.25392695468757E-2</c:v>
                </c:pt>
                <c:pt idx="7">
                  <c:v>3.08323992361062E-2</c:v>
                </c:pt>
                <c:pt idx="8">
                  <c:v>3.6880548544021403E-2</c:v>
                </c:pt>
                <c:pt idx="9">
                  <c:v>3.5782499252968399E-2</c:v>
                </c:pt>
                <c:pt idx="10">
                  <c:v>3.1334237624857299E-2</c:v>
                </c:pt>
                <c:pt idx="11">
                  <c:v>1.82615966487133E-2</c:v>
                </c:pt>
                <c:pt idx="12">
                  <c:v>2.0083270502449301E-2</c:v>
                </c:pt>
                <c:pt idx="13">
                  <c:v>1.9160858622178201E-2</c:v>
                </c:pt>
                <c:pt idx="14">
                  <c:v>1.8147390414039299E-2</c:v>
                </c:pt>
                <c:pt idx="15">
                  <c:v>1.9108395946155599E-2</c:v>
                </c:pt>
                <c:pt idx="16">
                  <c:v>1.7838081473808699E-2</c:v>
                </c:pt>
                <c:pt idx="17">
                  <c:v>2.0790864815184801E-2</c:v>
                </c:pt>
                <c:pt idx="18">
                  <c:v>1.77350521892604E-2</c:v>
                </c:pt>
                <c:pt idx="19">
                  <c:v>1.9263149936391801E-2</c:v>
                </c:pt>
                <c:pt idx="20">
                  <c:v>1.8013555021033498E-2</c:v>
                </c:pt>
                <c:pt idx="21">
                  <c:v>1.6785706650117801E-2</c:v>
                </c:pt>
                <c:pt idx="22">
                  <c:v>1.6041122147198598E-2</c:v>
                </c:pt>
                <c:pt idx="23">
                  <c:v>1.43917467547255E-2</c:v>
                </c:pt>
                <c:pt idx="24">
                  <c:v>1.4047169048658201E-2</c:v>
                </c:pt>
                <c:pt idx="25">
                  <c:v>1.66106133927468E-2</c:v>
                </c:pt>
                <c:pt idx="26">
                  <c:v>1.8264086374233001E-2</c:v>
                </c:pt>
                <c:pt idx="27">
                  <c:v>2.7548148125948101E-2</c:v>
                </c:pt>
                <c:pt idx="28">
                  <c:v>3.5873964912800801E-2</c:v>
                </c:pt>
                <c:pt idx="29">
                  <c:v>3.3869439359250401E-2</c:v>
                </c:pt>
                <c:pt idx="30">
                  <c:v>3.1650889553647803E-2</c:v>
                </c:pt>
                <c:pt idx="31">
                  <c:v>3.6223078265596002E-2</c:v>
                </c:pt>
                <c:pt idx="32">
                  <c:v>4.24086759795037E-2</c:v>
                </c:pt>
                <c:pt idx="33">
                  <c:v>4.4690788531450802E-2</c:v>
                </c:pt>
                <c:pt idx="34">
                  <c:v>4.6193711840878102E-2</c:v>
                </c:pt>
                <c:pt idx="35">
                  <c:v>4.5989146608315101E-2</c:v>
                </c:pt>
                <c:pt idx="36">
                  <c:v>6.7462141560763703E-2</c:v>
                </c:pt>
                <c:pt idx="37">
                  <c:v>6.2614642322378705E-2</c:v>
                </c:pt>
                <c:pt idx="38">
                  <c:v>6.0969808870144103E-2</c:v>
                </c:pt>
                <c:pt idx="39">
                  <c:v>5.0245047905363001E-2</c:v>
                </c:pt>
                <c:pt idx="40">
                  <c:v>4.29743817784424E-2</c:v>
                </c:pt>
                <c:pt idx="41">
                  <c:v>4.6420222258953897E-2</c:v>
                </c:pt>
                <c:pt idx="42">
                  <c:v>5.2729365459049299E-2</c:v>
                </c:pt>
                <c:pt idx="43">
                  <c:v>5.4127261186291499E-2</c:v>
                </c:pt>
                <c:pt idx="44">
                  <c:v>5.4467391524375901E-2</c:v>
                </c:pt>
                <c:pt idx="45">
                  <c:v>5.4257144557281201E-2</c:v>
                </c:pt>
                <c:pt idx="46">
                  <c:v>5.4937413139515397E-2</c:v>
                </c:pt>
                <c:pt idx="47">
                  <c:v>6.7091218295218205E-2</c:v>
                </c:pt>
                <c:pt idx="48">
                  <c:v>4.9616532277698903E-2</c:v>
                </c:pt>
                <c:pt idx="49">
                  <c:v>5.3238903383123398E-2</c:v>
                </c:pt>
                <c:pt idx="50">
                  <c:v>6.2061812932317099E-2</c:v>
                </c:pt>
                <c:pt idx="51">
                  <c:v>7.2745310714864106E-2</c:v>
                </c:pt>
                <c:pt idx="52">
                  <c:v>7.6052401992923097E-2</c:v>
                </c:pt>
                <c:pt idx="53">
                  <c:v>7.57148735576057E-2</c:v>
                </c:pt>
                <c:pt idx="54">
                  <c:v>8.2153422009006202E-2</c:v>
                </c:pt>
                <c:pt idx="55">
                  <c:v>7.9545648029073796E-2</c:v>
                </c:pt>
                <c:pt idx="56">
                  <c:v>7.0898397795200699E-2</c:v>
                </c:pt>
                <c:pt idx="57">
                  <c:v>7.5205523748197903E-2</c:v>
                </c:pt>
                <c:pt idx="58">
                  <c:v>7.4016022482308194E-2</c:v>
                </c:pt>
                <c:pt idx="59">
                  <c:v>6.4459949524364193E-2</c:v>
                </c:pt>
                <c:pt idx="60">
                  <c:v>7.7718487045447995E-2</c:v>
                </c:pt>
                <c:pt idx="61">
                  <c:v>7.8328696416916102E-2</c:v>
                </c:pt>
                <c:pt idx="62">
                  <c:v>7.4112948631788106E-2</c:v>
                </c:pt>
                <c:pt idx="63">
                  <c:v>6.6417242110568403E-2</c:v>
                </c:pt>
                <c:pt idx="64">
                  <c:v>6.1303139457427602E-2</c:v>
                </c:pt>
                <c:pt idx="65">
                  <c:v>6.6305896758298802E-2</c:v>
                </c:pt>
                <c:pt idx="66">
                  <c:v>6.3086244829416604E-2</c:v>
                </c:pt>
                <c:pt idx="67">
                  <c:v>6.0423985400851102E-2</c:v>
                </c:pt>
                <c:pt idx="68">
                  <c:v>6.3221764873940101E-2</c:v>
                </c:pt>
                <c:pt idx="69">
                  <c:v>6.6549662600898202E-2</c:v>
                </c:pt>
                <c:pt idx="70">
                  <c:v>6.3867870802750998E-2</c:v>
                </c:pt>
                <c:pt idx="71">
                  <c:v>7.3875110492274604E-2</c:v>
                </c:pt>
                <c:pt idx="72">
                  <c:v>6.0260313998461698E-2</c:v>
                </c:pt>
                <c:pt idx="73">
                  <c:v>6.0022028087809799E-2</c:v>
                </c:pt>
                <c:pt idx="74">
                  <c:v>5.2919975553959199E-2</c:v>
                </c:pt>
                <c:pt idx="75">
                  <c:v>5.3079442978915002E-2</c:v>
                </c:pt>
                <c:pt idx="76">
                  <c:v>5.8773717840313697E-2</c:v>
                </c:pt>
                <c:pt idx="77">
                  <c:v>6.0342495307289398E-2</c:v>
                </c:pt>
                <c:pt idx="78">
                  <c:v>4.9816374142435497E-2</c:v>
                </c:pt>
              </c:numCache>
            </c:numRef>
          </c:val>
        </c:ser>
        <c:ser>
          <c:idx val="0"/>
          <c:order val="7"/>
          <c:tx>
            <c:v>Būsto nuoma</c:v>
          </c:tx>
          <c:spPr>
            <a:solidFill>
              <a:srgbClr val="C5B998"/>
            </a:solidFill>
            <a:ln w="0">
              <a:noFill/>
              <a:round/>
            </a:ln>
            <a:effectLst/>
            <a:extLst>
              <a:ext uri="{91240B29-F687-4F45-9708-019B960494DF}">
                <a14:hiddenLine xmlns:a14="http://schemas.microsoft.com/office/drawing/2010/main" w="0">
                  <a:solidFill>
                    <a:srgbClr val="000000"/>
                  </a:solidFill>
                  <a:round/>
                </a14:hiddenLine>
              </a:ext>
            </a:extLst>
          </c:spPr>
          <c:invertIfNegative val="0"/>
          <c:dPt>
            <c:idx val="0"/>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1"/>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2"/>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3"/>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4"/>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5"/>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6"/>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7"/>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8"/>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9"/>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10"/>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11"/>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12"/>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13"/>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14"/>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15"/>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16"/>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17"/>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18"/>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19"/>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20"/>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21"/>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22"/>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23"/>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24"/>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25"/>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26"/>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27"/>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28"/>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29"/>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30"/>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31"/>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32"/>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33"/>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34"/>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35"/>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36"/>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37"/>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cat>
            <c:strRef>
              <c:f>Datos!$A$22:$GY$22</c:f>
              <c:strCache>
                <c:ptCount val="168"/>
                <c:pt idx="0">
                  <c:v>2012</c:v>
                </c:pt>
                <c:pt idx="1">
                  <c:v>2012</c:v>
                </c:pt>
                <c:pt idx="2">
                  <c:v>2012</c:v>
                </c:pt>
                <c:pt idx="3">
                  <c:v>2012</c:v>
                </c:pt>
                <c:pt idx="4">
                  <c:v>2012</c:v>
                </c:pt>
                <c:pt idx="5">
                  <c:v>2012</c:v>
                </c:pt>
                <c:pt idx="6">
                  <c:v>2012</c:v>
                </c:pt>
                <c:pt idx="7">
                  <c:v>2012</c:v>
                </c:pt>
                <c:pt idx="8">
                  <c:v>2012</c:v>
                </c:pt>
                <c:pt idx="9">
                  <c:v>2012</c:v>
                </c:pt>
                <c:pt idx="10">
                  <c:v>2012</c:v>
                </c:pt>
                <c:pt idx="11">
                  <c:v>2012</c:v>
                </c:pt>
                <c:pt idx="12">
                  <c:v>2013</c:v>
                </c:pt>
                <c:pt idx="13">
                  <c:v>2013</c:v>
                </c:pt>
                <c:pt idx="14">
                  <c:v>2013</c:v>
                </c:pt>
                <c:pt idx="15">
                  <c:v>2013</c:v>
                </c:pt>
                <c:pt idx="16">
                  <c:v>2013</c:v>
                </c:pt>
                <c:pt idx="17">
                  <c:v>2013</c:v>
                </c:pt>
                <c:pt idx="18">
                  <c:v>2013</c:v>
                </c:pt>
                <c:pt idx="19">
                  <c:v>2013</c:v>
                </c:pt>
                <c:pt idx="20">
                  <c:v>2013</c:v>
                </c:pt>
                <c:pt idx="21">
                  <c:v>2013</c:v>
                </c:pt>
                <c:pt idx="22">
                  <c:v>2013</c:v>
                </c:pt>
                <c:pt idx="23">
                  <c:v>2013</c:v>
                </c:pt>
                <c:pt idx="24">
                  <c:v>2014</c:v>
                </c:pt>
                <c:pt idx="25">
                  <c:v>2014</c:v>
                </c:pt>
                <c:pt idx="26">
                  <c:v>2014</c:v>
                </c:pt>
                <c:pt idx="27">
                  <c:v>2014</c:v>
                </c:pt>
                <c:pt idx="28">
                  <c:v>2014</c:v>
                </c:pt>
                <c:pt idx="29">
                  <c:v>2014</c:v>
                </c:pt>
                <c:pt idx="30">
                  <c:v>2014</c:v>
                </c:pt>
                <c:pt idx="31">
                  <c:v>2014</c:v>
                </c:pt>
                <c:pt idx="32">
                  <c:v>2014</c:v>
                </c:pt>
                <c:pt idx="33">
                  <c:v>2014</c:v>
                </c:pt>
                <c:pt idx="34">
                  <c:v>2014</c:v>
                </c:pt>
                <c:pt idx="35">
                  <c:v>2014</c:v>
                </c:pt>
                <c:pt idx="36">
                  <c:v>2015</c:v>
                </c:pt>
                <c:pt idx="37">
                  <c:v>2015</c:v>
                </c:pt>
                <c:pt idx="38">
                  <c:v>2015</c:v>
                </c:pt>
                <c:pt idx="39">
                  <c:v>2015</c:v>
                </c:pt>
                <c:pt idx="40">
                  <c:v>2015</c:v>
                </c:pt>
                <c:pt idx="41">
                  <c:v>2015</c:v>
                </c:pt>
                <c:pt idx="42">
                  <c:v>2015</c:v>
                </c:pt>
                <c:pt idx="43">
                  <c:v>2015</c:v>
                </c:pt>
                <c:pt idx="44">
                  <c:v>2015</c:v>
                </c:pt>
                <c:pt idx="45">
                  <c:v>2015</c:v>
                </c:pt>
                <c:pt idx="46">
                  <c:v>2015</c:v>
                </c:pt>
                <c:pt idx="47">
                  <c:v>2015</c:v>
                </c:pt>
                <c:pt idx="48">
                  <c:v>2016</c:v>
                </c:pt>
                <c:pt idx="49">
                  <c:v>2016</c:v>
                </c:pt>
                <c:pt idx="50">
                  <c:v>2016</c:v>
                </c:pt>
                <c:pt idx="51">
                  <c:v>2016</c:v>
                </c:pt>
                <c:pt idx="52">
                  <c:v>2016</c:v>
                </c:pt>
                <c:pt idx="53">
                  <c:v>2016</c:v>
                </c:pt>
                <c:pt idx="54">
                  <c:v>2016</c:v>
                </c:pt>
                <c:pt idx="55">
                  <c:v>2016</c:v>
                </c:pt>
                <c:pt idx="56">
                  <c:v>2016</c:v>
                </c:pt>
                <c:pt idx="57">
                  <c:v>2016</c:v>
                </c:pt>
                <c:pt idx="58">
                  <c:v>2016</c:v>
                </c:pt>
                <c:pt idx="59">
                  <c:v>2016</c:v>
                </c:pt>
                <c:pt idx="60">
                  <c:v>2017</c:v>
                </c:pt>
                <c:pt idx="61">
                  <c:v>2017</c:v>
                </c:pt>
                <c:pt idx="62">
                  <c:v>2017</c:v>
                </c:pt>
                <c:pt idx="63">
                  <c:v>2017</c:v>
                </c:pt>
                <c:pt idx="64">
                  <c:v>2017</c:v>
                </c:pt>
                <c:pt idx="65">
                  <c:v>2017</c:v>
                </c:pt>
                <c:pt idx="66">
                  <c:v>2017</c:v>
                </c:pt>
                <c:pt idx="67">
                  <c:v>2017</c:v>
                </c:pt>
                <c:pt idx="68">
                  <c:v>2017</c:v>
                </c:pt>
                <c:pt idx="69">
                  <c:v>2017</c:v>
                </c:pt>
                <c:pt idx="70">
                  <c:v>2017</c:v>
                </c:pt>
                <c:pt idx="71">
                  <c:v>2017</c:v>
                </c:pt>
                <c:pt idx="72">
                  <c:v>2018</c:v>
                </c:pt>
                <c:pt idx="73">
                  <c:v>2018</c:v>
                </c:pt>
                <c:pt idx="74">
                  <c:v>2018</c:v>
                </c:pt>
                <c:pt idx="75">
                  <c:v>2018</c:v>
                </c:pt>
                <c:pt idx="76">
                  <c:v>2018</c:v>
                </c:pt>
                <c:pt idx="77">
                  <c:v>2018</c:v>
                </c:pt>
                <c:pt idx="78">
                  <c:v>2018</c:v>
                </c:pt>
                <c:pt idx="79">
                  <c:v>2018</c:v>
                </c:pt>
                <c:pt idx="80">
                  <c:v>2018</c:v>
                </c:pt>
                <c:pt idx="81">
                  <c:v>2018</c:v>
                </c:pt>
                <c:pt idx="82">
                  <c:v>2018</c:v>
                </c:pt>
                <c:pt idx="83">
                  <c:v>2018</c:v>
                </c:pt>
                <c:pt idx="84">
                  <c:v>2019</c:v>
                </c:pt>
                <c:pt idx="85">
                  <c:v>2019</c:v>
                </c:pt>
                <c:pt idx="86">
                  <c:v>2019</c:v>
                </c:pt>
                <c:pt idx="87">
                  <c:v>2019</c:v>
                </c:pt>
                <c:pt idx="88">
                  <c:v>2019</c:v>
                </c:pt>
                <c:pt idx="89">
                  <c:v>2019</c:v>
                </c:pt>
                <c:pt idx="90">
                  <c:v>2019</c:v>
                </c:pt>
                <c:pt idx="91">
                  <c:v>2019</c:v>
                </c:pt>
                <c:pt idx="92">
                  <c:v>2019</c:v>
                </c:pt>
                <c:pt idx="93">
                  <c:v>2019</c:v>
                </c:pt>
                <c:pt idx="94">
                  <c:v>2019</c:v>
                </c:pt>
                <c:pt idx="95">
                  <c:v>2019</c:v>
                </c:pt>
                <c:pt idx="96">
                  <c:v>2020</c:v>
                </c:pt>
                <c:pt idx="97">
                  <c:v>2020</c:v>
                </c:pt>
                <c:pt idx="98">
                  <c:v>2020</c:v>
                </c:pt>
                <c:pt idx="99">
                  <c:v>2020</c:v>
                </c:pt>
                <c:pt idx="100">
                  <c:v>2020</c:v>
                </c:pt>
                <c:pt idx="101">
                  <c:v>2020</c:v>
                </c:pt>
                <c:pt idx="102">
                  <c:v>2020</c:v>
                </c:pt>
                <c:pt idx="103">
                  <c:v>2020</c:v>
                </c:pt>
                <c:pt idx="104">
                  <c:v>2020</c:v>
                </c:pt>
                <c:pt idx="105">
                  <c:v>2020</c:v>
                </c:pt>
                <c:pt idx="106">
                  <c:v>2020</c:v>
                </c:pt>
                <c:pt idx="107">
                  <c:v>2020</c:v>
                </c:pt>
                <c:pt idx="108">
                  <c:v>2021</c:v>
                </c:pt>
                <c:pt idx="109">
                  <c:v>2021</c:v>
                </c:pt>
                <c:pt idx="110">
                  <c:v>2021</c:v>
                </c:pt>
                <c:pt idx="111">
                  <c:v>2021</c:v>
                </c:pt>
                <c:pt idx="112">
                  <c:v>2021</c:v>
                </c:pt>
                <c:pt idx="113">
                  <c:v>2021</c:v>
                </c:pt>
                <c:pt idx="114">
                  <c:v>2021</c:v>
                </c:pt>
                <c:pt idx="115">
                  <c:v>2021</c:v>
                </c:pt>
                <c:pt idx="116">
                  <c:v>2021</c:v>
                </c:pt>
                <c:pt idx="117">
                  <c:v>2021</c:v>
                </c:pt>
                <c:pt idx="118">
                  <c:v>2021</c:v>
                </c:pt>
                <c:pt idx="119">
                  <c:v>2021</c:v>
                </c:pt>
                <c:pt idx="120">
                  <c:v>2022</c:v>
                </c:pt>
                <c:pt idx="121">
                  <c:v>2022</c:v>
                </c:pt>
                <c:pt idx="122">
                  <c:v>2022</c:v>
                </c:pt>
                <c:pt idx="123">
                  <c:v>2022</c:v>
                </c:pt>
                <c:pt idx="124">
                  <c:v>2022</c:v>
                </c:pt>
                <c:pt idx="125">
                  <c:v>2022</c:v>
                </c:pt>
                <c:pt idx="126">
                  <c:v>2022</c:v>
                </c:pt>
                <c:pt idx="127">
                  <c:v>2022</c:v>
                </c:pt>
                <c:pt idx="128">
                  <c:v>2022</c:v>
                </c:pt>
                <c:pt idx="129">
                  <c:v>2022</c:v>
                </c:pt>
                <c:pt idx="130">
                  <c:v>2022</c:v>
                </c:pt>
                <c:pt idx="131">
                  <c:v>2022</c:v>
                </c:pt>
                <c:pt idx="132">
                  <c:v>2023</c:v>
                </c:pt>
                <c:pt idx="133">
                  <c:v>2023</c:v>
                </c:pt>
                <c:pt idx="134">
                  <c:v>2023</c:v>
                </c:pt>
                <c:pt idx="135">
                  <c:v>2023</c:v>
                </c:pt>
                <c:pt idx="136">
                  <c:v>2023</c:v>
                </c:pt>
                <c:pt idx="137">
                  <c:v>2023</c:v>
                </c:pt>
                <c:pt idx="138">
                  <c:v>2023</c:v>
                </c:pt>
                <c:pt idx="139">
                  <c:v>2023</c:v>
                </c:pt>
                <c:pt idx="140">
                  <c:v>2023</c:v>
                </c:pt>
                <c:pt idx="141">
                  <c:v>2023</c:v>
                </c:pt>
                <c:pt idx="142">
                  <c:v>2023</c:v>
                </c:pt>
                <c:pt idx="143">
                  <c:v>2023</c:v>
                </c:pt>
                <c:pt idx="144">
                  <c:v>2024</c:v>
                </c:pt>
                <c:pt idx="145">
                  <c:v>2024</c:v>
                </c:pt>
                <c:pt idx="146">
                  <c:v>2024</c:v>
                </c:pt>
                <c:pt idx="147">
                  <c:v>2024</c:v>
                </c:pt>
                <c:pt idx="148">
                  <c:v>2024</c:v>
                </c:pt>
                <c:pt idx="149">
                  <c:v>2024</c:v>
                </c:pt>
                <c:pt idx="150">
                  <c:v>2024</c:v>
                </c:pt>
                <c:pt idx="151">
                  <c:v>2024</c:v>
                </c:pt>
                <c:pt idx="152">
                  <c:v>2024</c:v>
                </c:pt>
                <c:pt idx="153">
                  <c:v>2024</c:v>
                </c:pt>
                <c:pt idx="154">
                  <c:v>2024</c:v>
                </c:pt>
                <c:pt idx="155">
                  <c:v>2024</c:v>
                </c:pt>
                <c:pt idx="156">
                  <c:v>2025</c:v>
                </c:pt>
                <c:pt idx="157">
                  <c:v>2025</c:v>
                </c:pt>
                <c:pt idx="158">
                  <c:v>2025</c:v>
                </c:pt>
                <c:pt idx="159">
                  <c:v>2025</c:v>
                </c:pt>
                <c:pt idx="160">
                  <c:v>2025</c:v>
                </c:pt>
                <c:pt idx="161">
                  <c:v>2025</c:v>
                </c:pt>
                <c:pt idx="162">
                  <c:v>2025</c:v>
                </c:pt>
                <c:pt idx="163">
                  <c:v>2025</c:v>
                </c:pt>
                <c:pt idx="164">
                  <c:v>2025</c:v>
                </c:pt>
                <c:pt idx="165">
                  <c:v>2025</c:v>
                </c:pt>
                <c:pt idx="166">
                  <c:v>2025</c:v>
                </c:pt>
                <c:pt idx="167">
                  <c:v>2025</c:v>
                </c:pt>
              </c:strCache>
            </c:strRef>
          </c:cat>
          <c:val>
            <c:numRef>
              <c:f>[0]!CPI_HICP_0411_2_M_GC_F</c:f>
              <c:numCache>
                <c:formatCode>General</c:formatCode>
                <c:ptCount val="79"/>
                <c:pt idx="0">
                  <c:v>1.1941007707654199E-2</c:v>
                </c:pt>
                <c:pt idx="1">
                  <c:v>3.3863525699004901E-2</c:v>
                </c:pt>
                <c:pt idx="2">
                  <c:v>3.5875166681171099E-2</c:v>
                </c:pt>
                <c:pt idx="3">
                  <c:v>2.4103504421207501E-2</c:v>
                </c:pt>
                <c:pt idx="4">
                  <c:v>2.34431126573828E-2</c:v>
                </c:pt>
                <c:pt idx="5">
                  <c:v>3.02443580763881E-2</c:v>
                </c:pt>
                <c:pt idx="6">
                  <c:v>3.7110273675971001E-2</c:v>
                </c:pt>
                <c:pt idx="7">
                  <c:v>4.9096308704739799E-2</c:v>
                </c:pt>
                <c:pt idx="8">
                  <c:v>6.4664493022503697E-2</c:v>
                </c:pt>
                <c:pt idx="9">
                  <c:v>5.8201572623881703E-2</c:v>
                </c:pt>
                <c:pt idx="10">
                  <c:v>5.56559980215105E-2</c:v>
                </c:pt>
                <c:pt idx="11">
                  <c:v>5.3745993408662797E-2</c:v>
                </c:pt>
                <c:pt idx="12">
                  <c:v>3.6366173440137997E-2</c:v>
                </c:pt>
                <c:pt idx="13">
                  <c:v>2.0336567514198701E-2</c:v>
                </c:pt>
                <c:pt idx="14">
                  <c:v>1.6042040328856901E-2</c:v>
                </c:pt>
                <c:pt idx="15">
                  <c:v>1.9652500703401202E-2</c:v>
                </c:pt>
                <c:pt idx="16">
                  <c:v>2.9049080567256198E-2</c:v>
                </c:pt>
                <c:pt idx="17">
                  <c:v>3.0265012705283801E-2</c:v>
                </c:pt>
                <c:pt idx="18">
                  <c:v>3.5678619228574002E-2</c:v>
                </c:pt>
                <c:pt idx="19">
                  <c:v>3.5897317470403298E-2</c:v>
                </c:pt>
                <c:pt idx="20">
                  <c:v>1.7686687508061998E-2</c:v>
                </c:pt>
                <c:pt idx="21">
                  <c:v>2.5817401393114E-2</c:v>
                </c:pt>
                <c:pt idx="22">
                  <c:v>2.5970206969965898E-2</c:v>
                </c:pt>
                <c:pt idx="23">
                  <c:v>2.69940779506955E-2</c:v>
                </c:pt>
                <c:pt idx="24">
                  <c:v>4.0727020758459E-2</c:v>
                </c:pt>
                <c:pt idx="25">
                  <c:v>4.2197865857088297E-2</c:v>
                </c:pt>
                <c:pt idx="26">
                  <c:v>5.64500570095504E-2</c:v>
                </c:pt>
                <c:pt idx="27">
                  <c:v>6.1660838083060998E-2</c:v>
                </c:pt>
                <c:pt idx="28">
                  <c:v>8.2708603872295602E-2</c:v>
                </c:pt>
                <c:pt idx="29">
                  <c:v>8.7874785639342701E-2</c:v>
                </c:pt>
                <c:pt idx="30">
                  <c:v>7.9287507464561702E-2</c:v>
                </c:pt>
                <c:pt idx="31">
                  <c:v>9.3930476701850299E-2</c:v>
                </c:pt>
                <c:pt idx="32">
                  <c:v>0.104912928369153</c:v>
                </c:pt>
                <c:pt idx="33">
                  <c:v>0.100489977755574</c:v>
                </c:pt>
                <c:pt idx="34">
                  <c:v>0.104041818440265</c:v>
                </c:pt>
                <c:pt idx="35">
                  <c:v>9.67340654084798E-2</c:v>
                </c:pt>
                <c:pt idx="36">
                  <c:v>0.103848248040455</c:v>
                </c:pt>
                <c:pt idx="37">
                  <c:v>0.10757882475900001</c:v>
                </c:pt>
                <c:pt idx="38">
                  <c:v>9.8973640830249995E-2</c:v>
                </c:pt>
                <c:pt idx="39">
                  <c:v>0.1071824519323</c:v>
                </c:pt>
                <c:pt idx="40">
                  <c:v>0.10247840138983</c:v>
                </c:pt>
                <c:pt idx="41">
                  <c:v>0.100818343611314</c:v>
                </c:pt>
                <c:pt idx="42">
                  <c:v>0.116728344278224</c:v>
                </c:pt>
                <c:pt idx="43">
                  <c:v>0.124765139626358</c:v>
                </c:pt>
                <c:pt idx="44">
                  <c:v>0.114843418685364</c:v>
                </c:pt>
                <c:pt idx="45">
                  <c:v>0.100626642385737</c:v>
                </c:pt>
                <c:pt idx="46">
                  <c:v>9.9777783526220895E-2</c:v>
                </c:pt>
                <c:pt idx="47">
                  <c:v>0.111566377440347</c:v>
                </c:pt>
                <c:pt idx="48">
                  <c:v>0.116411864212855</c:v>
                </c:pt>
                <c:pt idx="49">
                  <c:v>0.114812619689717</c:v>
                </c:pt>
                <c:pt idx="50">
                  <c:v>0.115388224099603</c:v>
                </c:pt>
                <c:pt idx="51">
                  <c:v>9.9673631509903896E-2</c:v>
                </c:pt>
                <c:pt idx="52">
                  <c:v>7.4012145428511394E-2</c:v>
                </c:pt>
                <c:pt idx="53">
                  <c:v>5.6846560955071401E-2</c:v>
                </c:pt>
                <c:pt idx="54">
                  <c:v>5.0929618640746299E-2</c:v>
                </c:pt>
                <c:pt idx="55">
                  <c:v>2.8677669243950401E-2</c:v>
                </c:pt>
                <c:pt idx="56">
                  <c:v>9.1056614218863897E-3</c:v>
                </c:pt>
                <c:pt idx="57">
                  <c:v>3.4433385376693097E-2</c:v>
                </c:pt>
                <c:pt idx="58">
                  <c:v>3.4684492686944797E-2</c:v>
                </c:pt>
                <c:pt idx="59">
                  <c:v>3.1959235081717899E-2</c:v>
                </c:pt>
                <c:pt idx="60">
                  <c:v>1.29813530972592E-2</c:v>
                </c:pt>
                <c:pt idx="61">
                  <c:v>9.9203073471401098E-3</c:v>
                </c:pt>
                <c:pt idx="62">
                  <c:v>3.21725929669522E-4</c:v>
                </c:pt>
                <c:pt idx="63">
                  <c:v>-3.1665330410090998E-3</c:v>
                </c:pt>
                <c:pt idx="64">
                  <c:v>-1.0389612705017001E-2</c:v>
                </c:pt>
                <c:pt idx="65">
                  <c:v>-8.12475196151447E-3</c:v>
                </c:pt>
                <c:pt idx="66">
                  <c:v>-1.5418145238915699E-2</c:v>
                </c:pt>
                <c:pt idx="67">
                  <c:v>-8.2397947901141598E-3</c:v>
                </c:pt>
                <c:pt idx="68">
                  <c:v>9.1200688930314806E-3</c:v>
                </c:pt>
                <c:pt idx="69">
                  <c:v>8.4823162111979707E-3</c:v>
                </c:pt>
                <c:pt idx="70">
                  <c:v>1.4580170997849E-2</c:v>
                </c:pt>
                <c:pt idx="71">
                  <c:v>1.59545111693951E-2</c:v>
                </c:pt>
                <c:pt idx="72">
                  <c:v>2.7237726448600799E-2</c:v>
                </c:pt>
                <c:pt idx="73">
                  <c:v>3.1219407844503499E-2</c:v>
                </c:pt>
                <c:pt idx="74">
                  <c:v>4.7448393274626403E-2</c:v>
                </c:pt>
                <c:pt idx="75">
                  <c:v>4.8115632376236603E-2</c:v>
                </c:pt>
                <c:pt idx="76">
                  <c:v>4.8628722681710403E-2</c:v>
                </c:pt>
                <c:pt idx="77">
                  <c:v>5.5809501562796099E-2</c:v>
                </c:pt>
                <c:pt idx="78">
                  <c:v>6.1376835917847102E-2</c:v>
                </c:pt>
              </c:numCache>
            </c:numRef>
          </c:val>
        </c:ser>
        <c:dLbls>
          <c:showLegendKey val="0"/>
          <c:showVal val="0"/>
          <c:showCatName val="0"/>
          <c:showSerName val="0"/>
          <c:showPercent val="0"/>
          <c:showBubbleSize val="0"/>
        </c:dLbls>
        <c:gapWidth val="40"/>
        <c:overlap val="100"/>
        <c:axId val="87297408"/>
        <c:axId val="87299200"/>
      </c:barChart>
      <c:lineChart>
        <c:grouping val="standard"/>
        <c:varyColors val="0"/>
        <c:ser>
          <c:idx val="8"/>
          <c:order val="8"/>
          <c:tx>
            <c:v>Visos paslaugos</c:v>
          </c:tx>
          <c:spPr>
            <a:ln w="31750">
              <a:solidFill>
                <a:srgbClr val="000000"/>
              </a:solidFill>
            </a:ln>
          </c:spPr>
          <c:marker>
            <c:symbol val="none"/>
          </c:marker>
          <c:cat>
            <c:strRef>
              <c:f>Datos!$A$22:$GY$22</c:f>
              <c:strCache>
                <c:ptCount val="168"/>
                <c:pt idx="0">
                  <c:v>2012</c:v>
                </c:pt>
                <c:pt idx="1">
                  <c:v>2012</c:v>
                </c:pt>
                <c:pt idx="2">
                  <c:v>2012</c:v>
                </c:pt>
                <c:pt idx="3">
                  <c:v>2012</c:v>
                </c:pt>
                <c:pt idx="4">
                  <c:v>2012</c:v>
                </c:pt>
                <c:pt idx="5">
                  <c:v>2012</c:v>
                </c:pt>
                <c:pt idx="6">
                  <c:v>2012</c:v>
                </c:pt>
                <c:pt idx="7">
                  <c:v>2012</c:v>
                </c:pt>
                <c:pt idx="8">
                  <c:v>2012</c:v>
                </c:pt>
                <c:pt idx="9">
                  <c:v>2012</c:v>
                </c:pt>
                <c:pt idx="10">
                  <c:v>2012</c:v>
                </c:pt>
                <c:pt idx="11">
                  <c:v>2012</c:v>
                </c:pt>
                <c:pt idx="12">
                  <c:v>2013</c:v>
                </c:pt>
                <c:pt idx="13">
                  <c:v>2013</c:v>
                </c:pt>
                <c:pt idx="14">
                  <c:v>2013</c:v>
                </c:pt>
                <c:pt idx="15">
                  <c:v>2013</c:v>
                </c:pt>
                <c:pt idx="16">
                  <c:v>2013</c:v>
                </c:pt>
                <c:pt idx="17">
                  <c:v>2013</c:v>
                </c:pt>
                <c:pt idx="18">
                  <c:v>2013</c:v>
                </c:pt>
                <c:pt idx="19">
                  <c:v>2013</c:v>
                </c:pt>
                <c:pt idx="20">
                  <c:v>2013</c:v>
                </c:pt>
                <c:pt idx="21">
                  <c:v>2013</c:v>
                </c:pt>
                <c:pt idx="22">
                  <c:v>2013</c:v>
                </c:pt>
                <c:pt idx="23">
                  <c:v>2013</c:v>
                </c:pt>
                <c:pt idx="24">
                  <c:v>2014</c:v>
                </c:pt>
                <c:pt idx="25">
                  <c:v>2014</c:v>
                </c:pt>
                <c:pt idx="26">
                  <c:v>2014</c:v>
                </c:pt>
                <c:pt idx="27">
                  <c:v>2014</c:v>
                </c:pt>
                <c:pt idx="28">
                  <c:v>2014</c:v>
                </c:pt>
                <c:pt idx="29">
                  <c:v>2014</c:v>
                </c:pt>
                <c:pt idx="30">
                  <c:v>2014</c:v>
                </c:pt>
                <c:pt idx="31">
                  <c:v>2014</c:v>
                </c:pt>
                <c:pt idx="32">
                  <c:v>2014</c:v>
                </c:pt>
                <c:pt idx="33">
                  <c:v>2014</c:v>
                </c:pt>
                <c:pt idx="34">
                  <c:v>2014</c:v>
                </c:pt>
                <c:pt idx="35">
                  <c:v>2014</c:v>
                </c:pt>
                <c:pt idx="36">
                  <c:v>2015</c:v>
                </c:pt>
                <c:pt idx="37">
                  <c:v>2015</c:v>
                </c:pt>
                <c:pt idx="38">
                  <c:v>2015</c:v>
                </c:pt>
                <c:pt idx="39">
                  <c:v>2015</c:v>
                </c:pt>
                <c:pt idx="40">
                  <c:v>2015</c:v>
                </c:pt>
                <c:pt idx="41">
                  <c:v>2015</c:v>
                </c:pt>
                <c:pt idx="42">
                  <c:v>2015</c:v>
                </c:pt>
                <c:pt idx="43">
                  <c:v>2015</c:v>
                </c:pt>
                <c:pt idx="44">
                  <c:v>2015</c:v>
                </c:pt>
                <c:pt idx="45">
                  <c:v>2015</c:v>
                </c:pt>
                <c:pt idx="46">
                  <c:v>2015</c:v>
                </c:pt>
                <c:pt idx="47">
                  <c:v>2015</c:v>
                </c:pt>
                <c:pt idx="48">
                  <c:v>2016</c:v>
                </c:pt>
                <c:pt idx="49">
                  <c:v>2016</c:v>
                </c:pt>
                <c:pt idx="50">
                  <c:v>2016</c:v>
                </c:pt>
                <c:pt idx="51">
                  <c:v>2016</c:v>
                </c:pt>
                <c:pt idx="52">
                  <c:v>2016</c:v>
                </c:pt>
                <c:pt idx="53">
                  <c:v>2016</c:v>
                </c:pt>
                <c:pt idx="54">
                  <c:v>2016</c:v>
                </c:pt>
                <c:pt idx="55">
                  <c:v>2016</c:v>
                </c:pt>
                <c:pt idx="56">
                  <c:v>2016</c:v>
                </c:pt>
                <c:pt idx="57">
                  <c:v>2016</c:v>
                </c:pt>
                <c:pt idx="58">
                  <c:v>2016</c:v>
                </c:pt>
                <c:pt idx="59">
                  <c:v>2016</c:v>
                </c:pt>
                <c:pt idx="60">
                  <c:v>2017</c:v>
                </c:pt>
                <c:pt idx="61">
                  <c:v>2017</c:v>
                </c:pt>
                <c:pt idx="62">
                  <c:v>2017</c:v>
                </c:pt>
                <c:pt idx="63">
                  <c:v>2017</c:v>
                </c:pt>
                <c:pt idx="64">
                  <c:v>2017</c:v>
                </c:pt>
                <c:pt idx="65">
                  <c:v>2017</c:v>
                </c:pt>
                <c:pt idx="66">
                  <c:v>2017</c:v>
                </c:pt>
                <c:pt idx="67">
                  <c:v>2017</c:v>
                </c:pt>
                <c:pt idx="68">
                  <c:v>2017</c:v>
                </c:pt>
                <c:pt idx="69">
                  <c:v>2017</c:v>
                </c:pt>
                <c:pt idx="70">
                  <c:v>2017</c:v>
                </c:pt>
                <c:pt idx="71">
                  <c:v>2017</c:v>
                </c:pt>
                <c:pt idx="72">
                  <c:v>2018</c:v>
                </c:pt>
                <c:pt idx="73">
                  <c:v>2018</c:v>
                </c:pt>
                <c:pt idx="74">
                  <c:v>2018</c:v>
                </c:pt>
                <c:pt idx="75">
                  <c:v>2018</c:v>
                </c:pt>
                <c:pt idx="76">
                  <c:v>2018</c:v>
                </c:pt>
                <c:pt idx="77">
                  <c:v>2018</c:v>
                </c:pt>
                <c:pt idx="78">
                  <c:v>2018</c:v>
                </c:pt>
                <c:pt idx="79">
                  <c:v>2018</c:v>
                </c:pt>
                <c:pt idx="80">
                  <c:v>2018</c:v>
                </c:pt>
                <c:pt idx="81">
                  <c:v>2018</c:v>
                </c:pt>
                <c:pt idx="82">
                  <c:v>2018</c:v>
                </c:pt>
                <c:pt idx="83">
                  <c:v>2018</c:v>
                </c:pt>
                <c:pt idx="84">
                  <c:v>2019</c:v>
                </c:pt>
                <c:pt idx="85">
                  <c:v>2019</c:v>
                </c:pt>
                <c:pt idx="86">
                  <c:v>2019</c:v>
                </c:pt>
                <c:pt idx="87">
                  <c:v>2019</c:v>
                </c:pt>
                <c:pt idx="88">
                  <c:v>2019</c:v>
                </c:pt>
                <c:pt idx="89">
                  <c:v>2019</c:v>
                </c:pt>
                <c:pt idx="90">
                  <c:v>2019</c:v>
                </c:pt>
                <c:pt idx="91">
                  <c:v>2019</c:v>
                </c:pt>
                <c:pt idx="92">
                  <c:v>2019</c:v>
                </c:pt>
                <c:pt idx="93">
                  <c:v>2019</c:v>
                </c:pt>
                <c:pt idx="94">
                  <c:v>2019</c:v>
                </c:pt>
                <c:pt idx="95">
                  <c:v>2019</c:v>
                </c:pt>
                <c:pt idx="96">
                  <c:v>2020</c:v>
                </c:pt>
                <c:pt idx="97">
                  <c:v>2020</c:v>
                </c:pt>
                <c:pt idx="98">
                  <c:v>2020</c:v>
                </c:pt>
                <c:pt idx="99">
                  <c:v>2020</c:v>
                </c:pt>
                <c:pt idx="100">
                  <c:v>2020</c:v>
                </c:pt>
                <c:pt idx="101">
                  <c:v>2020</c:v>
                </c:pt>
                <c:pt idx="102">
                  <c:v>2020</c:v>
                </c:pt>
                <c:pt idx="103">
                  <c:v>2020</c:v>
                </c:pt>
                <c:pt idx="104">
                  <c:v>2020</c:v>
                </c:pt>
                <c:pt idx="105">
                  <c:v>2020</c:v>
                </c:pt>
                <c:pt idx="106">
                  <c:v>2020</c:v>
                </c:pt>
                <c:pt idx="107">
                  <c:v>2020</c:v>
                </c:pt>
                <c:pt idx="108">
                  <c:v>2021</c:v>
                </c:pt>
                <c:pt idx="109">
                  <c:v>2021</c:v>
                </c:pt>
                <c:pt idx="110">
                  <c:v>2021</c:v>
                </c:pt>
                <c:pt idx="111">
                  <c:v>2021</c:v>
                </c:pt>
                <c:pt idx="112">
                  <c:v>2021</c:v>
                </c:pt>
                <c:pt idx="113">
                  <c:v>2021</c:v>
                </c:pt>
                <c:pt idx="114">
                  <c:v>2021</c:v>
                </c:pt>
                <c:pt idx="115">
                  <c:v>2021</c:v>
                </c:pt>
                <c:pt idx="116">
                  <c:v>2021</c:v>
                </c:pt>
                <c:pt idx="117">
                  <c:v>2021</c:v>
                </c:pt>
                <c:pt idx="118">
                  <c:v>2021</c:v>
                </c:pt>
                <c:pt idx="119">
                  <c:v>2021</c:v>
                </c:pt>
                <c:pt idx="120">
                  <c:v>2022</c:v>
                </c:pt>
                <c:pt idx="121">
                  <c:v>2022</c:v>
                </c:pt>
                <c:pt idx="122">
                  <c:v>2022</c:v>
                </c:pt>
                <c:pt idx="123">
                  <c:v>2022</c:v>
                </c:pt>
                <c:pt idx="124">
                  <c:v>2022</c:v>
                </c:pt>
                <c:pt idx="125">
                  <c:v>2022</c:v>
                </c:pt>
                <c:pt idx="126">
                  <c:v>2022</c:v>
                </c:pt>
                <c:pt idx="127">
                  <c:v>2022</c:v>
                </c:pt>
                <c:pt idx="128">
                  <c:v>2022</c:v>
                </c:pt>
                <c:pt idx="129">
                  <c:v>2022</c:v>
                </c:pt>
                <c:pt idx="130">
                  <c:v>2022</c:v>
                </c:pt>
                <c:pt idx="131">
                  <c:v>2022</c:v>
                </c:pt>
                <c:pt idx="132">
                  <c:v>2023</c:v>
                </c:pt>
                <c:pt idx="133">
                  <c:v>2023</c:v>
                </c:pt>
                <c:pt idx="134">
                  <c:v>2023</c:v>
                </c:pt>
                <c:pt idx="135">
                  <c:v>2023</c:v>
                </c:pt>
                <c:pt idx="136">
                  <c:v>2023</c:v>
                </c:pt>
                <c:pt idx="137">
                  <c:v>2023</c:v>
                </c:pt>
                <c:pt idx="138">
                  <c:v>2023</c:v>
                </c:pt>
                <c:pt idx="139">
                  <c:v>2023</c:v>
                </c:pt>
                <c:pt idx="140">
                  <c:v>2023</c:v>
                </c:pt>
                <c:pt idx="141">
                  <c:v>2023</c:v>
                </c:pt>
                <c:pt idx="142">
                  <c:v>2023</c:v>
                </c:pt>
                <c:pt idx="143">
                  <c:v>2023</c:v>
                </c:pt>
                <c:pt idx="144">
                  <c:v>2024</c:v>
                </c:pt>
                <c:pt idx="145">
                  <c:v>2024</c:v>
                </c:pt>
                <c:pt idx="146">
                  <c:v>2024</c:v>
                </c:pt>
                <c:pt idx="147">
                  <c:v>2024</c:v>
                </c:pt>
                <c:pt idx="148">
                  <c:v>2024</c:v>
                </c:pt>
                <c:pt idx="149">
                  <c:v>2024</c:v>
                </c:pt>
                <c:pt idx="150">
                  <c:v>2024</c:v>
                </c:pt>
                <c:pt idx="151">
                  <c:v>2024</c:v>
                </c:pt>
                <c:pt idx="152">
                  <c:v>2024</c:v>
                </c:pt>
                <c:pt idx="153">
                  <c:v>2024</c:v>
                </c:pt>
                <c:pt idx="154">
                  <c:v>2024</c:v>
                </c:pt>
                <c:pt idx="155">
                  <c:v>2024</c:v>
                </c:pt>
                <c:pt idx="156">
                  <c:v>2025</c:v>
                </c:pt>
                <c:pt idx="157">
                  <c:v>2025</c:v>
                </c:pt>
                <c:pt idx="158">
                  <c:v>2025</c:v>
                </c:pt>
                <c:pt idx="159">
                  <c:v>2025</c:v>
                </c:pt>
                <c:pt idx="160">
                  <c:v>2025</c:v>
                </c:pt>
                <c:pt idx="161">
                  <c:v>2025</c:v>
                </c:pt>
                <c:pt idx="162">
                  <c:v>2025</c:v>
                </c:pt>
                <c:pt idx="163">
                  <c:v>2025</c:v>
                </c:pt>
                <c:pt idx="164">
                  <c:v>2025</c:v>
                </c:pt>
                <c:pt idx="165">
                  <c:v>2025</c:v>
                </c:pt>
                <c:pt idx="166">
                  <c:v>2025</c:v>
                </c:pt>
                <c:pt idx="167">
                  <c:v>2025</c:v>
                </c:pt>
              </c:strCache>
            </c:strRef>
          </c:cat>
          <c:val>
            <c:numRef>
              <c:f>[0]!CPI_HICP_SERV01_M_GC_F</c:f>
              <c:numCache>
                <c:formatCode>General</c:formatCode>
                <c:ptCount val="79"/>
                <c:pt idx="0">
                  <c:v>0.39467974405390699</c:v>
                </c:pt>
                <c:pt idx="1">
                  <c:v>0.46833693745669103</c:v>
                </c:pt>
                <c:pt idx="2">
                  <c:v>0.52398887137948402</c:v>
                </c:pt>
                <c:pt idx="3">
                  <c:v>0.50160726192569605</c:v>
                </c:pt>
                <c:pt idx="4">
                  <c:v>0.55358836598088101</c:v>
                </c:pt>
                <c:pt idx="5">
                  <c:v>0.51986863868480004</c:v>
                </c:pt>
                <c:pt idx="6">
                  <c:v>0.57450759899104598</c:v>
                </c:pt>
                <c:pt idx="7">
                  <c:v>0.52570275551990198</c:v>
                </c:pt>
                <c:pt idx="8">
                  <c:v>0.36682452335546301</c:v>
                </c:pt>
                <c:pt idx="9">
                  <c:v>0.58018947878261096</c:v>
                </c:pt>
                <c:pt idx="10">
                  <c:v>0.54302409331928003</c:v>
                </c:pt>
                <c:pt idx="11">
                  <c:v>0.50384677223114704</c:v>
                </c:pt>
                <c:pt idx="12">
                  <c:v>0.468774008650923</c:v>
                </c:pt>
                <c:pt idx="13">
                  <c:v>0.41492624879909001</c:v>
                </c:pt>
                <c:pt idx="14">
                  <c:v>0.37343457292223098</c:v>
                </c:pt>
                <c:pt idx="15">
                  <c:v>0.36355410326273402</c:v>
                </c:pt>
                <c:pt idx="16">
                  <c:v>0.379465019414991</c:v>
                </c:pt>
                <c:pt idx="17">
                  <c:v>0.48105185994656802</c:v>
                </c:pt>
                <c:pt idx="18">
                  <c:v>0.37828915241104899</c:v>
                </c:pt>
                <c:pt idx="19">
                  <c:v>0.41144686232147498</c:v>
                </c:pt>
                <c:pt idx="20">
                  <c:v>0.32662887250175199</c:v>
                </c:pt>
                <c:pt idx="21">
                  <c:v>0.202319012034304</c:v>
                </c:pt>
                <c:pt idx="22">
                  <c:v>0.230832934383465</c:v>
                </c:pt>
                <c:pt idx="23">
                  <c:v>0.217381644361342</c:v>
                </c:pt>
                <c:pt idx="24">
                  <c:v>0.17882041296235501</c:v>
                </c:pt>
                <c:pt idx="25">
                  <c:v>0.119115207532569</c:v>
                </c:pt>
                <c:pt idx="26">
                  <c:v>0.118160804900932</c:v>
                </c:pt>
                <c:pt idx="27">
                  <c:v>0.108699687928168</c:v>
                </c:pt>
                <c:pt idx="28">
                  <c:v>6.8295601827924102E-2</c:v>
                </c:pt>
                <c:pt idx="29">
                  <c:v>5.98685062931925E-2</c:v>
                </c:pt>
                <c:pt idx="30">
                  <c:v>0.23922167481432299</c:v>
                </c:pt>
                <c:pt idx="31">
                  <c:v>0.29138825238160598</c:v>
                </c:pt>
                <c:pt idx="32">
                  <c:v>0.39513633754518401</c:v>
                </c:pt>
                <c:pt idx="33">
                  <c:v>0.44211742905353901</c:v>
                </c:pt>
                <c:pt idx="34">
                  <c:v>0.43870138726385699</c:v>
                </c:pt>
                <c:pt idx="35">
                  <c:v>0.51769609184546095</c:v>
                </c:pt>
                <c:pt idx="36">
                  <c:v>0.59155146810453596</c:v>
                </c:pt>
                <c:pt idx="37">
                  <c:v>0.68886811218522903</c:v>
                </c:pt>
                <c:pt idx="38">
                  <c:v>0.70217099275412798</c:v>
                </c:pt>
                <c:pt idx="39">
                  <c:v>0.74999204292514099</c:v>
                </c:pt>
                <c:pt idx="40">
                  <c:v>0.75774120561539404</c:v>
                </c:pt>
                <c:pt idx="41">
                  <c:v>0.74898973457112605</c:v>
                </c:pt>
                <c:pt idx="42">
                  <c:v>0.78357177003642897</c:v>
                </c:pt>
                <c:pt idx="43">
                  <c:v>0.83651742112098204</c:v>
                </c:pt>
                <c:pt idx="44">
                  <c:v>0.77869252928322696</c:v>
                </c:pt>
                <c:pt idx="45">
                  <c:v>0.78918952765111405</c:v>
                </c:pt>
                <c:pt idx="46">
                  <c:v>0.89034972279188296</c:v>
                </c:pt>
                <c:pt idx="47">
                  <c:v>0.90065916475350405</c:v>
                </c:pt>
                <c:pt idx="48">
                  <c:v>0.83487518060309895</c:v>
                </c:pt>
                <c:pt idx="49">
                  <c:v>0.84458933271087</c:v>
                </c:pt>
                <c:pt idx="50">
                  <c:v>1.01999777160136</c:v>
                </c:pt>
                <c:pt idx="51">
                  <c:v>0.846508645916067</c:v>
                </c:pt>
                <c:pt idx="52">
                  <c:v>0.69338221426592905</c:v>
                </c:pt>
                <c:pt idx="53">
                  <c:v>0.80697894984388696</c:v>
                </c:pt>
                <c:pt idx="54">
                  <c:v>0.82928080907771795</c:v>
                </c:pt>
                <c:pt idx="55">
                  <c:v>0.71517846971483801</c:v>
                </c:pt>
                <c:pt idx="56">
                  <c:v>0.59814058905185297</c:v>
                </c:pt>
                <c:pt idx="57">
                  <c:v>0.65984636869878899</c:v>
                </c:pt>
                <c:pt idx="58">
                  <c:v>0.61815576641568004</c:v>
                </c:pt>
                <c:pt idx="59">
                  <c:v>0.70842310024105404</c:v>
                </c:pt>
                <c:pt idx="60">
                  <c:v>0.75735657899569098</c:v>
                </c:pt>
                <c:pt idx="61">
                  <c:v>0.86008085955706404</c:v>
                </c:pt>
                <c:pt idx="62">
                  <c:v>0.76813820170253999</c:v>
                </c:pt>
                <c:pt idx="63">
                  <c:v>1.17856454413787</c:v>
                </c:pt>
                <c:pt idx="64">
                  <c:v>1.2577743259299199</c:v>
                </c:pt>
                <c:pt idx="65">
                  <c:v>1.40432516752882</c:v>
                </c:pt>
                <c:pt idx="66">
                  <c:v>1.6751121168480101</c:v>
                </c:pt>
                <c:pt idx="67">
                  <c:v>1.7587928256504599</c:v>
                </c:pt>
                <c:pt idx="68">
                  <c:v>1.4766151592299199</c:v>
                </c:pt>
                <c:pt idx="69">
                  <c:v>1.2924755157914201</c:v>
                </c:pt>
                <c:pt idx="70">
                  <c:v>1.2098066819880899</c:v>
                </c:pt>
                <c:pt idx="71">
                  <c:v>1.2938919867085601</c:v>
                </c:pt>
                <c:pt idx="72">
                  <c:v>1.0818141735209399</c:v>
                </c:pt>
                <c:pt idx="73">
                  <c:v>1.06339591514589</c:v>
                </c:pt>
                <c:pt idx="74">
                  <c:v>1.0583523277712801</c:v>
                </c:pt>
                <c:pt idx="75">
                  <c:v>0.90606774824464797</c:v>
                </c:pt>
                <c:pt idx="76">
                  <c:v>1.08137600934773</c:v>
                </c:pt>
                <c:pt idx="77">
                  <c:v>0.99813289742105504</c:v>
                </c:pt>
                <c:pt idx="78">
                  <c:v>0.82282589406471396</c:v>
                </c:pt>
              </c:numCache>
            </c:numRef>
          </c:val>
          <c:smooth val="0"/>
        </c:ser>
        <c:dLbls>
          <c:showLegendKey val="0"/>
          <c:showVal val="0"/>
          <c:showCatName val="0"/>
          <c:showSerName val="0"/>
          <c:showPercent val="0"/>
          <c:showBubbleSize val="0"/>
        </c:dLbls>
        <c:marker val="1"/>
        <c:smooth val="0"/>
        <c:axId val="87297408"/>
        <c:axId val="87299200"/>
      </c:lineChart>
      <c:dateAx>
        <c:axId val="87297408"/>
        <c:scaling>
          <c:orientation val="minMax"/>
        </c:scaling>
        <c:delete val="0"/>
        <c:axPos val="b"/>
        <c:majorGridlines>
          <c:spPr>
            <a:ln w="3175">
              <a:solidFill>
                <a:srgbClr val="000000"/>
              </a:solidFill>
              <a:prstDash val="dash"/>
            </a:ln>
          </c:spPr>
        </c:majorGridlines>
        <c:minorGridlines>
          <c:spPr>
            <a:ln w="3175">
              <a:solidFill>
                <a:srgbClr val="000000"/>
              </a:solidFill>
              <a:prstDash val="dash"/>
            </a:ln>
          </c:spPr>
        </c:minorGridlines>
        <c:numFmt formatCode="yyyy" sourceLinked="0"/>
        <c:majorTickMark val="none"/>
        <c:minorTickMark val="none"/>
        <c:tickLblPos val="low"/>
        <c:spPr>
          <a:ln w="3175">
            <a:solidFill>
              <a:srgbClr val="000000"/>
            </a:solidFill>
            <a:prstDash val="solid"/>
          </a:ln>
        </c:spPr>
        <c:txPr>
          <a:bodyPr rot="0" vert="horz"/>
          <a:lstStyle/>
          <a:p>
            <a:pPr>
              <a:defRPr/>
            </a:pPr>
            <a:endParaRPr lang="lt-LT"/>
          </a:p>
        </c:txPr>
        <c:crossAx val="87299200"/>
        <c:crossesAt val="-5"/>
        <c:auto val="1"/>
        <c:lblOffset val="100"/>
        <c:baseTimeUnit val="months"/>
        <c:majorUnit val="12"/>
        <c:majorTimeUnit val="years"/>
        <c:minorUnit val="12"/>
        <c:minorTimeUnit val="months"/>
      </c:dateAx>
      <c:valAx>
        <c:axId val="87299200"/>
        <c:scaling>
          <c:orientation val="minMax"/>
        </c:scaling>
        <c:delete val="0"/>
        <c:axPos val="l"/>
        <c:majorGridlines>
          <c:spPr>
            <a:ln w="3175">
              <a:solidFill>
                <a:srgbClr val="000000"/>
              </a:solidFill>
              <a:prstDash val="dash"/>
            </a:ln>
          </c:spPr>
        </c:majorGridlines>
        <c:numFmt formatCode="#,##0.0;\–#,##0.0" sourceLinked="0"/>
        <c:majorTickMark val="none"/>
        <c:minorTickMark val="none"/>
        <c:tickLblPos val="nextTo"/>
        <c:spPr>
          <a:ln w="3175">
            <a:solidFill>
              <a:srgbClr val="000000"/>
            </a:solidFill>
            <a:prstDash val="solid"/>
          </a:ln>
        </c:spPr>
        <c:txPr>
          <a:bodyPr rot="0" vert="horz"/>
          <a:lstStyle/>
          <a:p>
            <a:pPr>
              <a:defRPr/>
            </a:pPr>
            <a:endParaRPr lang="lt-LT"/>
          </a:p>
        </c:txPr>
        <c:crossAx val="87297408"/>
        <c:crosses val="autoZero"/>
        <c:crossBetween val="between"/>
      </c:valAx>
      <c:spPr>
        <a:noFill/>
        <a:ln w="3175">
          <a:solidFill>
            <a:srgbClr val="000000"/>
          </a:solidFill>
          <a:prstDash val="solid"/>
        </a:ln>
        <a:extLst>
          <a:ext uri="{909E8E84-426E-40DD-AFC4-6F175D3DCCD1}">
            <a14:hiddenFill xmlns:a14="http://schemas.microsoft.com/office/drawing/2010/main">
              <a:solidFill>
                <a:schemeClr val="bg2"/>
              </a:solidFill>
            </a14:hiddenFill>
          </a:ext>
        </a:extLst>
      </c:spPr>
    </c:plotArea>
    <c:legend>
      <c:legendPos val="r"/>
      <c:layout>
        <c:manualLayout>
          <c:xMode val="edge"/>
          <c:yMode val="edge"/>
          <c:x val="4.2679120309383617E-2"/>
          <c:y val="0.70854298832209683"/>
          <c:w val="0.60944683394966692"/>
          <c:h val="0.21056936693541126"/>
        </c:manualLayout>
      </c:layout>
      <c:overlay val="0"/>
      <c:spPr>
        <a:noFill/>
        <a:ln w="25400">
          <a:noFill/>
        </a:ln>
      </c:spPr>
    </c:legend>
    <c:plotVisOnly val="1"/>
    <c:dispBlanksAs val="gap"/>
    <c:showDLblsOverMax val="0"/>
  </c:chart>
  <c:spPr>
    <a:noFill/>
    <a:ln w="9525">
      <a:noFill/>
    </a:ln>
  </c:spPr>
  <c:txPr>
    <a:bodyPr/>
    <a:lstStyle/>
    <a:p>
      <a:pPr>
        <a:defRPr sz="1400" b="0" i="0" u="none" strike="noStrike" baseline="0">
          <a:solidFill>
            <a:srgbClr val="000000"/>
          </a:solidFill>
          <a:latin typeface="Arial Narrow" panose="020B0606020202030204" pitchFamily="34" charset="0"/>
          <a:ea typeface="Arial"/>
          <a:cs typeface="Arial"/>
        </a:defRPr>
      </a:pPr>
      <a:endParaRPr lang="lt-LT"/>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4497496768127863E-2"/>
          <c:y val="9.3036971586490394E-2"/>
          <c:w val="0.89923384651545424"/>
          <c:h val="0.66168452686550361"/>
        </c:manualLayout>
      </c:layout>
      <c:lineChart>
        <c:grouping val="standard"/>
        <c:varyColors val="0"/>
        <c:ser>
          <c:idx val="0"/>
          <c:order val="0"/>
          <c:tx>
            <c:strRef>
              <c:f>Tradable_Non_tradable!$A$187</c:f>
              <c:strCache>
                <c:ptCount val="1"/>
                <c:pt idx="0">
                  <c:v>Darbo našumas</c:v>
                </c:pt>
              </c:strCache>
            </c:strRef>
          </c:tx>
          <c:spPr>
            <a:ln w="57150">
              <a:solidFill>
                <a:srgbClr val="22772D"/>
              </a:solidFill>
            </a:ln>
          </c:spPr>
          <c:marker>
            <c:symbol val="none"/>
          </c:marker>
          <c:cat>
            <c:strRef>
              <c:f>Tradable_Non_tradable!$AH$10:$AR$10</c:f>
              <c:strCache>
                <c:ptCount val="11"/>
                <c:pt idx="0">
                  <c:v>2006</c:v>
                </c:pt>
                <c:pt idx="1">
                  <c:v>2007</c:v>
                </c:pt>
                <c:pt idx="2">
                  <c:v>2008</c:v>
                </c:pt>
                <c:pt idx="3">
                  <c:v>2009</c:v>
                </c:pt>
                <c:pt idx="4">
                  <c:v>2010</c:v>
                </c:pt>
                <c:pt idx="5">
                  <c:v>2011</c:v>
                </c:pt>
                <c:pt idx="6">
                  <c:v>2012</c:v>
                </c:pt>
                <c:pt idx="7">
                  <c:v>2013</c:v>
                </c:pt>
                <c:pt idx="8">
                  <c:v>2014</c:v>
                </c:pt>
                <c:pt idx="9">
                  <c:v>2015</c:v>
                </c:pt>
                <c:pt idx="10">
                  <c:v>2016</c:v>
                </c:pt>
              </c:strCache>
            </c:strRef>
          </c:cat>
          <c:val>
            <c:numRef>
              <c:f>Tradable_Non_tradable!$AH$184:$AR$184</c:f>
              <c:numCache>
                <c:formatCode>0.00</c:formatCode>
                <c:ptCount val="11"/>
                <c:pt idx="0">
                  <c:v>1</c:v>
                </c:pt>
                <c:pt idx="1">
                  <c:v>1.095847553572062</c:v>
                </c:pt>
                <c:pt idx="2">
                  <c:v>1.0853079870891829</c:v>
                </c:pt>
                <c:pt idx="3">
                  <c:v>0.97003476453655091</c:v>
                </c:pt>
                <c:pt idx="4">
                  <c:v>1.0286712952170232</c:v>
                </c:pt>
                <c:pt idx="5">
                  <c:v>1.0858352622836256</c:v>
                </c:pt>
                <c:pt idx="6">
                  <c:v>1.0864003306620689</c:v>
                </c:pt>
                <c:pt idx="7">
                  <c:v>1.0875607210117357</c:v>
                </c:pt>
                <c:pt idx="8">
                  <c:v>1.1194540873811401</c:v>
                </c:pt>
                <c:pt idx="9">
                  <c:v>1.1486013610189563</c:v>
                </c:pt>
                <c:pt idx="10">
                  <c:v>1.1248834615777261</c:v>
                </c:pt>
              </c:numCache>
            </c:numRef>
          </c:val>
          <c:smooth val="0"/>
        </c:ser>
        <c:ser>
          <c:idx val="1"/>
          <c:order val="1"/>
          <c:tx>
            <c:strRef>
              <c:f>Tradable_Non_tradable!$A$188</c:f>
              <c:strCache>
                <c:ptCount val="1"/>
                <c:pt idx="0">
                  <c:v>Darbo užmokestis</c:v>
                </c:pt>
              </c:strCache>
            </c:strRef>
          </c:tx>
          <c:spPr>
            <a:ln w="57150">
              <a:solidFill>
                <a:srgbClr val="C00000"/>
              </a:solidFill>
            </a:ln>
          </c:spPr>
          <c:marker>
            <c:symbol val="none"/>
          </c:marker>
          <c:cat>
            <c:strRef>
              <c:f>Tradable_Non_tradable!$AH$10:$AR$10</c:f>
              <c:strCache>
                <c:ptCount val="11"/>
                <c:pt idx="0">
                  <c:v>2006</c:v>
                </c:pt>
                <c:pt idx="1">
                  <c:v>2007</c:v>
                </c:pt>
                <c:pt idx="2">
                  <c:v>2008</c:v>
                </c:pt>
                <c:pt idx="3">
                  <c:v>2009</c:v>
                </c:pt>
                <c:pt idx="4">
                  <c:v>2010</c:v>
                </c:pt>
                <c:pt idx="5">
                  <c:v>2011</c:v>
                </c:pt>
                <c:pt idx="6">
                  <c:v>2012</c:v>
                </c:pt>
                <c:pt idx="7">
                  <c:v>2013</c:v>
                </c:pt>
                <c:pt idx="8">
                  <c:v>2014</c:v>
                </c:pt>
                <c:pt idx="9">
                  <c:v>2015</c:v>
                </c:pt>
                <c:pt idx="10">
                  <c:v>2016</c:v>
                </c:pt>
              </c:strCache>
            </c:strRef>
          </c:cat>
          <c:val>
            <c:numRef>
              <c:f>Tradable_Non_tradable!$AH$186:$AR$186</c:f>
              <c:numCache>
                <c:formatCode>0.00</c:formatCode>
                <c:ptCount val="11"/>
                <c:pt idx="0">
                  <c:v>1</c:v>
                </c:pt>
                <c:pt idx="1">
                  <c:v>1.2141118752917839</c:v>
                </c:pt>
                <c:pt idx="2">
                  <c:v>1.3479387693359404</c:v>
                </c:pt>
                <c:pt idx="3">
                  <c:v>1.157408270238653</c:v>
                </c:pt>
                <c:pt idx="4">
                  <c:v>1.168071195167842</c:v>
                </c:pt>
                <c:pt idx="5">
                  <c:v>1.2505837621341269</c:v>
                </c:pt>
                <c:pt idx="6">
                  <c:v>1.308656057480486</c:v>
                </c:pt>
                <c:pt idx="7">
                  <c:v>1.3793488938878793</c:v>
                </c:pt>
                <c:pt idx="8">
                  <c:v>1.4552168670631589</c:v>
                </c:pt>
                <c:pt idx="9">
                  <c:v>1.573991402347894</c:v>
                </c:pt>
                <c:pt idx="10">
                  <c:v>1.6583127318706863</c:v>
                </c:pt>
              </c:numCache>
            </c:numRef>
          </c:val>
          <c:smooth val="0"/>
        </c:ser>
        <c:dLbls>
          <c:showLegendKey val="0"/>
          <c:showVal val="0"/>
          <c:showCatName val="0"/>
          <c:showSerName val="0"/>
          <c:showPercent val="0"/>
          <c:showBubbleSize val="0"/>
        </c:dLbls>
        <c:marker val="1"/>
        <c:smooth val="0"/>
        <c:axId val="87388928"/>
        <c:axId val="87390464"/>
      </c:lineChart>
      <c:catAx>
        <c:axId val="87388928"/>
        <c:scaling>
          <c:orientation val="minMax"/>
        </c:scaling>
        <c:delete val="0"/>
        <c:axPos val="b"/>
        <c:majorTickMark val="out"/>
        <c:minorTickMark val="none"/>
        <c:tickLblPos val="nextTo"/>
        <c:crossAx val="87390464"/>
        <c:crosses val="autoZero"/>
        <c:auto val="1"/>
        <c:lblAlgn val="ctr"/>
        <c:lblOffset val="100"/>
        <c:tickLblSkip val="2"/>
        <c:tickMarkSkip val="2"/>
        <c:noMultiLvlLbl val="0"/>
      </c:catAx>
      <c:valAx>
        <c:axId val="87390464"/>
        <c:scaling>
          <c:orientation val="minMax"/>
          <c:max val="1.8"/>
          <c:min val="0.9"/>
        </c:scaling>
        <c:delete val="0"/>
        <c:axPos val="l"/>
        <c:majorGridlines>
          <c:spPr>
            <a:ln w="3175">
              <a:solidFill>
                <a:schemeClr val="tx1"/>
              </a:solidFill>
              <a:prstDash val="dash"/>
            </a:ln>
          </c:spPr>
        </c:majorGridlines>
        <c:numFmt formatCode="0.0" sourceLinked="0"/>
        <c:majorTickMark val="none"/>
        <c:minorTickMark val="none"/>
        <c:tickLblPos val="nextTo"/>
        <c:crossAx val="87388928"/>
        <c:crosses val="autoZero"/>
        <c:crossBetween val="between"/>
      </c:valAx>
      <c:spPr>
        <a:ln w="3175">
          <a:solidFill>
            <a:schemeClr val="tx1"/>
          </a:solidFill>
        </a:ln>
      </c:spPr>
    </c:plotArea>
    <c:legend>
      <c:legendPos val="b"/>
      <c:layout>
        <c:manualLayout>
          <c:xMode val="edge"/>
          <c:yMode val="edge"/>
          <c:x val="4.2953560715476055E-2"/>
          <c:y val="0.81027498680702148"/>
          <c:w val="0.52913822332498039"/>
          <c:h val="0.13809215721437793"/>
        </c:manualLayout>
      </c:layout>
      <c:overlay val="0"/>
    </c:legend>
    <c:plotVisOnly val="1"/>
    <c:dispBlanksAs val="gap"/>
    <c:showDLblsOverMax val="0"/>
  </c:chart>
  <c:spPr>
    <a:noFill/>
    <a:ln>
      <a:noFill/>
    </a:ln>
  </c:spPr>
  <c:txPr>
    <a:bodyPr/>
    <a:lstStyle/>
    <a:p>
      <a:pPr>
        <a:defRPr sz="1500">
          <a:latin typeface="Arial Narrow" panose="020B0606020202030204" pitchFamily="34" charset="0"/>
        </a:defRPr>
      </a:pPr>
      <a:endParaRPr lang="lt-LT"/>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4497496768127863E-2"/>
          <c:y val="9.328952991452992E-2"/>
          <c:w val="0.89923384651545424"/>
          <c:h val="0.65967585470085466"/>
        </c:manualLayout>
      </c:layout>
      <c:lineChart>
        <c:grouping val="standard"/>
        <c:varyColors val="0"/>
        <c:ser>
          <c:idx val="0"/>
          <c:order val="0"/>
          <c:tx>
            <c:strRef>
              <c:f>Tradable_Non_tradable!$A$191</c:f>
              <c:strCache>
                <c:ptCount val="1"/>
                <c:pt idx="0">
                  <c:v>Darbo našumas</c:v>
                </c:pt>
              </c:strCache>
            </c:strRef>
          </c:tx>
          <c:spPr>
            <a:ln w="57150">
              <a:solidFill>
                <a:srgbClr val="22772D"/>
              </a:solidFill>
            </a:ln>
          </c:spPr>
          <c:marker>
            <c:symbol val="none"/>
          </c:marker>
          <c:cat>
            <c:strRef>
              <c:f>Tradable_Non_tradable!$AH$10:$AR$10</c:f>
              <c:strCache>
                <c:ptCount val="11"/>
                <c:pt idx="0">
                  <c:v>2006</c:v>
                </c:pt>
                <c:pt idx="1">
                  <c:v>2007</c:v>
                </c:pt>
                <c:pt idx="2">
                  <c:v>2008</c:v>
                </c:pt>
                <c:pt idx="3">
                  <c:v>2009</c:v>
                </c:pt>
                <c:pt idx="4">
                  <c:v>2010</c:v>
                </c:pt>
                <c:pt idx="5">
                  <c:v>2011</c:v>
                </c:pt>
                <c:pt idx="6">
                  <c:v>2012</c:v>
                </c:pt>
                <c:pt idx="7">
                  <c:v>2013</c:v>
                </c:pt>
                <c:pt idx="8">
                  <c:v>2014</c:v>
                </c:pt>
                <c:pt idx="9">
                  <c:v>2015</c:v>
                </c:pt>
                <c:pt idx="10">
                  <c:v>2016</c:v>
                </c:pt>
              </c:strCache>
            </c:strRef>
          </c:cat>
          <c:val>
            <c:numRef>
              <c:f>Tradable_Non_tradable!$AH$184:$AR$184</c:f>
              <c:numCache>
                <c:formatCode>0.00</c:formatCode>
                <c:ptCount val="11"/>
                <c:pt idx="0">
                  <c:v>1</c:v>
                </c:pt>
                <c:pt idx="1">
                  <c:v>1.0056960231630541</c:v>
                </c:pt>
                <c:pt idx="2">
                  <c:v>1.05144897098158</c:v>
                </c:pt>
                <c:pt idx="3">
                  <c:v>1.0377407910009895</c:v>
                </c:pt>
                <c:pt idx="4">
                  <c:v>1.208679898050071</c:v>
                </c:pt>
                <c:pt idx="5">
                  <c:v>1.2707320002897746</c:v>
                </c:pt>
                <c:pt idx="6">
                  <c:v>1.3081688876523934</c:v>
                </c:pt>
                <c:pt idx="7">
                  <c:v>1.3698295144283323</c:v>
                </c:pt>
                <c:pt idx="8">
                  <c:v>1.3980680650415296</c:v>
                </c:pt>
                <c:pt idx="9">
                  <c:v>1.3989318072482142</c:v>
                </c:pt>
                <c:pt idx="10">
                  <c:v>1.4368536818668964</c:v>
                </c:pt>
              </c:numCache>
            </c:numRef>
          </c:val>
          <c:smooth val="0"/>
        </c:ser>
        <c:ser>
          <c:idx val="1"/>
          <c:order val="1"/>
          <c:tx>
            <c:strRef>
              <c:f>Tradable_Non_tradable!$A$192</c:f>
              <c:strCache>
                <c:ptCount val="1"/>
                <c:pt idx="0">
                  <c:v>Darbo užmokestis</c:v>
                </c:pt>
              </c:strCache>
            </c:strRef>
          </c:tx>
          <c:spPr>
            <a:ln w="57150">
              <a:solidFill>
                <a:srgbClr val="C00000"/>
              </a:solidFill>
            </a:ln>
          </c:spPr>
          <c:marker>
            <c:symbol val="none"/>
          </c:marker>
          <c:cat>
            <c:strRef>
              <c:f>Tradable_Non_tradable!$AH$10:$AR$10</c:f>
              <c:strCache>
                <c:ptCount val="11"/>
                <c:pt idx="0">
                  <c:v>2006</c:v>
                </c:pt>
                <c:pt idx="1">
                  <c:v>2007</c:v>
                </c:pt>
                <c:pt idx="2">
                  <c:v>2008</c:v>
                </c:pt>
                <c:pt idx="3">
                  <c:v>2009</c:v>
                </c:pt>
                <c:pt idx="4">
                  <c:v>2010</c:v>
                </c:pt>
                <c:pt idx="5">
                  <c:v>2011</c:v>
                </c:pt>
                <c:pt idx="6">
                  <c:v>2012</c:v>
                </c:pt>
                <c:pt idx="7">
                  <c:v>2013</c:v>
                </c:pt>
                <c:pt idx="8">
                  <c:v>2014</c:v>
                </c:pt>
                <c:pt idx="9">
                  <c:v>2015</c:v>
                </c:pt>
                <c:pt idx="10">
                  <c:v>2016</c:v>
                </c:pt>
              </c:strCache>
            </c:strRef>
          </c:cat>
          <c:val>
            <c:numRef>
              <c:f>Tradable_Non_tradable!$AH$188:$AR$188</c:f>
              <c:numCache>
                <c:formatCode>0.00</c:formatCode>
                <c:ptCount val="11"/>
                <c:pt idx="0">
                  <c:v>1</c:v>
                </c:pt>
                <c:pt idx="1">
                  <c:v>1.0567768351377289</c:v>
                </c:pt>
                <c:pt idx="2">
                  <c:v>1.2110054041924521</c:v>
                </c:pt>
                <c:pt idx="3">
                  <c:v>1.0994008134966862</c:v>
                </c:pt>
                <c:pt idx="4">
                  <c:v>1.1634185232946264</c:v>
                </c:pt>
                <c:pt idx="5">
                  <c:v>1.2112608892092125</c:v>
                </c:pt>
                <c:pt idx="6">
                  <c:v>1.2801271850991041</c:v>
                </c:pt>
                <c:pt idx="7">
                  <c:v>1.3619880403418914</c:v>
                </c:pt>
                <c:pt idx="8">
                  <c:v>1.4490531839767227</c:v>
                </c:pt>
                <c:pt idx="9">
                  <c:v>1.5499610829448163</c:v>
                </c:pt>
                <c:pt idx="10">
                  <c:v>1.7090015841253967</c:v>
                </c:pt>
              </c:numCache>
            </c:numRef>
          </c:val>
          <c:smooth val="0"/>
        </c:ser>
        <c:dLbls>
          <c:showLegendKey val="0"/>
          <c:showVal val="0"/>
          <c:showCatName val="0"/>
          <c:showSerName val="0"/>
          <c:showPercent val="0"/>
          <c:showBubbleSize val="0"/>
        </c:dLbls>
        <c:marker val="1"/>
        <c:smooth val="0"/>
        <c:axId val="87453696"/>
        <c:axId val="87455232"/>
      </c:lineChart>
      <c:catAx>
        <c:axId val="87453696"/>
        <c:scaling>
          <c:orientation val="minMax"/>
        </c:scaling>
        <c:delete val="0"/>
        <c:axPos val="b"/>
        <c:numFmt formatCode="General" sourceLinked="1"/>
        <c:majorTickMark val="out"/>
        <c:minorTickMark val="none"/>
        <c:tickLblPos val="nextTo"/>
        <c:crossAx val="87455232"/>
        <c:crosses val="autoZero"/>
        <c:auto val="1"/>
        <c:lblAlgn val="ctr"/>
        <c:lblOffset val="100"/>
        <c:tickLblSkip val="2"/>
        <c:tickMarkSkip val="2"/>
        <c:noMultiLvlLbl val="0"/>
      </c:catAx>
      <c:valAx>
        <c:axId val="87455232"/>
        <c:scaling>
          <c:orientation val="minMax"/>
          <c:max val="1.8"/>
          <c:min val="0.9"/>
        </c:scaling>
        <c:delete val="0"/>
        <c:axPos val="l"/>
        <c:majorGridlines>
          <c:spPr>
            <a:ln w="3175">
              <a:solidFill>
                <a:schemeClr val="tx1"/>
              </a:solidFill>
              <a:prstDash val="dash"/>
            </a:ln>
          </c:spPr>
        </c:majorGridlines>
        <c:numFmt formatCode="0.0" sourceLinked="0"/>
        <c:majorTickMark val="none"/>
        <c:minorTickMark val="none"/>
        <c:tickLblPos val="nextTo"/>
        <c:crossAx val="87453696"/>
        <c:crosses val="autoZero"/>
        <c:crossBetween val="between"/>
      </c:valAx>
      <c:spPr>
        <a:ln w="3175">
          <a:solidFill>
            <a:schemeClr val="tx1"/>
          </a:solidFill>
        </a:ln>
      </c:spPr>
    </c:plotArea>
    <c:legend>
      <c:legendPos val="b"/>
      <c:layout>
        <c:manualLayout>
          <c:xMode val="edge"/>
          <c:yMode val="edge"/>
          <c:x val="4.6103422619047617E-2"/>
          <c:y val="0.81502692307692304"/>
          <c:w val="0.52043948412698415"/>
          <c:h val="0.12995106837606837"/>
        </c:manualLayout>
      </c:layout>
      <c:overlay val="0"/>
    </c:legend>
    <c:plotVisOnly val="1"/>
    <c:dispBlanksAs val="gap"/>
    <c:showDLblsOverMax val="0"/>
  </c:chart>
  <c:spPr>
    <a:noFill/>
    <a:ln>
      <a:noFill/>
    </a:ln>
  </c:spPr>
  <c:txPr>
    <a:bodyPr/>
    <a:lstStyle/>
    <a:p>
      <a:pPr>
        <a:defRPr sz="1500">
          <a:latin typeface="Arial Narrow" panose="020B0606020202030204" pitchFamily="34" charset="0"/>
        </a:defRPr>
      </a:pPr>
      <a:endParaRPr lang="lt-LT"/>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213291734759566E-2"/>
          <c:y val="0.10188357157929614"/>
          <c:w val="0.884195513296687"/>
          <c:h val="0.63049380964684776"/>
        </c:manualLayout>
      </c:layout>
      <c:barChart>
        <c:barDir val="col"/>
        <c:grouping val="clustered"/>
        <c:varyColors val="0"/>
        <c:ser>
          <c:idx val="0"/>
          <c:order val="0"/>
          <c:spPr>
            <a:solidFill>
              <a:srgbClr val="75A26E"/>
            </a:solidFill>
          </c:spPr>
          <c:invertIfNegative val="0"/>
          <c:dPt>
            <c:idx val="4"/>
            <c:invertIfNegative val="0"/>
            <c:bubble3D val="0"/>
          </c:dPt>
          <c:dPt>
            <c:idx val="5"/>
            <c:invertIfNegative val="0"/>
            <c:bubble3D val="0"/>
            <c:spPr>
              <a:solidFill>
                <a:srgbClr val="22772D"/>
              </a:solidFill>
            </c:spPr>
          </c:dPt>
          <c:dPt>
            <c:idx val="6"/>
            <c:invertIfNegative val="0"/>
            <c:bubble3D val="0"/>
            <c:spPr>
              <a:solidFill>
                <a:srgbClr val="FFC000"/>
              </a:solidFill>
              <a:ln>
                <a:solidFill>
                  <a:srgbClr val="FFC000"/>
                </a:solidFill>
              </a:ln>
            </c:spPr>
          </c:dPt>
          <c:dPt>
            <c:idx val="7"/>
            <c:invertIfNegative val="0"/>
            <c:bubble3D val="0"/>
          </c:dPt>
          <c:dPt>
            <c:idx val="9"/>
            <c:invertIfNegative val="0"/>
            <c:bubble3D val="0"/>
          </c:dPt>
          <c:dPt>
            <c:idx val="10"/>
            <c:invertIfNegative val="0"/>
            <c:bubble3D val="0"/>
          </c:dPt>
          <c:cat>
            <c:strRef>
              <c:f>RoC!$A$138:$A$151</c:f>
              <c:strCache>
                <c:ptCount val="14"/>
                <c:pt idx="0">
                  <c:v>Kipras</c:v>
                </c:pt>
                <c:pt idx="1">
                  <c:v>Malta</c:v>
                </c:pt>
                <c:pt idx="2">
                  <c:v>Kroatija</c:v>
                </c:pt>
                <c:pt idx="3">
                  <c:v>Bulgarija</c:v>
                </c:pt>
                <c:pt idx="4">
                  <c:v>Latvija</c:v>
                </c:pt>
                <c:pt idx="5">
                  <c:v>ES</c:v>
                </c:pt>
                <c:pt idx="6">
                  <c:v>Lietuva</c:v>
                </c:pt>
                <c:pt idx="7">
                  <c:v>Čekija</c:v>
                </c:pt>
                <c:pt idx="8">
                  <c:v>Lenkija</c:v>
                </c:pt>
                <c:pt idx="9">
                  <c:v>Slovėnija</c:v>
                </c:pt>
                <c:pt idx="10">
                  <c:v>Estija</c:v>
                </c:pt>
                <c:pt idx="11">
                  <c:v>Rumunija</c:v>
                </c:pt>
                <c:pt idx="12">
                  <c:v>Vengrija</c:v>
                </c:pt>
                <c:pt idx="13">
                  <c:v>Slovakija</c:v>
                </c:pt>
              </c:strCache>
            </c:strRef>
          </c:cat>
          <c:val>
            <c:numRef>
              <c:f>RoC!$B$138:$B$151</c:f>
              <c:numCache>
                <c:formatCode>#.##00</c:formatCode>
                <c:ptCount val="14"/>
                <c:pt idx="0">
                  <c:v>-0.88333333333333364</c:v>
                </c:pt>
                <c:pt idx="1">
                  <c:v>0.48333333333333334</c:v>
                </c:pt>
                <c:pt idx="2">
                  <c:v>0.8666666666666667</c:v>
                </c:pt>
                <c:pt idx="3">
                  <c:v>0.93333333333333324</c:v>
                </c:pt>
                <c:pt idx="4">
                  <c:v>1.3</c:v>
                </c:pt>
                <c:pt idx="5">
                  <c:v>2.0166666666666671</c:v>
                </c:pt>
                <c:pt idx="6">
                  <c:v>2.0666666666666669</c:v>
                </c:pt>
                <c:pt idx="7">
                  <c:v>2.4</c:v>
                </c:pt>
                <c:pt idx="8">
                  <c:v>2.65</c:v>
                </c:pt>
                <c:pt idx="9">
                  <c:v>2.6666666666666665</c:v>
                </c:pt>
                <c:pt idx="10">
                  <c:v>3.9833333333333329</c:v>
                </c:pt>
                <c:pt idx="11">
                  <c:v>4.083333333333333</c:v>
                </c:pt>
                <c:pt idx="12">
                  <c:v>4.416666666666667</c:v>
                </c:pt>
                <c:pt idx="13">
                  <c:v>4.4333333333333327</c:v>
                </c:pt>
              </c:numCache>
            </c:numRef>
          </c:val>
        </c:ser>
        <c:dLbls>
          <c:showLegendKey val="0"/>
          <c:showVal val="0"/>
          <c:showCatName val="0"/>
          <c:showSerName val="0"/>
          <c:showPercent val="0"/>
          <c:showBubbleSize val="0"/>
        </c:dLbls>
        <c:gapWidth val="150"/>
        <c:axId val="92371584"/>
        <c:axId val="92389760"/>
      </c:barChart>
      <c:catAx>
        <c:axId val="92371584"/>
        <c:scaling>
          <c:orientation val="minMax"/>
        </c:scaling>
        <c:delete val="0"/>
        <c:axPos val="b"/>
        <c:numFmt formatCode="General" sourceLinked="1"/>
        <c:majorTickMark val="out"/>
        <c:minorTickMark val="none"/>
        <c:tickLblPos val="low"/>
        <c:txPr>
          <a:bodyPr rot="-5400000" vert="horz"/>
          <a:lstStyle/>
          <a:p>
            <a:pPr>
              <a:defRPr/>
            </a:pPr>
            <a:endParaRPr lang="lt-LT"/>
          </a:p>
        </c:txPr>
        <c:crossAx val="92389760"/>
        <c:crosses val="autoZero"/>
        <c:auto val="1"/>
        <c:lblAlgn val="ctr"/>
        <c:lblOffset val="100"/>
        <c:noMultiLvlLbl val="0"/>
      </c:catAx>
      <c:valAx>
        <c:axId val="92389760"/>
        <c:scaling>
          <c:orientation val="minMax"/>
          <c:max val="7"/>
          <c:min val="-1"/>
        </c:scaling>
        <c:delete val="0"/>
        <c:axPos val="l"/>
        <c:majorGridlines>
          <c:spPr>
            <a:ln>
              <a:solidFill>
                <a:schemeClr val="tx1"/>
              </a:solidFill>
              <a:prstDash val="dash"/>
            </a:ln>
          </c:spPr>
        </c:majorGridlines>
        <c:numFmt formatCode="__#,##0;\–#,##0;__0" sourceLinked="0"/>
        <c:majorTickMark val="none"/>
        <c:minorTickMark val="none"/>
        <c:tickLblPos val="nextTo"/>
        <c:txPr>
          <a:bodyPr rot="0" vert="horz"/>
          <a:lstStyle/>
          <a:p>
            <a:pPr>
              <a:defRPr/>
            </a:pPr>
            <a:endParaRPr lang="lt-LT"/>
          </a:p>
        </c:txPr>
        <c:crossAx val="92371584"/>
        <c:crosses val="autoZero"/>
        <c:crossBetween val="between"/>
        <c:majorUnit val="1"/>
      </c:valAx>
      <c:spPr>
        <a:ln>
          <a:solidFill>
            <a:schemeClr val="tx1"/>
          </a:solidFill>
        </a:ln>
      </c:spPr>
    </c:plotArea>
    <c:plotVisOnly val="1"/>
    <c:dispBlanksAs val="gap"/>
    <c:showDLblsOverMax val="0"/>
  </c:chart>
  <c:spPr>
    <a:ln>
      <a:noFill/>
    </a:ln>
  </c:spPr>
  <c:txPr>
    <a:bodyPr/>
    <a:lstStyle/>
    <a:p>
      <a:pPr>
        <a:defRPr sz="1400" b="0" i="0" u="none" strike="noStrike" baseline="0">
          <a:solidFill>
            <a:srgbClr val="000000"/>
          </a:solidFill>
          <a:latin typeface="Arial Narrow" panose="020B0606020202030204" pitchFamily="34" charset="0"/>
          <a:ea typeface="Calibri"/>
          <a:cs typeface="Calibri"/>
        </a:defRPr>
      </a:pPr>
      <a:endParaRPr lang="lt-LT"/>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213291734759566E-2"/>
          <c:y val="0.10200736704401381"/>
          <c:w val="0.884195513296687"/>
          <c:h val="0.64866407205999466"/>
        </c:manualLayout>
      </c:layout>
      <c:barChart>
        <c:barDir val="col"/>
        <c:grouping val="clustered"/>
        <c:varyColors val="0"/>
        <c:ser>
          <c:idx val="0"/>
          <c:order val="0"/>
          <c:spPr>
            <a:solidFill>
              <a:srgbClr val="75A26E"/>
            </a:solidFill>
          </c:spPr>
          <c:invertIfNegative val="0"/>
          <c:dPt>
            <c:idx val="3"/>
            <c:invertIfNegative val="0"/>
            <c:bubble3D val="0"/>
          </c:dPt>
          <c:dPt>
            <c:idx val="4"/>
            <c:invertIfNegative val="0"/>
            <c:bubble3D val="0"/>
          </c:dPt>
          <c:dPt>
            <c:idx val="5"/>
            <c:invertIfNegative val="0"/>
            <c:bubble3D val="0"/>
            <c:spPr>
              <a:solidFill>
                <a:srgbClr val="22772D"/>
              </a:solidFill>
            </c:spPr>
          </c:dPt>
          <c:dPt>
            <c:idx val="6"/>
            <c:invertIfNegative val="0"/>
            <c:bubble3D val="0"/>
          </c:dPt>
          <c:dPt>
            <c:idx val="7"/>
            <c:invertIfNegative val="0"/>
            <c:bubble3D val="0"/>
          </c:dPt>
          <c:dPt>
            <c:idx val="9"/>
            <c:invertIfNegative val="0"/>
            <c:bubble3D val="0"/>
            <c:spPr>
              <a:solidFill>
                <a:srgbClr val="FFC000"/>
              </a:solidFill>
              <a:ln>
                <a:solidFill>
                  <a:srgbClr val="FFC000"/>
                </a:solidFill>
              </a:ln>
            </c:spPr>
          </c:dPt>
          <c:dPt>
            <c:idx val="10"/>
            <c:invertIfNegative val="0"/>
            <c:bubble3D val="0"/>
          </c:dPt>
          <c:dPt>
            <c:idx val="13"/>
            <c:invertIfNegative val="0"/>
            <c:bubble3D val="0"/>
          </c:dPt>
          <c:cat>
            <c:strRef>
              <c:f>RoC!$V$138:$V$151</c:f>
              <c:strCache>
                <c:ptCount val="14"/>
                <c:pt idx="0">
                  <c:v>Kipras</c:v>
                </c:pt>
                <c:pt idx="1">
                  <c:v>Malta</c:v>
                </c:pt>
                <c:pt idx="2">
                  <c:v>Kroatija</c:v>
                </c:pt>
                <c:pt idx="3">
                  <c:v>Latvija</c:v>
                </c:pt>
                <c:pt idx="4">
                  <c:v>Bulgarija</c:v>
                </c:pt>
                <c:pt idx="5">
                  <c:v>ES</c:v>
                </c:pt>
                <c:pt idx="6">
                  <c:v>Lenkija</c:v>
                </c:pt>
                <c:pt idx="7">
                  <c:v>Čekija</c:v>
                </c:pt>
                <c:pt idx="8">
                  <c:v>Slovėnija</c:v>
                </c:pt>
                <c:pt idx="9">
                  <c:v>Lietuva</c:v>
                </c:pt>
                <c:pt idx="10">
                  <c:v>Rumunija</c:v>
                </c:pt>
                <c:pt idx="11">
                  <c:v>Slovakija</c:v>
                </c:pt>
                <c:pt idx="12">
                  <c:v>Vengrija</c:v>
                </c:pt>
                <c:pt idx="13">
                  <c:v>Estija</c:v>
                </c:pt>
              </c:strCache>
            </c:strRef>
          </c:cat>
          <c:val>
            <c:numRef>
              <c:f>RoC!$W$138:$W$151</c:f>
              <c:numCache>
                <c:formatCode>#.##00</c:formatCode>
                <c:ptCount val="14"/>
                <c:pt idx="0">
                  <c:v>-0.88333333333333364</c:v>
                </c:pt>
                <c:pt idx="1">
                  <c:v>1.1333333333333333</c:v>
                </c:pt>
                <c:pt idx="2">
                  <c:v>1.2333333333333334</c:v>
                </c:pt>
                <c:pt idx="3">
                  <c:v>1.55</c:v>
                </c:pt>
                <c:pt idx="4">
                  <c:v>1.6000000000000003</c:v>
                </c:pt>
                <c:pt idx="5">
                  <c:v>2.3833333333333333</c:v>
                </c:pt>
                <c:pt idx="6">
                  <c:v>2.65</c:v>
                </c:pt>
                <c:pt idx="7">
                  <c:v>2.7666666666666662</c:v>
                </c:pt>
                <c:pt idx="8">
                  <c:v>3.0833333333333335</c:v>
                </c:pt>
                <c:pt idx="9">
                  <c:v>3.3333333333333335</c:v>
                </c:pt>
                <c:pt idx="10">
                  <c:v>4.1833333333333336</c:v>
                </c:pt>
                <c:pt idx="11">
                  <c:v>4.5166666666666666</c:v>
                </c:pt>
                <c:pt idx="12">
                  <c:v>4.7</c:v>
                </c:pt>
                <c:pt idx="13">
                  <c:v>6.1999999999999993</c:v>
                </c:pt>
              </c:numCache>
            </c:numRef>
          </c:val>
        </c:ser>
        <c:dLbls>
          <c:showLegendKey val="0"/>
          <c:showVal val="0"/>
          <c:showCatName val="0"/>
          <c:showSerName val="0"/>
          <c:showPercent val="0"/>
          <c:showBubbleSize val="0"/>
        </c:dLbls>
        <c:gapWidth val="150"/>
        <c:axId val="101848192"/>
        <c:axId val="101849728"/>
      </c:barChart>
      <c:catAx>
        <c:axId val="101848192"/>
        <c:scaling>
          <c:orientation val="minMax"/>
        </c:scaling>
        <c:delete val="0"/>
        <c:axPos val="b"/>
        <c:numFmt formatCode="General" sourceLinked="1"/>
        <c:majorTickMark val="out"/>
        <c:minorTickMark val="none"/>
        <c:tickLblPos val="low"/>
        <c:txPr>
          <a:bodyPr rot="-5400000" vert="horz"/>
          <a:lstStyle/>
          <a:p>
            <a:pPr>
              <a:defRPr/>
            </a:pPr>
            <a:endParaRPr lang="lt-LT"/>
          </a:p>
        </c:txPr>
        <c:crossAx val="101849728"/>
        <c:crosses val="autoZero"/>
        <c:auto val="1"/>
        <c:lblAlgn val="ctr"/>
        <c:lblOffset val="100"/>
        <c:noMultiLvlLbl val="0"/>
      </c:catAx>
      <c:valAx>
        <c:axId val="101849728"/>
        <c:scaling>
          <c:orientation val="minMax"/>
          <c:max val="7"/>
          <c:min val="-1"/>
        </c:scaling>
        <c:delete val="0"/>
        <c:axPos val="l"/>
        <c:majorGridlines>
          <c:spPr>
            <a:ln>
              <a:solidFill>
                <a:schemeClr val="tx1"/>
              </a:solidFill>
              <a:prstDash val="dash"/>
            </a:ln>
          </c:spPr>
        </c:majorGridlines>
        <c:numFmt formatCode="__#,##0;\–#,##0;__0" sourceLinked="0"/>
        <c:majorTickMark val="out"/>
        <c:minorTickMark val="none"/>
        <c:tickLblPos val="nextTo"/>
        <c:txPr>
          <a:bodyPr rot="0" vert="horz"/>
          <a:lstStyle/>
          <a:p>
            <a:pPr>
              <a:defRPr/>
            </a:pPr>
            <a:endParaRPr lang="lt-LT"/>
          </a:p>
        </c:txPr>
        <c:crossAx val="101848192"/>
        <c:crosses val="autoZero"/>
        <c:crossBetween val="between"/>
        <c:majorUnit val="1"/>
      </c:valAx>
      <c:spPr>
        <a:ln>
          <a:solidFill>
            <a:schemeClr val="tx1"/>
          </a:solidFill>
        </a:ln>
      </c:spPr>
    </c:plotArea>
    <c:plotVisOnly val="1"/>
    <c:dispBlanksAs val="gap"/>
    <c:showDLblsOverMax val="0"/>
  </c:chart>
  <c:spPr>
    <a:ln>
      <a:noFill/>
    </a:ln>
  </c:spPr>
  <c:txPr>
    <a:bodyPr/>
    <a:lstStyle/>
    <a:p>
      <a:pPr>
        <a:defRPr sz="1400" b="0" i="0" u="none" strike="noStrike" baseline="0">
          <a:solidFill>
            <a:srgbClr val="000000"/>
          </a:solidFill>
          <a:latin typeface="Arial Narrow" panose="020B0606020202030204" pitchFamily="34" charset="0"/>
          <a:ea typeface="Calibri"/>
          <a:cs typeface="Calibri"/>
        </a:defRPr>
      </a:pPr>
      <a:endParaRPr lang="lt-LT"/>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2399435426958373E-2"/>
          <c:y val="9.523845345564573E-2"/>
          <c:w val="0.89920665725711602"/>
          <c:h val="0.58147431484130996"/>
        </c:manualLayout>
      </c:layout>
      <c:barChart>
        <c:barDir val="col"/>
        <c:grouping val="clustered"/>
        <c:varyColors val="0"/>
        <c:ser>
          <c:idx val="0"/>
          <c:order val="0"/>
          <c:tx>
            <c:v>Balansas (skalė dešinėje)</c:v>
          </c:tx>
          <c:spPr>
            <a:solidFill>
              <a:srgbClr val="88AF80"/>
            </a:solidFill>
            <a:ln w="3175">
              <a:noFill/>
              <a:prstDash val="solid"/>
            </a:ln>
          </c:spPr>
          <c:invertIfNegative val="0"/>
          <c:cat>
            <c:strRef>
              <c:f>Datos!$A$15:$IE$15</c:f>
              <c:strCache>
                <c:ptCount val="52"/>
                <c:pt idx="0">
                  <c:v>2013</c:v>
                </c:pt>
                <c:pt idx="1">
                  <c:v>2013</c:v>
                </c:pt>
                <c:pt idx="2">
                  <c:v>2013</c:v>
                </c:pt>
                <c:pt idx="3">
                  <c:v>2013</c:v>
                </c:pt>
                <c:pt idx="4">
                  <c:v>2014</c:v>
                </c:pt>
                <c:pt idx="5">
                  <c:v>2014</c:v>
                </c:pt>
                <c:pt idx="6">
                  <c:v>2014</c:v>
                </c:pt>
                <c:pt idx="7">
                  <c:v>2014</c:v>
                </c:pt>
                <c:pt idx="8">
                  <c:v>2015</c:v>
                </c:pt>
                <c:pt idx="9">
                  <c:v>2015</c:v>
                </c:pt>
                <c:pt idx="10">
                  <c:v>2015</c:v>
                </c:pt>
                <c:pt idx="11">
                  <c:v>2015</c:v>
                </c:pt>
                <c:pt idx="12">
                  <c:v>2016</c:v>
                </c:pt>
                <c:pt idx="13">
                  <c:v>2016</c:v>
                </c:pt>
                <c:pt idx="14">
                  <c:v>2016</c:v>
                </c:pt>
                <c:pt idx="15">
                  <c:v>2016</c:v>
                </c:pt>
                <c:pt idx="16">
                  <c:v>2017</c:v>
                </c:pt>
                <c:pt idx="17">
                  <c:v>2017</c:v>
                </c:pt>
                <c:pt idx="18">
                  <c:v>2017</c:v>
                </c:pt>
                <c:pt idx="19">
                  <c:v>2017</c:v>
                </c:pt>
                <c:pt idx="20">
                  <c:v>2018</c:v>
                </c:pt>
                <c:pt idx="21">
                  <c:v>2018</c:v>
                </c:pt>
                <c:pt idx="22">
                  <c:v>2018</c:v>
                </c:pt>
                <c:pt idx="23">
                  <c:v>2018</c:v>
                </c:pt>
                <c:pt idx="24">
                  <c:v>2019</c:v>
                </c:pt>
                <c:pt idx="25">
                  <c:v>2019</c:v>
                </c:pt>
                <c:pt idx="26">
                  <c:v>2019</c:v>
                </c:pt>
                <c:pt idx="27">
                  <c:v>2019</c:v>
                </c:pt>
                <c:pt idx="28">
                  <c:v>2020</c:v>
                </c:pt>
                <c:pt idx="29">
                  <c:v>2020</c:v>
                </c:pt>
                <c:pt idx="30">
                  <c:v>2020</c:v>
                </c:pt>
                <c:pt idx="31">
                  <c:v>2020</c:v>
                </c:pt>
                <c:pt idx="32">
                  <c:v>2021</c:v>
                </c:pt>
                <c:pt idx="33">
                  <c:v>2021</c:v>
                </c:pt>
                <c:pt idx="34">
                  <c:v>2021</c:v>
                </c:pt>
                <c:pt idx="35">
                  <c:v>2021</c:v>
                </c:pt>
                <c:pt idx="36">
                  <c:v>2022</c:v>
                </c:pt>
                <c:pt idx="37">
                  <c:v>2022</c:v>
                </c:pt>
                <c:pt idx="38">
                  <c:v>2022</c:v>
                </c:pt>
                <c:pt idx="39">
                  <c:v>2022</c:v>
                </c:pt>
                <c:pt idx="40">
                  <c:v>2023</c:v>
                </c:pt>
                <c:pt idx="41">
                  <c:v>2023</c:v>
                </c:pt>
                <c:pt idx="42">
                  <c:v>2023</c:v>
                </c:pt>
                <c:pt idx="43">
                  <c:v>2023</c:v>
                </c:pt>
                <c:pt idx="44">
                  <c:v>2024</c:v>
                </c:pt>
                <c:pt idx="45">
                  <c:v>2024</c:v>
                </c:pt>
                <c:pt idx="46">
                  <c:v>2024</c:v>
                </c:pt>
                <c:pt idx="47">
                  <c:v>2024</c:v>
                </c:pt>
                <c:pt idx="48">
                  <c:v>2025</c:v>
                </c:pt>
                <c:pt idx="49">
                  <c:v>2025</c:v>
                </c:pt>
                <c:pt idx="50">
                  <c:v>2025</c:v>
                </c:pt>
                <c:pt idx="51">
                  <c:v>2025</c:v>
                </c:pt>
              </c:strCache>
            </c:strRef>
          </c:cat>
          <c:val>
            <c:numRef>
              <c:f>[0]!GB_4Q_Y</c:f>
              <c:numCache>
                <c:formatCode>General</c:formatCode>
                <c:ptCount val="21"/>
                <c:pt idx="0">
                  <c:v>-4.1206861825163896</c:v>
                </c:pt>
                <c:pt idx="1">
                  <c:v>-3.89531234501997</c:v>
                </c:pt>
                <c:pt idx="2">
                  <c:v>-3.4016868249860899</c:v>
                </c:pt>
                <c:pt idx="3">
                  <c:v>-2.6099203160480302</c:v>
                </c:pt>
                <c:pt idx="4">
                  <c:v>-0.92904215930566603</c:v>
                </c:pt>
                <c:pt idx="5">
                  <c:v>-1.2394216019850099</c:v>
                </c:pt>
                <c:pt idx="6">
                  <c:v>-0.62327856200755805</c:v>
                </c:pt>
                <c:pt idx="7">
                  <c:v>-0.617362371281302</c:v>
                </c:pt>
                <c:pt idx="8">
                  <c:v>-0.72187160692452801</c:v>
                </c:pt>
                <c:pt idx="9">
                  <c:v>0.39124893921036502</c:v>
                </c:pt>
                <c:pt idx="10">
                  <c:v>-2.38693072983003E-2</c:v>
                </c:pt>
                <c:pt idx="11">
                  <c:v>-0.24477237202250299</c:v>
                </c:pt>
                <c:pt idx="12">
                  <c:v>-0.21677902252764</c:v>
                </c:pt>
                <c:pt idx="13">
                  <c:v>0.32705613566536101</c:v>
                </c:pt>
                <c:pt idx="14">
                  <c:v>0.27838470378311703</c:v>
                </c:pt>
                <c:pt idx="15">
                  <c:v>0.26628114304821898</c:v>
                </c:pt>
                <c:pt idx="16">
                  <c:v>0.76225163344291602</c:v>
                </c:pt>
                <c:pt idx="17">
                  <c:v>0.74969576937739002</c:v>
                </c:pt>
                <c:pt idx="18">
                  <c:v>0.91978601896469103</c:v>
                </c:pt>
                <c:pt idx="19">
                  <c:v>0.52845303550312295</c:v>
                </c:pt>
                <c:pt idx="20">
                  <c:v>0.42449948582259101</c:v>
                </c:pt>
              </c:numCache>
            </c:numRef>
          </c:val>
        </c:ser>
        <c:dLbls>
          <c:showLegendKey val="0"/>
          <c:showVal val="0"/>
          <c:showCatName val="0"/>
          <c:showSerName val="0"/>
          <c:showPercent val="0"/>
          <c:showBubbleSize val="0"/>
        </c:dLbls>
        <c:gapWidth val="20"/>
        <c:axId val="101946496"/>
        <c:axId val="101948032"/>
      </c:barChart>
      <c:lineChart>
        <c:grouping val="standard"/>
        <c:varyColors val="0"/>
        <c:ser>
          <c:idx val="2"/>
          <c:order val="1"/>
          <c:tx>
            <c:v>Pajamos</c:v>
          </c:tx>
          <c:spPr>
            <a:ln w="19050">
              <a:solidFill>
                <a:srgbClr val="22772D"/>
              </a:solidFill>
              <a:prstDash val="solid"/>
            </a:ln>
          </c:spPr>
          <c:marker>
            <c:symbol val="none"/>
          </c:marker>
          <c:cat>
            <c:strRef>
              <c:f>Datos!$A$15:$IE$15</c:f>
              <c:strCache>
                <c:ptCount val="52"/>
                <c:pt idx="0">
                  <c:v>2013</c:v>
                </c:pt>
                <c:pt idx="1">
                  <c:v>2013</c:v>
                </c:pt>
                <c:pt idx="2">
                  <c:v>2013</c:v>
                </c:pt>
                <c:pt idx="3">
                  <c:v>2013</c:v>
                </c:pt>
                <c:pt idx="4">
                  <c:v>2014</c:v>
                </c:pt>
                <c:pt idx="5">
                  <c:v>2014</c:v>
                </c:pt>
                <c:pt idx="6">
                  <c:v>2014</c:v>
                </c:pt>
                <c:pt idx="7">
                  <c:v>2014</c:v>
                </c:pt>
                <c:pt idx="8">
                  <c:v>2015</c:v>
                </c:pt>
                <c:pt idx="9">
                  <c:v>2015</c:v>
                </c:pt>
                <c:pt idx="10">
                  <c:v>2015</c:v>
                </c:pt>
                <c:pt idx="11">
                  <c:v>2015</c:v>
                </c:pt>
                <c:pt idx="12">
                  <c:v>2016</c:v>
                </c:pt>
                <c:pt idx="13">
                  <c:v>2016</c:v>
                </c:pt>
                <c:pt idx="14">
                  <c:v>2016</c:v>
                </c:pt>
                <c:pt idx="15">
                  <c:v>2016</c:v>
                </c:pt>
                <c:pt idx="16">
                  <c:v>2017</c:v>
                </c:pt>
                <c:pt idx="17">
                  <c:v>2017</c:v>
                </c:pt>
                <c:pt idx="18">
                  <c:v>2017</c:v>
                </c:pt>
                <c:pt idx="19">
                  <c:v>2017</c:v>
                </c:pt>
                <c:pt idx="20">
                  <c:v>2018</c:v>
                </c:pt>
                <c:pt idx="21">
                  <c:v>2018</c:v>
                </c:pt>
                <c:pt idx="22">
                  <c:v>2018</c:v>
                </c:pt>
                <c:pt idx="23">
                  <c:v>2018</c:v>
                </c:pt>
                <c:pt idx="24">
                  <c:v>2019</c:v>
                </c:pt>
                <c:pt idx="25">
                  <c:v>2019</c:v>
                </c:pt>
                <c:pt idx="26">
                  <c:v>2019</c:v>
                </c:pt>
                <c:pt idx="27">
                  <c:v>2019</c:v>
                </c:pt>
                <c:pt idx="28">
                  <c:v>2020</c:v>
                </c:pt>
                <c:pt idx="29">
                  <c:v>2020</c:v>
                </c:pt>
                <c:pt idx="30">
                  <c:v>2020</c:v>
                </c:pt>
                <c:pt idx="31">
                  <c:v>2020</c:v>
                </c:pt>
                <c:pt idx="32">
                  <c:v>2021</c:v>
                </c:pt>
                <c:pt idx="33">
                  <c:v>2021</c:v>
                </c:pt>
                <c:pt idx="34">
                  <c:v>2021</c:v>
                </c:pt>
                <c:pt idx="35">
                  <c:v>2021</c:v>
                </c:pt>
                <c:pt idx="36">
                  <c:v>2022</c:v>
                </c:pt>
                <c:pt idx="37">
                  <c:v>2022</c:v>
                </c:pt>
                <c:pt idx="38">
                  <c:v>2022</c:v>
                </c:pt>
                <c:pt idx="39">
                  <c:v>2022</c:v>
                </c:pt>
                <c:pt idx="40">
                  <c:v>2023</c:v>
                </c:pt>
                <c:pt idx="41">
                  <c:v>2023</c:v>
                </c:pt>
                <c:pt idx="42">
                  <c:v>2023</c:v>
                </c:pt>
                <c:pt idx="43">
                  <c:v>2023</c:v>
                </c:pt>
                <c:pt idx="44">
                  <c:v>2024</c:v>
                </c:pt>
                <c:pt idx="45">
                  <c:v>2024</c:v>
                </c:pt>
                <c:pt idx="46">
                  <c:v>2024</c:v>
                </c:pt>
                <c:pt idx="47">
                  <c:v>2024</c:v>
                </c:pt>
                <c:pt idx="48">
                  <c:v>2025</c:v>
                </c:pt>
                <c:pt idx="49">
                  <c:v>2025</c:v>
                </c:pt>
                <c:pt idx="50">
                  <c:v>2025</c:v>
                </c:pt>
                <c:pt idx="51">
                  <c:v>2025</c:v>
                </c:pt>
              </c:strCache>
            </c:strRef>
          </c:cat>
          <c:val>
            <c:numRef>
              <c:f>[0]!GG_Y_1_4Q_Y</c:f>
              <c:numCache>
                <c:formatCode>General</c:formatCode>
                <c:ptCount val="21"/>
                <c:pt idx="0">
                  <c:v>32.721060437040201</c:v>
                </c:pt>
                <c:pt idx="1">
                  <c:v>32.754934727962699</c:v>
                </c:pt>
                <c:pt idx="2">
                  <c:v>32.909594704024997</c:v>
                </c:pt>
                <c:pt idx="3">
                  <c:v>32.883013746916902</c:v>
                </c:pt>
                <c:pt idx="4">
                  <c:v>33.574249593439802</c:v>
                </c:pt>
                <c:pt idx="5">
                  <c:v>33.8832553925319</c:v>
                </c:pt>
                <c:pt idx="6">
                  <c:v>34.2173057131915</c:v>
                </c:pt>
                <c:pt idx="7">
                  <c:v>34.021222799315503</c:v>
                </c:pt>
                <c:pt idx="8">
                  <c:v>34.014075617561502</c:v>
                </c:pt>
                <c:pt idx="9">
                  <c:v>34.647708443823397</c:v>
                </c:pt>
                <c:pt idx="10">
                  <c:v>34.370305860612</c:v>
                </c:pt>
                <c:pt idx="11">
                  <c:v>34.644028605002603</c:v>
                </c:pt>
                <c:pt idx="12">
                  <c:v>34.328182337220397</c:v>
                </c:pt>
                <c:pt idx="13">
                  <c:v>34.5562040784245</c:v>
                </c:pt>
                <c:pt idx="14">
                  <c:v>34.561280299073402</c:v>
                </c:pt>
                <c:pt idx="15">
                  <c:v>34.4603475607056</c:v>
                </c:pt>
                <c:pt idx="16">
                  <c:v>34.6229396244916</c:v>
                </c:pt>
                <c:pt idx="17">
                  <c:v>34.379415958987799</c:v>
                </c:pt>
                <c:pt idx="18">
                  <c:v>34.187569873469101</c:v>
                </c:pt>
                <c:pt idx="19">
                  <c:v>33.795035091893403</c:v>
                </c:pt>
                <c:pt idx="20">
                  <c:v>33.766720955109001</c:v>
                </c:pt>
              </c:numCache>
            </c:numRef>
          </c:val>
          <c:smooth val="0"/>
        </c:ser>
        <c:ser>
          <c:idx val="3"/>
          <c:order val="2"/>
          <c:tx>
            <c:v>Išlaidos</c:v>
          </c:tx>
          <c:spPr>
            <a:ln w="19050">
              <a:solidFill>
                <a:srgbClr val="BF311A"/>
              </a:solidFill>
              <a:prstDash val="solid"/>
            </a:ln>
          </c:spPr>
          <c:marker>
            <c:symbol val="none"/>
          </c:marker>
          <c:cat>
            <c:strRef>
              <c:f>Datos!$A$15:$IE$15</c:f>
              <c:strCache>
                <c:ptCount val="52"/>
                <c:pt idx="0">
                  <c:v>2013</c:v>
                </c:pt>
                <c:pt idx="1">
                  <c:v>2013</c:v>
                </c:pt>
                <c:pt idx="2">
                  <c:v>2013</c:v>
                </c:pt>
                <c:pt idx="3">
                  <c:v>2013</c:v>
                </c:pt>
                <c:pt idx="4">
                  <c:v>2014</c:v>
                </c:pt>
                <c:pt idx="5">
                  <c:v>2014</c:v>
                </c:pt>
                <c:pt idx="6">
                  <c:v>2014</c:v>
                </c:pt>
                <c:pt idx="7">
                  <c:v>2014</c:v>
                </c:pt>
                <c:pt idx="8">
                  <c:v>2015</c:v>
                </c:pt>
                <c:pt idx="9">
                  <c:v>2015</c:v>
                </c:pt>
                <c:pt idx="10">
                  <c:v>2015</c:v>
                </c:pt>
                <c:pt idx="11">
                  <c:v>2015</c:v>
                </c:pt>
                <c:pt idx="12">
                  <c:v>2016</c:v>
                </c:pt>
                <c:pt idx="13">
                  <c:v>2016</c:v>
                </c:pt>
                <c:pt idx="14">
                  <c:v>2016</c:v>
                </c:pt>
                <c:pt idx="15">
                  <c:v>2016</c:v>
                </c:pt>
                <c:pt idx="16">
                  <c:v>2017</c:v>
                </c:pt>
                <c:pt idx="17">
                  <c:v>2017</c:v>
                </c:pt>
                <c:pt idx="18">
                  <c:v>2017</c:v>
                </c:pt>
                <c:pt idx="19">
                  <c:v>2017</c:v>
                </c:pt>
                <c:pt idx="20">
                  <c:v>2018</c:v>
                </c:pt>
                <c:pt idx="21">
                  <c:v>2018</c:v>
                </c:pt>
                <c:pt idx="22">
                  <c:v>2018</c:v>
                </c:pt>
                <c:pt idx="23">
                  <c:v>2018</c:v>
                </c:pt>
                <c:pt idx="24">
                  <c:v>2019</c:v>
                </c:pt>
                <c:pt idx="25">
                  <c:v>2019</c:v>
                </c:pt>
                <c:pt idx="26">
                  <c:v>2019</c:v>
                </c:pt>
                <c:pt idx="27">
                  <c:v>2019</c:v>
                </c:pt>
                <c:pt idx="28">
                  <c:v>2020</c:v>
                </c:pt>
                <c:pt idx="29">
                  <c:v>2020</c:v>
                </c:pt>
                <c:pt idx="30">
                  <c:v>2020</c:v>
                </c:pt>
                <c:pt idx="31">
                  <c:v>2020</c:v>
                </c:pt>
                <c:pt idx="32">
                  <c:v>2021</c:v>
                </c:pt>
                <c:pt idx="33">
                  <c:v>2021</c:v>
                </c:pt>
                <c:pt idx="34">
                  <c:v>2021</c:v>
                </c:pt>
                <c:pt idx="35">
                  <c:v>2021</c:v>
                </c:pt>
                <c:pt idx="36">
                  <c:v>2022</c:v>
                </c:pt>
                <c:pt idx="37">
                  <c:v>2022</c:v>
                </c:pt>
                <c:pt idx="38">
                  <c:v>2022</c:v>
                </c:pt>
                <c:pt idx="39">
                  <c:v>2022</c:v>
                </c:pt>
                <c:pt idx="40">
                  <c:v>2023</c:v>
                </c:pt>
                <c:pt idx="41">
                  <c:v>2023</c:v>
                </c:pt>
                <c:pt idx="42">
                  <c:v>2023</c:v>
                </c:pt>
                <c:pt idx="43">
                  <c:v>2023</c:v>
                </c:pt>
                <c:pt idx="44">
                  <c:v>2024</c:v>
                </c:pt>
                <c:pt idx="45">
                  <c:v>2024</c:v>
                </c:pt>
                <c:pt idx="46">
                  <c:v>2024</c:v>
                </c:pt>
                <c:pt idx="47">
                  <c:v>2024</c:v>
                </c:pt>
                <c:pt idx="48">
                  <c:v>2025</c:v>
                </c:pt>
                <c:pt idx="49">
                  <c:v>2025</c:v>
                </c:pt>
                <c:pt idx="50">
                  <c:v>2025</c:v>
                </c:pt>
                <c:pt idx="51">
                  <c:v>2025</c:v>
                </c:pt>
              </c:strCache>
            </c:strRef>
          </c:cat>
          <c:val>
            <c:numRef>
              <c:f>[0]!GG_E_1_4Q_Y</c:f>
              <c:numCache>
                <c:formatCode>General</c:formatCode>
                <c:ptCount val="21"/>
                <c:pt idx="0">
                  <c:v>36.841746619556602</c:v>
                </c:pt>
                <c:pt idx="1">
                  <c:v>36.650247072982701</c:v>
                </c:pt>
                <c:pt idx="2">
                  <c:v>36.311281529011097</c:v>
                </c:pt>
                <c:pt idx="3">
                  <c:v>35.492934062964899</c:v>
                </c:pt>
                <c:pt idx="4">
                  <c:v>34.503291752745398</c:v>
                </c:pt>
                <c:pt idx="5">
                  <c:v>35.122676994516901</c:v>
                </c:pt>
                <c:pt idx="6">
                  <c:v>34.840584275198999</c:v>
                </c:pt>
                <c:pt idx="7">
                  <c:v>34.638585170596798</c:v>
                </c:pt>
                <c:pt idx="8">
                  <c:v>34.735947224486097</c:v>
                </c:pt>
                <c:pt idx="9">
                  <c:v>34.256459504612998</c:v>
                </c:pt>
                <c:pt idx="10">
                  <c:v>34.394175167910298</c:v>
                </c:pt>
                <c:pt idx="11">
                  <c:v>34.888800977025099</c:v>
                </c:pt>
                <c:pt idx="12">
                  <c:v>34.544961359748001</c:v>
                </c:pt>
                <c:pt idx="13">
                  <c:v>34.229147942759198</c:v>
                </c:pt>
                <c:pt idx="14">
                  <c:v>34.282895595290299</c:v>
                </c:pt>
                <c:pt idx="15">
                  <c:v>34.194066417657403</c:v>
                </c:pt>
                <c:pt idx="16">
                  <c:v>33.8606879910487</c:v>
                </c:pt>
                <c:pt idx="17">
                  <c:v>33.629720189610403</c:v>
                </c:pt>
                <c:pt idx="18">
                  <c:v>33.267783854504401</c:v>
                </c:pt>
                <c:pt idx="19">
                  <c:v>33.266582056390298</c:v>
                </c:pt>
                <c:pt idx="20">
                  <c:v>33.3422214692864</c:v>
                </c:pt>
              </c:numCache>
            </c:numRef>
          </c:val>
          <c:smooth val="0"/>
        </c:ser>
        <c:dLbls>
          <c:showLegendKey val="0"/>
          <c:showVal val="0"/>
          <c:showCatName val="0"/>
          <c:showSerName val="0"/>
          <c:showPercent val="0"/>
          <c:showBubbleSize val="0"/>
        </c:dLbls>
        <c:marker val="1"/>
        <c:smooth val="0"/>
        <c:axId val="101939072"/>
        <c:axId val="101940608"/>
      </c:lineChart>
      <c:catAx>
        <c:axId val="101939072"/>
        <c:scaling>
          <c:orientation val="minMax"/>
        </c:scaling>
        <c:delete val="0"/>
        <c:axPos val="b"/>
        <c:majorGridlines>
          <c:spPr>
            <a:ln w="3175">
              <a:solidFill>
                <a:srgbClr val="000000"/>
              </a:solidFill>
              <a:prstDash val="dash"/>
            </a:ln>
          </c:spPr>
        </c:majorGridlines>
        <c:numFmt formatCode="yyyy" sourceLinked="0"/>
        <c:majorTickMark val="none"/>
        <c:minorTickMark val="none"/>
        <c:tickLblPos val="low"/>
        <c:spPr>
          <a:ln w="3175">
            <a:solidFill>
              <a:srgbClr val="000000"/>
            </a:solidFill>
            <a:prstDash val="solid"/>
          </a:ln>
        </c:spPr>
        <c:txPr>
          <a:bodyPr rot="0" vert="horz"/>
          <a:lstStyle/>
          <a:p>
            <a:pPr>
              <a:defRPr/>
            </a:pPr>
            <a:endParaRPr lang="lt-LT"/>
          </a:p>
        </c:txPr>
        <c:crossAx val="101940608"/>
        <c:crossesAt val="-50"/>
        <c:auto val="0"/>
        <c:lblAlgn val="ctr"/>
        <c:lblOffset val="100"/>
        <c:tickLblSkip val="4"/>
        <c:tickMarkSkip val="4"/>
        <c:noMultiLvlLbl val="0"/>
      </c:catAx>
      <c:valAx>
        <c:axId val="101940608"/>
        <c:scaling>
          <c:orientation val="minMax"/>
          <c:max val="45"/>
          <c:min val="30"/>
        </c:scaling>
        <c:delete val="0"/>
        <c:axPos val="l"/>
        <c:majorGridlines>
          <c:spPr>
            <a:ln w="3175">
              <a:solidFill>
                <a:srgbClr val="000000"/>
              </a:solidFill>
              <a:prstDash val="dash"/>
            </a:ln>
          </c:spPr>
        </c:majorGridlines>
        <c:numFmt formatCode="General" sourceLinked="0"/>
        <c:majorTickMark val="none"/>
        <c:minorTickMark val="none"/>
        <c:tickLblPos val="nextTo"/>
        <c:spPr>
          <a:ln w="3175">
            <a:solidFill>
              <a:srgbClr val="000000"/>
            </a:solidFill>
            <a:prstDash val="solid"/>
          </a:ln>
        </c:spPr>
        <c:txPr>
          <a:bodyPr rot="0" vert="horz"/>
          <a:lstStyle/>
          <a:p>
            <a:pPr>
              <a:defRPr/>
            </a:pPr>
            <a:endParaRPr lang="lt-LT"/>
          </a:p>
        </c:txPr>
        <c:crossAx val="101939072"/>
        <c:crosses val="autoZero"/>
        <c:crossBetween val="between"/>
        <c:majorUnit val="3"/>
        <c:minorUnit val="0.2"/>
      </c:valAx>
      <c:catAx>
        <c:axId val="101946496"/>
        <c:scaling>
          <c:orientation val="minMax"/>
        </c:scaling>
        <c:delete val="1"/>
        <c:axPos val="b"/>
        <c:numFmt formatCode="mmm\-yy" sourceLinked="1"/>
        <c:majorTickMark val="out"/>
        <c:minorTickMark val="none"/>
        <c:tickLblPos val="nextTo"/>
        <c:crossAx val="101948032"/>
        <c:crossesAt val="0"/>
        <c:auto val="1"/>
        <c:lblAlgn val="ctr"/>
        <c:lblOffset val="100"/>
        <c:noMultiLvlLbl val="1"/>
      </c:catAx>
      <c:valAx>
        <c:axId val="101948032"/>
        <c:scaling>
          <c:orientation val="minMax"/>
          <c:max val="3"/>
          <c:min val="-12"/>
        </c:scaling>
        <c:delete val="0"/>
        <c:axPos val="r"/>
        <c:numFmt formatCode="__#;\–#;__0" sourceLinked="0"/>
        <c:majorTickMark val="none"/>
        <c:minorTickMark val="none"/>
        <c:tickLblPos val="nextTo"/>
        <c:spPr>
          <a:ln w="3175">
            <a:solidFill>
              <a:srgbClr val="000000"/>
            </a:solidFill>
            <a:prstDash val="solid"/>
          </a:ln>
        </c:spPr>
        <c:txPr>
          <a:bodyPr rot="0" vert="horz"/>
          <a:lstStyle/>
          <a:p>
            <a:pPr>
              <a:defRPr/>
            </a:pPr>
            <a:endParaRPr lang="lt-LT"/>
          </a:p>
        </c:txPr>
        <c:crossAx val="101946496"/>
        <c:crosses val="max"/>
        <c:crossBetween val="between"/>
        <c:majorUnit val="3"/>
        <c:minorUnit val="2"/>
      </c:valAx>
      <c:spPr>
        <a:noFill/>
        <a:ln w="3175">
          <a:solidFill>
            <a:srgbClr val="000000"/>
          </a:solidFill>
          <a:prstDash val="solid"/>
        </a:ln>
        <a:extLst>
          <a:ext uri="{909E8E84-426E-40DD-AFC4-6F175D3DCCD1}">
            <a14:hiddenFill xmlns:a14="http://schemas.microsoft.com/office/drawing/2010/main">
              <a:solidFill>
                <a:schemeClr val="bg2"/>
              </a:solidFill>
            </a14:hiddenFill>
          </a:ext>
        </a:extLst>
      </c:spPr>
    </c:plotArea>
    <c:legend>
      <c:legendPos val="b"/>
      <c:layout>
        <c:manualLayout>
          <c:xMode val="edge"/>
          <c:yMode val="edge"/>
          <c:x val="2.8279620481455343E-2"/>
          <c:y val="0.77403567916842253"/>
          <c:w val="0.28778365874696149"/>
          <c:h val="0.12066793088916984"/>
        </c:manualLayout>
      </c:layout>
      <c:overlay val="0"/>
      <c:spPr>
        <a:noFill/>
        <a:ln w="25400">
          <a:noFill/>
        </a:ln>
      </c:spPr>
    </c:legend>
    <c:plotVisOnly val="1"/>
    <c:dispBlanksAs val="gap"/>
    <c:showDLblsOverMax val="0"/>
  </c:chart>
  <c:spPr>
    <a:noFill/>
    <a:ln w="9525">
      <a:noFill/>
    </a:ln>
  </c:spPr>
  <c:txPr>
    <a:bodyPr/>
    <a:lstStyle/>
    <a:p>
      <a:pPr>
        <a:defRPr sz="1400" b="0" i="0" u="none" strike="noStrike" baseline="0">
          <a:solidFill>
            <a:srgbClr val="000000"/>
          </a:solidFill>
          <a:latin typeface="Arial Narrow" panose="020B0606020202030204" pitchFamily="34" charset="0"/>
          <a:ea typeface="Arial"/>
          <a:cs typeface="Arial"/>
        </a:defRPr>
      </a:pPr>
      <a:endParaRPr lang="lt-LT"/>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08661417322833E-2"/>
          <c:y val="8.3831875586188848E-2"/>
          <c:w val="0.93509908136482944"/>
          <c:h val="0.78332482677892423"/>
        </c:manualLayout>
      </c:layout>
      <c:barChart>
        <c:barDir val="col"/>
        <c:grouping val="clustered"/>
        <c:varyColors val="0"/>
        <c:ser>
          <c:idx val="0"/>
          <c:order val="0"/>
          <c:tx>
            <c:strRef>
              <c:f>'output gap'!$C$12</c:f>
              <c:strCache>
                <c:ptCount val="1"/>
              </c:strCache>
            </c:strRef>
          </c:tx>
          <c:spPr>
            <a:solidFill>
              <a:srgbClr val="75A26E"/>
            </a:solidFill>
            <a:ln w="57150" cap="rnd">
              <a:noFill/>
              <a:round/>
            </a:ln>
            <a:effectLst/>
          </c:spPr>
          <c:invertIfNegative val="0"/>
          <c:cat>
            <c:numRef>
              <c:f>'output gap'!$D$11:$W$11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'output gap'!$D$12:$W$12</c:f>
              <c:numCache>
                <c:formatCode>General</c:formatCode>
                <c:ptCount val="20"/>
                <c:pt idx="0">
                  <c:v>-6.042237887306638</c:v>
                </c:pt>
                <c:pt idx="1">
                  <c:v>-4.535408757977283</c:v>
                </c:pt>
                <c:pt idx="2">
                  <c:v>-3.7610186567247172</c:v>
                </c:pt>
                <c:pt idx="3">
                  <c:v>0.62857254877573143</c:v>
                </c:pt>
                <c:pt idx="4">
                  <c:v>1.3932115716445788</c:v>
                </c:pt>
                <c:pt idx="5">
                  <c:v>3.9586988274137407</c:v>
                </c:pt>
                <c:pt idx="6">
                  <c:v>6.0738635434571453</c:v>
                </c:pt>
                <c:pt idx="7">
                  <c:v>12.075152693924833</c:v>
                </c:pt>
                <c:pt idx="8">
                  <c:v>10.065147963218646</c:v>
                </c:pt>
                <c:pt idx="9">
                  <c:v>-8.3055768947400566</c:v>
                </c:pt>
                <c:pt idx="10">
                  <c:v>-7.9427812341923527</c:v>
                </c:pt>
                <c:pt idx="11">
                  <c:v>-4.1546833653094568</c:v>
                </c:pt>
                <c:pt idx="12">
                  <c:v>-2.2694642563672662</c:v>
                </c:pt>
                <c:pt idx="13">
                  <c:v>-0.94239523586113816</c:v>
                </c:pt>
                <c:pt idx="14">
                  <c:v>0.15479660438670265</c:v>
                </c:pt>
                <c:pt idx="15">
                  <c:v>-0.2825227049283241</c:v>
                </c:pt>
                <c:pt idx="16">
                  <c:v>-4.4712976672114241E-2</c:v>
                </c:pt>
                <c:pt idx="17">
                  <c:v>1.6538337787878918</c:v>
                </c:pt>
                <c:pt idx="18">
                  <c:v>2.089997519411698</c:v>
                </c:pt>
                <c:pt idx="19">
                  <c:v>1.9714688130125597</c:v>
                </c:pt>
              </c:numCache>
            </c:numRef>
          </c:val>
        </c:ser>
        <c:dLbls>
          <c:showLegendKey val="0"/>
          <c:showVal val="0"/>
          <c:showCatName val="0"/>
          <c:showSerName val="0"/>
          <c:showPercent val="0"/>
          <c:showBubbleSize val="0"/>
        </c:dLbls>
        <c:gapWidth val="50"/>
        <c:axId val="115655424"/>
        <c:axId val="115656960"/>
      </c:barChart>
      <c:catAx>
        <c:axId val="115655424"/>
        <c:scaling>
          <c:orientation val="minMax"/>
        </c:scaling>
        <c:delete val="0"/>
        <c:axPos val="b"/>
        <c:majorGridlines/>
        <c:numFmt formatCode="General" sourceLinked="1"/>
        <c:majorTickMark val="out"/>
        <c:minorTickMark val="none"/>
        <c:tickLblPos val="low"/>
        <c:spPr>
          <a:noFill/>
          <a:ln w="3175" cap="flat" cmpd="sng" algn="ctr">
            <a:solidFill>
              <a:schemeClr val="tx1"/>
            </a:solidFill>
            <a:round/>
          </a:ln>
          <a:effectLst/>
        </c:spPr>
        <c:txPr>
          <a:bodyPr rot="-60000000" vert="horz"/>
          <a:lstStyle/>
          <a:p>
            <a:pPr>
              <a:defRPr/>
            </a:pPr>
            <a:endParaRPr lang="lt-LT"/>
          </a:p>
        </c:txPr>
        <c:crossAx val="115656960"/>
        <c:crossesAt val="0"/>
        <c:auto val="1"/>
        <c:lblAlgn val="ctr"/>
        <c:lblOffset val="100"/>
        <c:tickLblSkip val="1"/>
        <c:tickMarkSkip val="1"/>
        <c:noMultiLvlLbl val="0"/>
      </c:catAx>
      <c:valAx>
        <c:axId val="115656960"/>
        <c:scaling>
          <c:orientation val="minMax"/>
          <c:max val="15"/>
          <c:min val="-9"/>
        </c:scaling>
        <c:delete val="0"/>
        <c:axPos val="l"/>
        <c:majorGridlines>
          <c:spPr>
            <a:ln w="3175" cap="flat" cmpd="sng" algn="ctr">
              <a:solidFill>
                <a:schemeClr val="tx1"/>
              </a:solidFill>
              <a:prstDash val="dash"/>
              <a:round/>
            </a:ln>
            <a:effectLst/>
          </c:spPr>
        </c:majorGridlines>
        <c:numFmt formatCode="#;\–#;0" sourceLinked="0"/>
        <c:majorTickMark val="none"/>
        <c:minorTickMark val="none"/>
        <c:tickLblPos val="nextTo"/>
        <c:spPr>
          <a:noFill/>
          <a:ln w="3175">
            <a:solidFill>
              <a:schemeClr val="tx1"/>
            </a:solidFill>
          </a:ln>
          <a:effectLst/>
        </c:spPr>
        <c:txPr>
          <a:bodyPr rot="-60000000" vert="horz"/>
          <a:lstStyle/>
          <a:p>
            <a:pPr>
              <a:defRPr/>
            </a:pPr>
            <a:endParaRPr lang="lt-LT"/>
          </a:p>
        </c:txPr>
        <c:crossAx val="115655424"/>
        <c:crossesAt val="1"/>
        <c:crossBetween val="between"/>
        <c:majorUnit val="3"/>
      </c:valAx>
      <c:spPr>
        <a:gradFill>
          <a:gsLst>
            <a:gs pos="0">
              <a:srgbClr val="FF0000">
                <a:lumMod val="100000"/>
              </a:srgbClr>
            </a:gs>
            <a:gs pos="63000">
              <a:srgbClr val="FFFFFF"/>
            </a:gs>
            <a:gs pos="97000">
              <a:srgbClr val="00B0F0"/>
            </a:gs>
          </a:gsLst>
          <a:lin ang="5400000" scaled="0"/>
        </a:gradFill>
        <a:ln w="3175">
          <a:solidFill>
            <a:schemeClr val="tx1"/>
          </a:solidFill>
        </a:ln>
        <a:effectLst/>
      </c:spPr>
    </c:plotArea>
    <c:plotVisOnly val="1"/>
    <c:dispBlanksAs val="gap"/>
    <c:showDLblsOverMax val="0"/>
  </c:chart>
  <c:spPr>
    <a:noFill/>
    <a:ln w="9525" cap="flat" cmpd="sng" algn="ctr">
      <a:noFill/>
      <a:round/>
    </a:ln>
    <a:effectLst/>
  </c:spPr>
  <c:txPr>
    <a:bodyPr/>
    <a:lstStyle/>
    <a:p>
      <a:pPr>
        <a:defRPr sz="1200">
          <a:latin typeface="Arial Narrow" panose="020B0606020202030204" pitchFamily="34" charset="0"/>
        </a:defRPr>
      </a:pPr>
      <a:endParaRPr lang="lt-LT"/>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5228632135268803E-2"/>
          <c:y val="8.7962962962962965E-2"/>
          <c:w val="0.877753316549717"/>
          <c:h val="0.66482976086322543"/>
        </c:manualLayout>
      </c:layout>
      <c:barChart>
        <c:barDir val="col"/>
        <c:grouping val="clustered"/>
        <c:varyColors val="0"/>
        <c:ser>
          <c:idx val="0"/>
          <c:order val="0"/>
          <c:invertIfNegative val="0"/>
          <c:dPt>
            <c:idx val="9"/>
            <c:invertIfNegative val="0"/>
            <c:bubble3D val="0"/>
            <c:spPr>
              <a:solidFill>
                <a:schemeClr val="accent5"/>
              </a:solidFill>
            </c:spPr>
          </c:dPt>
          <c:cat>
            <c:strRef>
              <c:f>Sheet1!$R$4:$R$13</c:f>
              <c:strCache>
                <c:ptCount val="10"/>
                <c:pt idx="0">
                  <c:v>Mediena, baldai ir medienos dirbiniai</c:v>
                </c:pt>
                <c:pt idx="1">
                  <c:v>Mineraliniai produktai</c:v>
                </c:pt>
                <c:pt idx="2">
                  <c:v>Žemės ūkio ir maisto produktai</c:v>
                </c:pt>
                <c:pt idx="3">
                  <c:v>Tekstilės gaminiai ir drabužiai</c:v>
                </c:pt>
                <c:pt idx="4">
                  <c:v>Chemijos pramonės gaminiai ir plastikai</c:v>
                </c:pt>
                <c:pt idx="5">
                  <c:v>Metalai</c:v>
                </c:pt>
                <c:pt idx="6">
                  <c:v>Kitos prekės</c:v>
                </c:pt>
                <c:pt idx="7">
                  <c:v>Mašinos ir įrenginiai</c:v>
                </c:pt>
                <c:pt idx="8">
                  <c:v>Transporto priemonės</c:v>
                </c:pt>
                <c:pt idx="9">
                  <c:v>Lietuviškos kilmės eksportas (iš viso)</c:v>
                </c:pt>
              </c:strCache>
            </c:strRef>
          </c:cat>
          <c:val>
            <c:numRef>
              <c:f>Sheet1!$S$4:$S$13</c:f>
              <c:numCache>
                <c:formatCode>0.000</c:formatCode>
                <c:ptCount val="10"/>
                <c:pt idx="0">
                  <c:v>85.180869440549117</c:v>
                </c:pt>
                <c:pt idx="1">
                  <c:v>85.178113960310782</c:v>
                </c:pt>
                <c:pt idx="2" formatCode="0.0">
                  <c:v>73.036739546904457</c:v>
                </c:pt>
                <c:pt idx="3" formatCode="0.0">
                  <c:v>55.223644179779086</c:v>
                </c:pt>
                <c:pt idx="4" formatCode="0.0">
                  <c:v>53.014137755095383</c:v>
                </c:pt>
                <c:pt idx="5" formatCode="0.00">
                  <c:v>50.22768085150792</c:v>
                </c:pt>
                <c:pt idx="6" formatCode="0.00">
                  <c:v>50.165088704207861</c:v>
                </c:pt>
                <c:pt idx="7" formatCode="0.0">
                  <c:v>26.184910159451931</c:v>
                </c:pt>
                <c:pt idx="8" formatCode="0.0">
                  <c:v>16.479101908371998</c:v>
                </c:pt>
                <c:pt idx="9" formatCode="0.0">
                  <c:v>59.09816471950716</c:v>
                </c:pt>
              </c:numCache>
            </c:numRef>
          </c:val>
        </c:ser>
        <c:dLbls>
          <c:showLegendKey val="0"/>
          <c:showVal val="0"/>
          <c:showCatName val="0"/>
          <c:showSerName val="0"/>
          <c:showPercent val="0"/>
          <c:showBubbleSize val="0"/>
        </c:dLbls>
        <c:gapWidth val="150"/>
        <c:axId val="34683136"/>
        <c:axId val="34906112"/>
      </c:barChart>
      <c:catAx>
        <c:axId val="34683136"/>
        <c:scaling>
          <c:orientation val="minMax"/>
        </c:scaling>
        <c:delete val="0"/>
        <c:axPos val="b"/>
        <c:majorGridlines>
          <c:spPr>
            <a:ln w="3175">
              <a:solidFill>
                <a:schemeClr val="tx1"/>
              </a:solidFill>
              <a:prstDash val="dash"/>
            </a:ln>
          </c:spPr>
        </c:majorGridlines>
        <c:majorTickMark val="out"/>
        <c:minorTickMark val="none"/>
        <c:tickLblPos val="nextTo"/>
        <c:spPr>
          <a:ln w="3175">
            <a:solidFill>
              <a:schemeClr val="tx1"/>
            </a:solidFill>
          </a:ln>
        </c:spPr>
        <c:txPr>
          <a:bodyPr rot="0"/>
          <a:lstStyle/>
          <a:p>
            <a:pPr>
              <a:defRPr/>
            </a:pPr>
            <a:endParaRPr lang="lt-LT"/>
          </a:p>
        </c:txPr>
        <c:crossAx val="34906112"/>
        <c:crosses val="autoZero"/>
        <c:auto val="1"/>
        <c:lblAlgn val="ctr"/>
        <c:lblOffset val="100"/>
        <c:tickLblSkip val="1"/>
        <c:noMultiLvlLbl val="0"/>
      </c:catAx>
      <c:valAx>
        <c:axId val="34906112"/>
        <c:scaling>
          <c:orientation val="minMax"/>
        </c:scaling>
        <c:delete val="0"/>
        <c:axPos val="l"/>
        <c:majorGridlines>
          <c:spPr>
            <a:ln w="3175">
              <a:solidFill>
                <a:schemeClr val="tx1"/>
              </a:solidFill>
              <a:prstDash val="dash"/>
            </a:ln>
          </c:spPr>
        </c:majorGridlines>
        <c:numFmt formatCode="0" sourceLinked="0"/>
        <c:majorTickMark val="none"/>
        <c:minorTickMark val="none"/>
        <c:tickLblPos val="nextTo"/>
        <c:spPr>
          <a:ln w="3175">
            <a:solidFill>
              <a:schemeClr val="tx1"/>
            </a:solidFill>
          </a:ln>
        </c:spPr>
        <c:crossAx val="34683136"/>
        <c:crosses val="autoZero"/>
        <c:crossBetween val="between"/>
      </c:valAx>
      <c:spPr>
        <a:noFill/>
        <a:ln w="3175">
          <a:solidFill>
            <a:schemeClr val="tx1"/>
          </a:solidFill>
        </a:ln>
      </c:spPr>
    </c:plotArea>
    <c:plotVisOnly val="1"/>
    <c:dispBlanksAs val="gap"/>
    <c:showDLblsOverMax val="0"/>
  </c:chart>
  <c:spPr>
    <a:noFill/>
    <a:ln>
      <a:noFill/>
    </a:ln>
  </c:sp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109737049739947E-2"/>
          <c:y val="0.1017226537957923"/>
          <c:w val="0.89369861111111115"/>
          <c:h val="0.48917226702508959"/>
        </c:manualLayout>
      </c:layout>
      <c:barChart>
        <c:barDir val="col"/>
        <c:grouping val="stacked"/>
        <c:varyColors val="0"/>
        <c:ser>
          <c:idx val="0"/>
          <c:order val="0"/>
          <c:tx>
            <c:strRef>
              <c:f>aggregated!$J$1</c:f>
              <c:strCache>
                <c:ptCount val="1"/>
                <c:pt idx="0">
                  <c:v>Vidaus ekonomikos veiksniai</c:v>
                </c:pt>
              </c:strCache>
            </c:strRef>
          </c:tx>
          <c:spPr>
            <a:solidFill>
              <a:srgbClr val="75A26E"/>
            </a:solidFill>
          </c:spPr>
          <c:invertIfNegative val="0"/>
          <c:cat>
            <c:numRef>
              <c:f>aggregated!$I$14:$I$67</c:f>
              <c:numCache>
                <c:formatCode>General</c:formatCode>
                <c:ptCount val="54"/>
                <c:pt idx="0">
                  <c:v>2013</c:v>
                </c:pt>
                <c:pt idx="1">
                  <c:v>2013</c:v>
                </c:pt>
                <c:pt idx="2">
                  <c:v>2013</c:v>
                </c:pt>
                <c:pt idx="3">
                  <c:v>2013</c:v>
                </c:pt>
                <c:pt idx="4">
                  <c:v>2013</c:v>
                </c:pt>
                <c:pt idx="5">
                  <c:v>2013</c:v>
                </c:pt>
                <c:pt idx="6">
                  <c:v>2013</c:v>
                </c:pt>
                <c:pt idx="7">
                  <c:v>2013</c:v>
                </c:pt>
                <c:pt idx="8">
                  <c:v>2013</c:v>
                </c:pt>
                <c:pt idx="9">
                  <c:v>2013</c:v>
                </c:pt>
                <c:pt idx="10">
                  <c:v>2013</c:v>
                </c:pt>
                <c:pt idx="11">
                  <c:v>2013</c:v>
                </c:pt>
                <c:pt idx="12">
                  <c:v>2014</c:v>
                </c:pt>
                <c:pt idx="13">
                  <c:v>2014</c:v>
                </c:pt>
                <c:pt idx="14">
                  <c:v>2014</c:v>
                </c:pt>
                <c:pt idx="15">
                  <c:v>2014</c:v>
                </c:pt>
                <c:pt idx="16">
                  <c:v>2014</c:v>
                </c:pt>
                <c:pt idx="17">
                  <c:v>2014</c:v>
                </c:pt>
                <c:pt idx="18">
                  <c:v>2014</c:v>
                </c:pt>
                <c:pt idx="19">
                  <c:v>2014</c:v>
                </c:pt>
                <c:pt idx="20">
                  <c:v>2014</c:v>
                </c:pt>
                <c:pt idx="21">
                  <c:v>2014</c:v>
                </c:pt>
                <c:pt idx="22">
                  <c:v>2014</c:v>
                </c:pt>
                <c:pt idx="23">
                  <c:v>2014</c:v>
                </c:pt>
                <c:pt idx="24">
                  <c:v>2015</c:v>
                </c:pt>
                <c:pt idx="25">
                  <c:v>2015</c:v>
                </c:pt>
                <c:pt idx="26">
                  <c:v>2015</c:v>
                </c:pt>
                <c:pt idx="27">
                  <c:v>2015</c:v>
                </c:pt>
                <c:pt idx="28">
                  <c:v>2015</c:v>
                </c:pt>
                <c:pt idx="29">
                  <c:v>2015</c:v>
                </c:pt>
                <c:pt idx="30">
                  <c:v>2015</c:v>
                </c:pt>
                <c:pt idx="31">
                  <c:v>2015</c:v>
                </c:pt>
                <c:pt idx="32">
                  <c:v>2015</c:v>
                </c:pt>
                <c:pt idx="33">
                  <c:v>2015</c:v>
                </c:pt>
                <c:pt idx="34">
                  <c:v>2015</c:v>
                </c:pt>
                <c:pt idx="35">
                  <c:v>2015</c:v>
                </c:pt>
                <c:pt idx="36">
                  <c:v>2016</c:v>
                </c:pt>
                <c:pt idx="37">
                  <c:v>2016</c:v>
                </c:pt>
                <c:pt idx="38">
                  <c:v>2016</c:v>
                </c:pt>
                <c:pt idx="39">
                  <c:v>2016</c:v>
                </c:pt>
                <c:pt idx="40">
                  <c:v>2016</c:v>
                </c:pt>
                <c:pt idx="41">
                  <c:v>2016</c:v>
                </c:pt>
                <c:pt idx="42">
                  <c:v>2016</c:v>
                </c:pt>
                <c:pt idx="43">
                  <c:v>2016</c:v>
                </c:pt>
                <c:pt idx="44">
                  <c:v>2016</c:v>
                </c:pt>
                <c:pt idx="45">
                  <c:v>2016</c:v>
                </c:pt>
                <c:pt idx="46">
                  <c:v>2016</c:v>
                </c:pt>
                <c:pt idx="47">
                  <c:v>2016</c:v>
                </c:pt>
                <c:pt idx="48">
                  <c:v>2017</c:v>
                </c:pt>
                <c:pt idx="49">
                  <c:v>2017</c:v>
                </c:pt>
                <c:pt idx="50">
                  <c:v>2017</c:v>
                </c:pt>
                <c:pt idx="51">
                  <c:v>2017</c:v>
                </c:pt>
                <c:pt idx="52">
                  <c:v>2017</c:v>
                </c:pt>
                <c:pt idx="53">
                  <c:v>2017</c:v>
                </c:pt>
              </c:numCache>
            </c:numRef>
          </c:cat>
          <c:val>
            <c:numRef>
              <c:f>aggregated!$J$14:$J$67</c:f>
              <c:numCache>
                <c:formatCode>General</c:formatCode>
                <c:ptCount val="54"/>
                <c:pt idx="0">
                  <c:v>8.5870058235606006E-2</c:v>
                </c:pt>
                <c:pt idx="1">
                  <c:v>-0.25376698050015484</c:v>
                </c:pt>
                <c:pt idx="2">
                  <c:v>-0.76861554379484387</c:v>
                </c:pt>
                <c:pt idx="3">
                  <c:v>-1.0398760166407899</c:v>
                </c:pt>
                <c:pt idx="4">
                  <c:v>-1.0221113685254128</c:v>
                </c:pt>
                <c:pt idx="5">
                  <c:v>-1.3833685876112942</c:v>
                </c:pt>
                <c:pt idx="6">
                  <c:v>-1.7447569994616112</c:v>
                </c:pt>
                <c:pt idx="7">
                  <c:v>-1.6478993500768166</c:v>
                </c:pt>
                <c:pt idx="8">
                  <c:v>-1.7589256250830514</c:v>
                </c:pt>
                <c:pt idx="9">
                  <c:v>-1.8417522717012225</c:v>
                </c:pt>
                <c:pt idx="10">
                  <c:v>-1.7844316185653877</c:v>
                </c:pt>
                <c:pt idx="11">
                  <c:v>-1.663896708988045</c:v>
                </c:pt>
                <c:pt idx="12">
                  <c:v>-1.5075659861184396</c:v>
                </c:pt>
                <c:pt idx="13">
                  <c:v>-1.3946368899865371</c:v>
                </c:pt>
                <c:pt idx="14">
                  <c:v>-1.5257751198012048</c:v>
                </c:pt>
                <c:pt idx="15">
                  <c:v>-1.7613378129340598</c:v>
                </c:pt>
                <c:pt idx="16">
                  <c:v>-2.0950289756335585</c:v>
                </c:pt>
                <c:pt idx="17">
                  <c:v>-2.0538696132803174</c:v>
                </c:pt>
                <c:pt idx="18">
                  <c:v>-1.622691317585379</c:v>
                </c:pt>
                <c:pt idx="19">
                  <c:v>-1.6711166731917202</c:v>
                </c:pt>
                <c:pt idx="20">
                  <c:v>-1.8664697904310974</c:v>
                </c:pt>
                <c:pt idx="21">
                  <c:v>-1.5048111704217042</c:v>
                </c:pt>
                <c:pt idx="22">
                  <c:v>-1.448241639779078</c:v>
                </c:pt>
                <c:pt idx="23">
                  <c:v>-1.5448398885307757</c:v>
                </c:pt>
                <c:pt idx="24">
                  <c:v>-2.5117862732492067</c:v>
                </c:pt>
                <c:pt idx="25">
                  <c:v>-2.7954558664073783</c:v>
                </c:pt>
                <c:pt idx="26">
                  <c:v>-2.3200477075167281</c:v>
                </c:pt>
                <c:pt idx="27">
                  <c:v>-1.9213094609804462</c:v>
                </c:pt>
                <c:pt idx="28">
                  <c:v>-1.2363804074503897</c:v>
                </c:pt>
                <c:pt idx="29">
                  <c:v>-1.0158077296522481</c:v>
                </c:pt>
                <c:pt idx="30">
                  <c:v>-0.58732428589435071</c:v>
                </c:pt>
                <c:pt idx="31">
                  <c:v>-0.91565124772540141</c:v>
                </c:pt>
                <c:pt idx="32">
                  <c:v>-0.72672316815605342</c:v>
                </c:pt>
                <c:pt idx="33">
                  <c:v>-0.56116119056486258</c:v>
                </c:pt>
                <c:pt idx="34">
                  <c:v>-0.48113308299799279</c:v>
                </c:pt>
                <c:pt idx="35">
                  <c:v>8.2574362472797924E-2</c:v>
                </c:pt>
                <c:pt idx="36">
                  <c:v>1.1451970847535382</c:v>
                </c:pt>
                <c:pt idx="37">
                  <c:v>1.3294506341429373</c:v>
                </c:pt>
                <c:pt idx="38">
                  <c:v>1.3653999340050944</c:v>
                </c:pt>
                <c:pt idx="39">
                  <c:v>1.2320093753834338</c:v>
                </c:pt>
                <c:pt idx="40">
                  <c:v>0.48975201131200019</c:v>
                </c:pt>
                <c:pt idx="41">
                  <c:v>0.19017811804860368</c:v>
                </c:pt>
                <c:pt idx="42">
                  <c:v>-0.4589530481924935</c:v>
                </c:pt>
                <c:pt idx="43">
                  <c:v>-0.53215814800693217</c:v>
                </c:pt>
                <c:pt idx="44">
                  <c:v>-0.5801613087413805</c:v>
                </c:pt>
                <c:pt idx="45">
                  <c:v>-0.73989040353363666</c:v>
                </c:pt>
                <c:pt idx="46">
                  <c:v>-0.47984786266895146</c:v>
                </c:pt>
                <c:pt idx="47">
                  <c:v>-0.45631736829389646</c:v>
                </c:pt>
                <c:pt idx="48">
                  <c:v>-0.47931114924061774</c:v>
                </c:pt>
                <c:pt idx="49">
                  <c:v>-9.8553591924575967E-2</c:v>
                </c:pt>
                <c:pt idx="50">
                  <c:v>0.13418017526256312</c:v>
                </c:pt>
                <c:pt idx="51">
                  <c:v>0.5424361547707639</c:v>
                </c:pt>
                <c:pt idx="52">
                  <c:v>0.53795920806490072</c:v>
                </c:pt>
                <c:pt idx="53">
                  <c:v>0.97035599243208437</c:v>
                </c:pt>
              </c:numCache>
            </c:numRef>
          </c:val>
        </c:ser>
        <c:ser>
          <c:idx val="1"/>
          <c:order val="1"/>
          <c:tx>
            <c:strRef>
              <c:f>aggregated!$K$1</c:f>
              <c:strCache>
                <c:ptCount val="1"/>
                <c:pt idx="0">
                  <c:v>Naftos kainos pokyčiai dėl naftos pasiūlos</c:v>
                </c:pt>
              </c:strCache>
            </c:strRef>
          </c:tx>
          <c:spPr>
            <a:solidFill>
              <a:srgbClr val="C54625"/>
            </a:solidFill>
          </c:spPr>
          <c:invertIfNegative val="0"/>
          <c:cat>
            <c:numRef>
              <c:f>aggregated!$I$14:$I$67</c:f>
              <c:numCache>
                <c:formatCode>General</c:formatCode>
                <c:ptCount val="54"/>
                <c:pt idx="0">
                  <c:v>2013</c:v>
                </c:pt>
                <c:pt idx="1">
                  <c:v>2013</c:v>
                </c:pt>
                <c:pt idx="2">
                  <c:v>2013</c:v>
                </c:pt>
                <c:pt idx="3">
                  <c:v>2013</c:v>
                </c:pt>
                <c:pt idx="4">
                  <c:v>2013</c:v>
                </c:pt>
                <c:pt idx="5">
                  <c:v>2013</c:v>
                </c:pt>
                <c:pt idx="6">
                  <c:v>2013</c:v>
                </c:pt>
                <c:pt idx="7">
                  <c:v>2013</c:v>
                </c:pt>
                <c:pt idx="8">
                  <c:v>2013</c:v>
                </c:pt>
                <c:pt idx="9">
                  <c:v>2013</c:v>
                </c:pt>
                <c:pt idx="10">
                  <c:v>2013</c:v>
                </c:pt>
                <c:pt idx="11">
                  <c:v>2013</c:v>
                </c:pt>
                <c:pt idx="12">
                  <c:v>2014</c:v>
                </c:pt>
                <c:pt idx="13">
                  <c:v>2014</c:v>
                </c:pt>
                <c:pt idx="14">
                  <c:v>2014</c:v>
                </c:pt>
                <c:pt idx="15">
                  <c:v>2014</c:v>
                </c:pt>
                <c:pt idx="16">
                  <c:v>2014</c:v>
                </c:pt>
                <c:pt idx="17">
                  <c:v>2014</c:v>
                </c:pt>
                <c:pt idx="18">
                  <c:v>2014</c:v>
                </c:pt>
                <c:pt idx="19">
                  <c:v>2014</c:v>
                </c:pt>
                <c:pt idx="20">
                  <c:v>2014</c:v>
                </c:pt>
                <c:pt idx="21">
                  <c:v>2014</c:v>
                </c:pt>
                <c:pt idx="22">
                  <c:v>2014</c:v>
                </c:pt>
                <c:pt idx="23">
                  <c:v>2014</c:v>
                </c:pt>
                <c:pt idx="24">
                  <c:v>2015</c:v>
                </c:pt>
                <c:pt idx="25">
                  <c:v>2015</c:v>
                </c:pt>
                <c:pt idx="26">
                  <c:v>2015</c:v>
                </c:pt>
                <c:pt idx="27">
                  <c:v>2015</c:v>
                </c:pt>
                <c:pt idx="28">
                  <c:v>2015</c:v>
                </c:pt>
                <c:pt idx="29">
                  <c:v>2015</c:v>
                </c:pt>
                <c:pt idx="30">
                  <c:v>2015</c:v>
                </c:pt>
                <c:pt idx="31">
                  <c:v>2015</c:v>
                </c:pt>
                <c:pt idx="32">
                  <c:v>2015</c:v>
                </c:pt>
                <c:pt idx="33">
                  <c:v>2015</c:v>
                </c:pt>
                <c:pt idx="34">
                  <c:v>2015</c:v>
                </c:pt>
                <c:pt idx="35">
                  <c:v>2015</c:v>
                </c:pt>
                <c:pt idx="36">
                  <c:v>2016</c:v>
                </c:pt>
                <c:pt idx="37">
                  <c:v>2016</c:v>
                </c:pt>
                <c:pt idx="38">
                  <c:v>2016</c:v>
                </c:pt>
                <c:pt idx="39">
                  <c:v>2016</c:v>
                </c:pt>
                <c:pt idx="40">
                  <c:v>2016</c:v>
                </c:pt>
                <c:pt idx="41">
                  <c:v>2016</c:v>
                </c:pt>
                <c:pt idx="42">
                  <c:v>2016</c:v>
                </c:pt>
                <c:pt idx="43">
                  <c:v>2016</c:v>
                </c:pt>
                <c:pt idx="44">
                  <c:v>2016</c:v>
                </c:pt>
                <c:pt idx="45">
                  <c:v>2016</c:v>
                </c:pt>
                <c:pt idx="46">
                  <c:v>2016</c:v>
                </c:pt>
                <c:pt idx="47">
                  <c:v>2016</c:v>
                </c:pt>
                <c:pt idx="48">
                  <c:v>2017</c:v>
                </c:pt>
                <c:pt idx="49">
                  <c:v>2017</c:v>
                </c:pt>
                <c:pt idx="50">
                  <c:v>2017</c:v>
                </c:pt>
                <c:pt idx="51">
                  <c:v>2017</c:v>
                </c:pt>
                <c:pt idx="52">
                  <c:v>2017</c:v>
                </c:pt>
                <c:pt idx="53">
                  <c:v>2017</c:v>
                </c:pt>
              </c:numCache>
            </c:numRef>
          </c:cat>
          <c:val>
            <c:numRef>
              <c:f>aggregated!$K$14:$K$67</c:f>
              <c:numCache>
                <c:formatCode>General</c:formatCode>
                <c:ptCount val="54"/>
                <c:pt idx="0">
                  <c:v>9.7517005257459738E-2</c:v>
                </c:pt>
                <c:pt idx="1">
                  <c:v>6.5057169533164233E-2</c:v>
                </c:pt>
                <c:pt idx="2">
                  <c:v>-3.6483363032377869E-2</c:v>
                </c:pt>
                <c:pt idx="3">
                  <c:v>-8.9370132533871605E-2</c:v>
                </c:pt>
                <c:pt idx="4">
                  <c:v>-2.073033939782213E-2</c:v>
                </c:pt>
                <c:pt idx="5">
                  <c:v>9.4592823670333601E-2</c:v>
                </c:pt>
                <c:pt idx="6">
                  <c:v>-6.874059795880641E-2</c:v>
                </c:pt>
                <c:pt idx="7">
                  <c:v>-0.13559639679397262</c:v>
                </c:pt>
                <c:pt idx="8">
                  <c:v>-4.3107373063505976E-2</c:v>
                </c:pt>
                <c:pt idx="9">
                  <c:v>3.5908319441138835E-2</c:v>
                </c:pt>
                <c:pt idx="10">
                  <c:v>1.2643189732708407E-2</c:v>
                </c:pt>
                <c:pt idx="11">
                  <c:v>2.4634881771662526E-2</c:v>
                </c:pt>
                <c:pt idx="12">
                  <c:v>-6.0610583490505583E-2</c:v>
                </c:pt>
                <c:pt idx="13">
                  <c:v>-3.5443319291474949E-2</c:v>
                </c:pt>
                <c:pt idx="14">
                  <c:v>3.250178647122777E-2</c:v>
                </c:pt>
                <c:pt idx="15">
                  <c:v>0.13991861754660928</c:v>
                </c:pt>
                <c:pt idx="16">
                  <c:v>0.20633815171917008</c:v>
                </c:pt>
                <c:pt idx="17">
                  <c:v>0.3130356783754778</c:v>
                </c:pt>
                <c:pt idx="18">
                  <c:v>0.27587623791428123</c:v>
                </c:pt>
                <c:pt idx="19">
                  <c:v>0.18631831544366559</c:v>
                </c:pt>
                <c:pt idx="20">
                  <c:v>8.2945882965170303E-2</c:v>
                </c:pt>
                <c:pt idx="21">
                  <c:v>-6.1068788169833098E-2</c:v>
                </c:pt>
                <c:pt idx="22">
                  <c:v>-6.3279412727769756E-3</c:v>
                </c:pt>
                <c:pt idx="23">
                  <c:v>-7.9241043785697032E-2</c:v>
                </c:pt>
                <c:pt idx="24">
                  <c:v>-0.10261170576963946</c:v>
                </c:pt>
                <c:pt idx="25">
                  <c:v>2.9985019315866231E-2</c:v>
                </c:pt>
                <c:pt idx="26">
                  <c:v>3.9492098017813018E-2</c:v>
                </c:pt>
                <c:pt idx="27">
                  <c:v>0.10955379725853094</c:v>
                </c:pt>
                <c:pt idx="28">
                  <c:v>6.0413825467523975E-2</c:v>
                </c:pt>
                <c:pt idx="29">
                  <c:v>-0.17958502929071685</c:v>
                </c:pt>
                <c:pt idx="30">
                  <c:v>-0.42885417583125174</c:v>
                </c:pt>
                <c:pt idx="31">
                  <c:v>-0.66233448233749226</c:v>
                </c:pt>
                <c:pt idx="32">
                  <c:v>-0.67824794892405427</c:v>
                </c:pt>
                <c:pt idx="33">
                  <c:v>-0.56931469344166163</c:v>
                </c:pt>
                <c:pt idx="34">
                  <c:v>-0.72797501429872957</c:v>
                </c:pt>
                <c:pt idx="35">
                  <c:v>-0.85232943015082607</c:v>
                </c:pt>
                <c:pt idx="36">
                  <c:v>-1.0704067601349752</c:v>
                </c:pt>
                <c:pt idx="37">
                  <c:v>-1.287033303533234</c:v>
                </c:pt>
                <c:pt idx="38">
                  <c:v>-1.1835257076406356</c:v>
                </c:pt>
                <c:pt idx="39">
                  <c:v>-1.1561845204392176</c:v>
                </c:pt>
                <c:pt idx="40">
                  <c:v>-0.99865858053089307</c:v>
                </c:pt>
                <c:pt idx="41">
                  <c:v>-0.67964227755998019</c:v>
                </c:pt>
                <c:pt idx="42">
                  <c:v>-0.41057609307722998</c:v>
                </c:pt>
                <c:pt idx="43">
                  <c:v>-0.1536896286032757</c:v>
                </c:pt>
                <c:pt idx="44">
                  <c:v>-9.99274659834678E-2</c:v>
                </c:pt>
                <c:pt idx="45">
                  <c:v>-5.71499511335554E-2</c:v>
                </c:pt>
                <c:pt idx="46">
                  <c:v>6.403683712011601E-3</c:v>
                </c:pt>
                <c:pt idx="47">
                  <c:v>0.43208725321941599</c:v>
                </c:pt>
                <c:pt idx="48">
                  <c:v>0.79820737875557224</c:v>
                </c:pt>
                <c:pt idx="49">
                  <c:v>0.90520188174029181</c:v>
                </c:pt>
                <c:pt idx="50">
                  <c:v>0.7157416789584099</c:v>
                </c:pt>
                <c:pt idx="51">
                  <c:v>0.65260471509070728</c:v>
                </c:pt>
                <c:pt idx="52">
                  <c:v>0.46326863054061546</c:v>
                </c:pt>
                <c:pt idx="53">
                  <c:v>0.24172523907012536</c:v>
                </c:pt>
              </c:numCache>
            </c:numRef>
          </c:val>
        </c:ser>
        <c:ser>
          <c:idx val="2"/>
          <c:order val="2"/>
          <c:tx>
            <c:strRef>
              <c:f>aggregated!$L$1</c:f>
              <c:strCache>
                <c:ptCount val="1"/>
                <c:pt idx="0">
                  <c:v>Tarptautinė aplinka</c:v>
                </c:pt>
              </c:strCache>
            </c:strRef>
          </c:tx>
          <c:spPr>
            <a:solidFill>
              <a:srgbClr val="22772D"/>
            </a:solidFill>
          </c:spPr>
          <c:invertIfNegative val="0"/>
          <c:cat>
            <c:numRef>
              <c:f>aggregated!$I$14:$I$67</c:f>
              <c:numCache>
                <c:formatCode>General</c:formatCode>
                <c:ptCount val="54"/>
                <c:pt idx="0">
                  <c:v>2013</c:v>
                </c:pt>
                <c:pt idx="1">
                  <c:v>2013</c:v>
                </c:pt>
                <c:pt idx="2">
                  <c:v>2013</c:v>
                </c:pt>
                <c:pt idx="3">
                  <c:v>2013</c:v>
                </c:pt>
                <c:pt idx="4">
                  <c:v>2013</c:v>
                </c:pt>
                <c:pt idx="5">
                  <c:v>2013</c:v>
                </c:pt>
                <c:pt idx="6">
                  <c:v>2013</c:v>
                </c:pt>
                <c:pt idx="7">
                  <c:v>2013</c:v>
                </c:pt>
                <c:pt idx="8">
                  <c:v>2013</c:v>
                </c:pt>
                <c:pt idx="9">
                  <c:v>2013</c:v>
                </c:pt>
                <c:pt idx="10">
                  <c:v>2013</c:v>
                </c:pt>
                <c:pt idx="11">
                  <c:v>2013</c:v>
                </c:pt>
                <c:pt idx="12">
                  <c:v>2014</c:v>
                </c:pt>
                <c:pt idx="13">
                  <c:v>2014</c:v>
                </c:pt>
                <c:pt idx="14">
                  <c:v>2014</c:v>
                </c:pt>
                <c:pt idx="15">
                  <c:v>2014</c:v>
                </c:pt>
                <c:pt idx="16">
                  <c:v>2014</c:v>
                </c:pt>
                <c:pt idx="17">
                  <c:v>2014</c:v>
                </c:pt>
                <c:pt idx="18">
                  <c:v>2014</c:v>
                </c:pt>
                <c:pt idx="19">
                  <c:v>2014</c:v>
                </c:pt>
                <c:pt idx="20">
                  <c:v>2014</c:v>
                </c:pt>
                <c:pt idx="21">
                  <c:v>2014</c:v>
                </c:pt>
                <c:pt idx="22">
                  <c:v>2014</c:v>
                </c:pt>
                <c:pt idx="23">
                  <c:v>2014</c:v>
                </c:pt>
                <c:pt idx="24">
                  <c:v>2015</c:v>
                </c:pt>
                <c:pt idx="25">
                  <c:v>2015</c:v>
                </c:pt>
                <c:pt idx="26">
                  <c:v>2015</c:v>
                </c:pt>
                <c:pt idx="27">
                  <c:v>2015</c:v>
                </c:pt>
                <c:pt idx="28">
                  <c:v>2015</c:v>
                </c:pt>
                <c:pt idx="29">
                  <c:v>2015</c:v>
                </c:pt>
                <c:pt idx="30">
                  <c:v>2015</c:v>
                </c:pt>
                <c:pt idx="31">
                  <c:v>2015</c:v>
                </c:pt>
                <c:pt idx="32">
                  <c:v>2015</c:v>
                </c:pt>
                <c:pt idx="33">
                  <c:v>2015</c:v>
                </c:pt>
                <c:pt idx="34">
                  <c:v>2015</c:v>
                </c:pt>
                <c:pt idx="35">
                  <c:v>2015</c:v>
                </c:pt>
                <c:pt idx="36">
                  <c:v>2016</c:v>
                </c:pt>
                <c:pt idx="37">
                  <c:v>2016</c:v>
                </c:pt>
                <c:pt idx="38">
                  <c:v>2016</c:v>
                </c:pt>
                <c:pt idx="39">
                  <c:v>2016</c:v>
                </c:pt>
                <c:pt idx="40">
                  <c:v>2016</c:v>
                </c:pt>
                <c:pt idx="41">
                  <c:v>2016</c:v>
                </c:pt>
                <c:pt idx="42">
                  <c:v>2016</c:v>
                </c:pt>
                <c:pt idx="43">
                  <c:v>2016</c:v>
                </c:pt>
                <c:pt idx="44">
                  <c:v>2016</c:v>
                </c:pt>
                <c:pt idx="45">
                  <c:v>2016</c:v>
                </c:pt>
                <c:pt idx="46">
                  <c:v>2016</c:v>
                </c:pt>
                <c:pt idx="47">
                  <c:v>2016</c:v>
                </c:pt>
                <c:pt idx="48">
                  <c:v>2017</c:v>
                </c:pt>
                <c:pt idx="49">
                  <c:v>2017</c:v>
                </c:pt>
                <c:pt idx="50">
                  <c:v>2017</c:v>
                </c:pt>
                <c:pt idx="51">
                  <c:v>2017</c:v>
                </c:pt>
                <c:pt idx="52">
                  <c:v>2017</c:v>
                </c:pt>
                <c:pt idx="53">
                  <c:v>2017</c:v>
                </c:pt>
              </c:numCache>
            </c:numRef>
          </c:cat>
          <c:val>
            <c:numRef>
              <c:f>aggregated!$L$14:$L$67</c:f>
              <c:numCache>
                <c:formatCode>General</c:formatCode>
                <c:ptCount val="54"/>
                <c:pt idx="0">
                  <c:v>2.0627155938947796E-2</c:v>
                </c:pt>
                <c:pt idx="1">
                  <c:v>-2.547285163503835E-2</c:v>
                </c:pt>
                <c:pt idx="2">
                  <c:v>-8.5802711960920389E-2</c:v>
                </c:pt>
                <c:pt idx="3">
                  <c:v>-0.10891864519999786</c:v>
                </c:pt>
                <c:pt idx="4">
                  <c:v>-6.655834781694786E-2</c:v>
                </c:pt>
                <c:pt idx="5">
                  <c:v>-1.1559529379577178E-2</c:v>
                </c:pt>
                <c:pt idx="6">
                  <c:v>-0.16185760308653305</c:v>
                </c:pt>
                <c:pt idx="7">
                  <c:v>-0.27465039832630284</c:v>
                </c:pt>
                <c:pt idx="8">
                  <c:v>-0.28213860261814294</c:v>
                </c:pt>
                <c:pt idx="9">
                  <c:v>-0.30031295207427638</c:v>
                </c:pt>
                <c:pt idx="10">
                  <c:v>-0.31461238445858242</c:v>
                </c:pt>
                <c:pt idx="11">
                  <c:v>-0.26335195767334635</c:v>
                </c:pt>
                <c:pt idx="12">
                  <c:v>-0.31309518386263907</c:v>
                </c:pt>
                <c:pt idx="13">
                  <c:v>-0.34428998158869817</c:v>
                </c:pt>
                <c:pt idx="14">
                  <c:v>-0.35236234542887623</c:v>
                </c:pt>
                <c:pt idx="15">
                  <c:v>-0.35336840830872535</c:v>
                </c:pt>
                <c:pt idx="16">
                  <c:v>-0.35304446173220982</c:v>
                </c:pt>
                <c:pt idx="17">
                  <c:v>-0.32484625531679201</c:v>
                </c:pt>
                <c:pt idx="18">
                  <c:v>-0.3790068884742423</c:v>
                </c:pt>
                <c:pt idx="19">
                  <c:v>-0.42813983529846777</c:v>
                </c:pt>
                <c:pt idx="20">
                  <c:v>-0.46938484805041886</c:v>
                </c:pt>
                <c:pt idx="21">
                  <c:v>-0.52409458584918855</c:v>
                </c:pt>
                <c:pt idx="22">
                  <c:v>-0.60936337210453306</c:v>
                </c:pt>
                <c:pt idx="23">
                  <c:v>-0.78540667571657108</c:v>
                </c:pt>
                <c:pt idx="24">
                  <c:v>-0.97267121577962223</c:v>
                </c:pt>
                <c:pt idx="25">
                  <c:v>-0.94999394061207054</c:v>
                </c:pt>
                <c:pt idx="26">
                  <c:v>-1.0221334360949543</c:v>
                </c:pt>
                <c:pt idx="27">
                  <c:v>-1.0851302682253947</c:v>
                </c:pt>
                <c:pt idx="28">
                  <c:v>-1.1443367230796526</c:v>
                </c:pt>
                <c:pt idx="29">
                  <c:v>-1.2707853669758742</c:v>
                </c:pt>
                <c:pt idx="30">
                  <c:v>-1.3691308376547693</c:v>
                </c:pt>
                <c:pt idx="31">
                  <c:v>-1.5629060153975827</c:v>
                </c:pt>
                <c:pt idx="32">
                  <c:v>-1.6291125290749815</c:v>
                </c:pt>
                <c:pt idx="33">
                  <c:v>-1.6118975343810407</c:v>
                </c:pt>
                <c:pt idx="34">
                  <c:v>-1.64170164938759</c:v>
                </c:pt>
                <c:pt idx="35">
                  <c:v>-1.5440004447447924</c:v>
                </c:pt>
                <c:pt idx="36">
                  <c:v>-1.5424267090290595</c:v>
                </c:pt>
                <c:pt idx="37">
                  <c:v>-1.6303408091514848</c:v>
                </c:pt>
                <c:pt idx="38">
                  <c:v>-1.53154521786912</c:v>
                </c:pt>
                <c:pt idx="39">
                  <c:v>-1.4628492735432284</c:v>
                </c:pt>
                <c:pt idx="40">
                  <c:v>-1.3867362895644859</c:v>
                </c:pt>
                <c:pt idx="41">
                  <c:v>-1.25262140534141</c:v>
                </c:pt>
                <c:pt idx="42">
                  <c:v>-1.1717792110210619</c:v>
                </c:pt>
                <c:pt idx="43">
                  <c:v>-0.96616202378900051</c:v>
                </c:pt>
                <c:pt idx="44">
                  <c:v>-0.83913721398798824</c:v>
                </c:pt>
                <c:pt idx="45">
                  <c:v>-0.73643899032603888</c:v>
                </c:pt>
                <c:pt idx="46">
                  <c:v>-0.66078498102460903</c:v>
                </c:pt>
                <c:pt idx="47">
                  <c:v>-0.37687398059341498</c:v>
                </c:pt>
                <c:pt idx="48">
                  <c:v>-0.13818313387599671</c:v>
                </c:pt>
                <c:pt idx="49">
                  <c:v>-3.5443697364634305E-2</c:v>
                </c:pt>
                <c:pt idx="50">
                  <c:v>-8.6257051467606913E-2</c:v>
                </c:pt>
                <c:pt idx="51">
                  <c:v>-2.3094354264007091E-2</c:v>
                </c:pt>
                <c:pt idx="52">
                  <c:v>-3.071683542098386E-2</c:v>
                </c:pt>
                <c:pt idx="53">
                  <c:v>-6.383944498997389E-2</c:v>
                </c:pt>
              </c:numCache>
            </c:numRef>
          </c:val>
        </c:ser>
        <c:ser>
          <c:idx val="3"/>
          <c:order val="3"/>
          <c:tx>
            <c:strRef>
              <c:f>aggregated!$M$1</c:f>
              <c:strCache>
                <c:ptCount val="1"/>
                <c:pt idx="0">
                  <c:v>Ilgalaikė tendencija</c:v>
                </c:pt>
              </c:strCache>
            </c:strRef>
          </c:tx>
          <c:spPr>
            <a:solidFill>
              <a:srgbClr val="FFE79A"/>
            </a:solidFill>
          </c:spPr>
          <c:invertIfNegative val="0"/>
          <c:cat>
            <c:numRef>
              <c:f>aggregated!$I$14:$I$67</c:f>
              <c:numCache>
                <c:formatCode>General</c:formatCode>
                <c:ptCount val="54"/>
                <c:pt idx="0">
                  <c:v>2013</c:v>
                </c:pt>
                <c:pt idx="1">
                  <c:v>2013</c:v>
                </c:pt>
                <c:pt idx="2">
                  <c:v>2013</c:v>
                </c:pt>
                <c:pt idx="3">
                  <c:v>2013</c:v>
                </c:pt>
                <c:pt idx="4">
                  <c:v>2013</c:v>
                </c:pt>
                <c:pt idx="5">
                  <c:v>2013</c:v>
                </c:pt>
                <c:pt idx="6">
                  <c:v>2013</c:v>
                </c:pt>
                <c:pt idx="7">
                  <c:v>2013</c:v>
                </c:pt>
                <c:pt idx="8">
                  <c:v>2013</c:v>
                </c:pt>
                <c:pt idx="9">
                  <c:v>2013</c:v>
                </c:pt>
                <c:pt idx="10">
                  <c:v>2013</c:v>
                </c:pt>
                <c:pt idx="11">
                  <c:v>2013</c:v>
                </c:pt>
                <c:pt idx="12">
                  <c:v>2014</c:v>
                </c:pt>
                <c:pt idx="13">
                  <c:v>2014</c:v>
                </c:pt>
                <c:pt idx="14">
                  <c:v>2014</c:v>
                </c:pt>
                <c:pt idx="15">
                  <c:v>2014</c:v>
                </c:pt>
                <c:pt idx="16">
                  <c:v>2014</c:v>
                </c:pt>
                <c:pt idx="17">
                  <c:v>2014</c:v>
                </c:pt>
                <c:pt idx="18">
                  <c:v>2014</c:v>
                </c:pt>
                <c:pt idx="19">
                  <c:v>2014</c:v>
                </c:pt>
                <c:pt idx="20">
                  <c:v>2014</c:v>
                </c:pt>
                <c:pt idx="21">
                  <c:v>2014</c:v>
                </c:pt>
                <c:pt idx="22">
                  <c:v>2014</c:v>
                </c:pt>
                <c:pt idx="23">
                  <c:v>2014</c:v>
                </c:pt>
                <c:pt idx="24">
                  <c:v>2015</c:v>
                </c:pt>
                <c:pt idx="25">
                  <c:v>2015</c:v>
                </c:pt>
                <c:pt idx="26">
                  <c:v>2015</c:v>
                </c:pt>
                <c:pt idx="27">
                  <c:v>2015</c:v>
                </c:pt>
                <c:pt idx="28">
                  <c:v>2015</c:v>
                </c:pt>
                <c:pt idx="29">
                  <c:v>2015</c:v>
                </c:pt>
                <c:pt idx="30">
                  <c:v>2015</c:v>
                </c:pt>
                <c:pt idx="31">
                  <c:v>2015</c:v>
                </c:pt>
                <c:pt idx="32">
                  <c:v>2015</c:v>
                </c:pt>
                <c:pt idx="33">
                  <c:v>2015</c:v>
                </c:pt>
                <c:pt idx="34">
                  <c:v>2015</c:v>
                </c:pt>
                <c:pt idx="35">
                  <c:v>2015</c:v>
                </c:pt>
                <c:pt idx="36">
                  <c:v>2016</c:v>
                </c:pt>
                <c:pt idx="37">
                  <c:v>2016</c:v>
                </c:pt>
                <c:pt idx="38">
                  <c:v>2016</c:v>
                </c:pt>
                <c:pt idx="39">
                  <c:v>2016</c:v>
                </c:pt>
                <c:pt idx="40">
                  <c:v>2016</c:v>
                </c:pt>
                <c:pt idx="41">
                  <c:v>2016</c:v>
                </c:pt>
                <c:pt idx="42">
                  <c:v>2016</c:v>
                </c:pt>
                <c:pt idx="43">
                  <c:v>2016</c:v>
                </c:pt>
                <c:pt idx="44">
                  <c:v>2016</c:v>
                </c:pt>
                <c:pt idx="45">
                  <c:v>2016</c:v>
                </c:pt>
                <c:pt idx="46">
                  <c:v>2016</c:v>
                </c:pt>
                <c:pt idx="47">
                  <c:v>2016</c:v>
                </c:pt>
                <c:pt idx="48">
                  <c:v>2017</c:v>
                </c:pt>
                <c:pt idx="49">
                  <c:v>2017</c:v>
                </c:pt>
                <c:pt idx="50">
                  <c:v>2017</c:v>
                </c:pt>
                <c:pt idx="51">
                  <c:v>2017</c:v>
                </c:pt>
                <c:pt idx="52">
                  <c:v>2017</c:v>
                </c:pt>
                <c:pt idx="53">
                  <c:v>2017</c:v>
                </c:pt>
              </c:numCache>
            </c:numRef>
          </c:cat>
          <c:val>
            <c:numRef>
              <c:f>aggregated!$M$14:$M$67</c:f>
              <c:numCache>
                <c:formatCode>General</c:formatCode>
                <c:ptCount val="54"/>
                <c:pt idx="0">
                  <c:v>2.5688720277674482</c:v>
                </c:pt>
                <c:pt idx="1">
                  <c:v>2.5651887534641005</c:v>
                </c:pt>
                <c:pt idx="2">
                  <c:v>2.5623098845262495</c:v>
                </c:pt>
                <c:pt idx="3">
                  <c:v>2.5650084413700598</c:v>
                </c:pt>
                <c:pt idx="4">
                  <c:v>2.5742225715707479</c:v>
                </c:pt>
                <c:pt idx="5">
                  <c:v>2.5833295357881112</c:v>
                </c:pt>
                <c:pt idx="6">
                  <c:v>2.5705162399927493</c:v>
                </c:pt>
                <c:pt idx="7">
                  <c:v>2.5631341979555553</c:v>
                </c:pt>
                <c:pt idx="8">
                  <c:v>2.5666109162913928</c:v>
                </c:pt>
                <c:pt idx="9">
                  <c:v>2.5694679689727695</c:v>
                </c:pt>
                <c:pt idx="10">
                  <c:v>2.5716829623515394</c:v>
                </c:pt>
                <c:pt idx="11">
                  <c:v>2.3566137163631562</c:v>
                </c:pt>
                <c:pt idx="12">
                  <c:v>2.3534924596779132</c:v>
                </c:pt>
                <c:pt idx="13">
                  <c:v>2.35394362305908</c:v>
                </c:pt>
                <c:pt idx="14">
                  <c:v>2.3560129163269239</c:v>
                </c:pt>
                <c:pt idx="15">
                  <c:v>2.3576449301754892</c:v>
                </c:pt>
                <c:pt idx="16">
                  <c:v>2.3581300590131717</c:v>
                </c:pt>
                <c:pt idx="17">
                  <c:v>2.3623462274384051</c:v>
                </c:pt>
                <c:pt idx="18">
                  <c:v>2.3592604654158098</c:v>
                </c:pt>
                <c:pt idx="19">
                  <c:v>2.3557337447218116</c:v>
                </c:pt>
                <c:pt idx="20">
                  <c:v>2.351483547083169</c:v>
                </c:pt>
                <c:pt idx="21">
                  <c:v>2.3456138724558424</c:v>
                </c:pt>
                <c:pt idx="22">
                  <c:v>2.3417258113648129</c:v>
                </c:pt>
                <c:pt idx="23">
                  <c:v>2.2523207186329071</c:v>
                </c:pt>
                <c:pt idx="24">
                  <c:v>2.2400307623273932</c:v>
                </c:pt>
                <c:pt idx="25">
                  <c:v>2.2440727248670975</c:v>
                </c:pt>
                <c:pt idx="26">
                  <c:v>2.2390830534393498</c:v>
                </c:pt>
                <c:pt idx="27">
                  <c:v>2.2380787780072926</c:v>
                </c:pt>
                <c:pt idx="28">
                  <c:v>2.236893565731171</c:v>
                </c:pt>
                <c:pt idx="29">
                  <c:v>2.2278289646510436</c:v>
                </c:pt>
                <c:pt idx="30">
                  <c:v>2.2215501509235391</c:v>
                </c:pt>
                <c:pt idx="31">
                  <c:v>2.207437121018244</c:v>
                </c:pt>
                <c:pt idx="32">
                  <c:v>2.2048584413450616</c:v>
                </c:pt>
                <c:pt idx="33">
                  <c:v>2.2102005111004921</c:v>
                </c:pt>
                <c:pt idx="34">
                  <c:v>2.2059164230336337</c:v>
                </c:pt>
                <c:pt idx="35">
                  <c:v>2.160924721369931</c:v>
                </c:pt>
                <c:pt idx="36">
                  <c:v>2.1593060284599632</c:v>
                </c:pt>
                <c:pt idx="37">
                  <c:v>2.150271914120613</c:v>
                </c:pt>
                <c:pt idx="38">
                  <c:v>2.1590206669737908</c:v>
                </c:pt>
                <c:pt idx="39">
                  <c:v>2.1621099948790667</c:v>
                </c:pt>
                <c:pt idx="40">
                  <c:v>2.1673492569751254</c:v>
                </c:pt>
                <c:pt idx="41">
                  <c:v>2.179726681393849</c:v>
                </c:pt>
                <c:pt idx="42">
                  <c:v>2.1876961379925071</c:v>
                </c:pt>
                <c:pt idx="43">
                  <c:v>2.2042586782947602</c:v>
                </c:pt>
                <c:pt idx="44">
                  <c:v>2.2142904410019151</c:v>
                </c:pt>
                <c:pt idx="45">
                  <c:v>2.2219505457680371</c:v>
                </c:pt>
                <c:pt idx="46">
                  <c:v>2.2281427809614063</c:v>
                </c:pt>
                <c:pt idx="47">
                  <c:v>2.3065189389444911</c:v>
                </c:pt>
                <c:pt idx="48">
                  <c:v>2.3270692839680844</c:v>
                </c:pt>
                <c:pt idx="49">
                  <c:v>2.3365505633169099</c:v>
                </c:pt>
                <c:pt idx="50">
                  <c:v>2.3292038016941277</c:v>
                </c:pt>
                <c:pt idx="51">
                  <c:v>2.3311491012135805</c:v>
                </c:pt>
                <c:pt idx="52">
                  <c:v>2.3255968295795033</c:v>
                </c:pt>
                <c:pt idx="53">
                  <c:v>2.3184765569350678</c:v>
                </c:pt>
              </c:numCache>
            </c:numRef>
          </c:val>
        </c:ser>
        <c:dLbls>
          <c:showLegendKey val="0"/>
          <c:showVal val="0"/>
          <c:showCatName val="0"/>
          <c:showSerName val="0"/>
          <c:showPercent val="0"/>
          <c:showBubbleSize val="0"/>
        </c:dLbls>
        <c:gapWidth val="40"/>
        <c:overlap val="100"/>
        <c:axId val="119576832"/>
        <c:axId val="119341056"/>
      </c:barChart>
      <c:lineChart>
        <c:grouping val="standard"/>
        <c:varyColors val="0"/>
        <c:ser>
          <c:idx val="4"/>
          <c:order val="4"/>
          <c:tx>
            <c:strRef>
              <c:f>aggregated!$N$1</c:f>
              <c:strCache>
                <c:ptCount val="1"/>
                <c:pt idx="0">
                  <c:v>Bendra infliacija (skalė dešinėje)</c:v>
                </c:pt>
              </c:strCache>
            </c:strRef>
          </c:tx>
          <c:spPr>
            <a:ln w="50800">
              <a:solidFill>
                <a:schemeClr val="tx1"/>
              </a:solidFill>
            </a:ln>
          </c:spPr>
          <c:marker>
            <c:symbol val="none"/>
          </c:marker>
          <c:cat>
            <c:numRef>
              <c:f>aggregated!$I$14:$I$67</c:f>
              <c:numCache>
                <c:formatCode>General</c:formatCode>
                <c:ptCount val="54"/>
                <c:pt idx="0">
                  <c:v>2013</c:v>
                </c:pt>
                <c:pt idx="1">
                  <c:v>2013</c:v>
                </c:pt>
                <c:pt idx="2">
                  <c:v>2013</c:v>
                </c:pt>
                <c:pt idx="3">
                  <c:v>2013</c:v>
                </c:pt>
                <c:pt idx="4">
                  <c:v>2013</c:v>
                </c:pt>
                <c:pt idx="5">
                  <c:v>2013</c:v>
                </c:pt>
                <c:pt idx="6">
                  <c:v>2013</c:v>
                </c:pt>
                <c:pt idx="7">
                  <c:v>2013</c:v>
                </c:pt>
                <c:pt idx="8">
                  <c:v>2013</c:v>
                </c:pt>
                <c:pt idx="9">
                  <c:v>2013</c:v>
                </c:pt>
                <c:pt idx="10">
                  <c:v>2013</c:v>
                </c:pt>
                <c:pt idx="11">
                  <c:v>2013</c:v>
                </c:pt>
                <c:pt idx="12">
                  <c:v>2014</c:v>
                </c:pt>
                <c:pt idx="13">
                  <c:v>2014</c:v>
                </c:pt>
                <c:pt idx="14">
                  <c:v>2014</c:v>
                </c:pt>
                <c:pt idx="15">
                  <c:v>2014</c:v>
                </c:pt>
                <c:pt idx="16">
                  <c:v>2014</c:v>
                </c:pt>
                <c:pt idx="17">
                  <c:v>2014</c:v>
                </c:pt>
                <c:pt idx="18">
                  <c:v>2014</c:v>
                </c:pt>
                <c:pt idx="19">
                  <c:v>2014</c:v>
                </c:pt>
                <c:pt idx="20">
                  <c:v>2014</c:v>
                </c:pt>
                <c:pt idx="21">
                  <c:v>2014</c:v>
                </c:pt>
                <c:pt idx="22">
                  <c:v>2014</c:v>
                </c:pt>
                <c:pt idx="23">
                  <c:v>2014</c:v>
                </c:pt>
                <c:pt idx="24">
                  <c:v>2015</c:v>
                </c:pt>
                <c:pt idx="25">
                  <c:v>2015</c:v>
                </c:pt>
                <c:pt idx="26">
                  <c:v>2015</c:v>
                </c:pt>
                <c:pt idx="27">
                  <c:v>2015</c:v>
                </c:pt>
                <c:pt idx="28">
                  <c:v>2015</c:v>
                </c:pt>
                <c:pt idx="29">
                  <c:v>2015</c:v>
                </c:pt>
                <c:pt idx="30">
                  <c:v>2015</c:v>
                </c:pt>
                <c:pt idx="31">
                  <c:v>2015</c:v>
                </c:pt>
                <c:pt idx="32">
                  <c:v>2015</c:v>
                </c:pt>
                <c:pt idx="33">
                  <c:v>2015</c:v>
                </c:pt>
                <c:pt idx="34">
                  <c:v>2015</c:v>
                </c:pt>
                <c:pt idx="35">
                  <c:v>2015</c:v>
                </c:pt>
                <c:pt idx="36">
                  <c:v>2016</c:v>
                </c:pt>
                <c:pt idx="37">
                  <c:v>2016</c:v>
                </c:pt>
                <c:pt idx="38">
                  <c:v>2016</c:v>
                </c:pt>
                <c:pt idx="39">
                  <c:v>2016</c:v>
                </c:pt>
                <c:pt idx="40">
                  <c:v>2016</c:v>
                </c:pt>
                <c:pt idx="41">
                  <c:v>2016</c:v>
                </c:pt>
                <c:pt idx="42">
                  <c:v>2016</c:v>
                </c:pt>
                <c:pt idx="43">
                  <c:v>2016</c:v>
                </c:pt>
                <c:pt idx="44">
                  <c:v>2016</c:v>
                </c:pt>
                <c:pt idx="45">
                  <c:v>2016</c:v>
                </c:pt>
                <c:pt idx="46">
                  <c:v>2016</c:v>
                </c:pt>
                <c:pt idx="47">
                  <c:v>2016</c:v>
                </c:pt>
                <c:pt idx="48">
                  <c:v>2017</c:v>
                </c:pt>
                <c:pt idx="49">
                  <c:v>2017</c:v>
                </c:pt>
                <c:pt idx="50">
                  <c:v>2017</c:v>
                </c:pt>
                <c:pt idx="51">
                  <c:v>2017</c:v>
                </c:pt>
                <c:pt idx="52">
                  <c:v>2017</c:v>
                </c:pt>
                <c:pt idx="53">
                  <c:v>2017</c:v>
                </c:pt>
              </c:numCache>
            </c:numRef>
          </c:cat>
          <c:val>
            <c:numRef>
              <c:f>aggregated!$N$14:$N$67</c:f>
              <c:numCache>
                <c:formatCode>General</c:formatCode>
                <c:ptCount val="54"/>
                <c:pt idx="0">
                  <c:v>2.7728862471994615</c:v>
                </c:pt>
                <c:pt idx="1">
                  <c:v>2.3510060908620716</c:v>
                </c:pt>
                <c:pt idx="2">
                  <c:v>1.6714082657381075</c:v>
                </c:pt>
                <c:pt idx="3">
                  <c:v>1.3268436469954004</c:v>
                </c:pt>
                <c:pt idx="4">
                  <c:v>1.464822515830565</c:v>
                </c:pt>
                <c:pt idx="5">
                  <c:v>1.2829942424675733</c:v>
                </c:pt>
                <c:pt idx="6">
                  <c:v>0.59516103948579846</c:v>
                </c:pt>
                <c:pt idx="7">
                  <c:v>0.50498805275846337</c:v>
                </c:pt>
                <c:pt idx="8">
                  <c:v>0.48243931552669261</c:v>
                </c:pt>
                <c:pt idx="9">
                  <c:v>0.46331106463840976</c:v>
                </c:pt>
                <c:pt idx="10">
                  <c:v>0.48528214906027767</c:v>
                </c:pt>
                <c:pt idx="11">
                  <c:v>0.45399993147342754</c:v>
                </c:pt>
                <c:pt idx="12">
                  <c:v>0.47222070620632906</c:v>
                </c:pt>
                <c:pt idx="13">
                  <c:v>0.57957343219236979</c:v>
                </c:pt>
                <c:pt idx="14">
                  <c:v>0.51037723756807063</c:v>
                </c:pt>
                <c:pt idx="15">
                  <c:v>0.38285732647931314</c:v>
                </c:pt>
                <c:pt idx="16">
                  <c:v>0.11639477336657356</c:v>
                </c:pt>
                <c:pt idx="17">
                  <c:v>0.29666603721677332</c:v>
                </c:pt>
                <c:pt idx="18">
                  <c:v>0.63343849727046964</c:v>
                </c:pt>
                <c:pt idx="19">
                  <c:v>0.44279555167528928</c:v>
                </c:pt>
                <c:pt idx="20">
                  <c:v>9.8574791566822917E-2</c:v>
                </c:pt>
                <c:pt idx="21">
                  <c:v>0.25563932801511635</c:v>
                </c:pt>
                <c:pt idx="22">
                  <c:v>0.27779285820842503</c:v>
                </c:pt>
                <c:pt idx="23">
                  <c:v>-0.15716688940013679</c:v>
                </c:pt>
                <c:pt idx="24">
                  <c:v>-1.3470384324710754</c:v>
                </c:pt>
                <c:pt idx="25">
                  <c:v>-1.4713920628364852</c:v>
                </c:pt>
                <c:pt idx="26">
                  <c:v>-1.0636059921545193</c:v>
                </c:pt>
                <c:pt idx="27">
                  <c:v>-0.6588071539400171</c:v>
                </c:pt>
                <c:pt idx="28">
                  <c:v>-8.3409739331347321E-2</c:v>
                </c:pt>
                <c:pt idx="29">
                  <c:v>-0.23834916126779548</c:v>
                </c:pt>
                <c:pt idx="30">
                  <c:v>-0.16375914845683237</c:v>
                </c:pt>
                <c:pt idx="31">
                  <c:v>-0.93345462444223237</c:v>
                </c:pt>
                <c:pt idx="32">
                  <c:v>-0.82922520481002771</c:v>
                </c:pt>
                <c:pt idx="33">
                  <c:v>-0.53217290728707267</c:v>
                </c:pt>
                <c:pt idx="34">
                  <c:v>-0.64489332365067886</c:v>
                </c:pt>
                <c:pt idx="35">
                  <c:v>-0.15283079105288966</c:v>
                </c:pt>
                <c:pt idx="36">
                  <c:v>0.69166964404946674</c:v>
                </c:pt>
                <c:pt idx="37">
                  <c:v>0.56234843557883152</c:v>
                </c:pt>
                <c:pt idx="38">
                  <c:v>0.80934967546912961</c:v>
                </c:pt>
                <c:pt idx="39">
                  <c:v>0.77508557628005459</c:v>
                </c:pt>
                <c:pt idx="40">
                  <c:v>0.27170639819174669</c:v>
                </c:pt>
                <c:pt idx="41">
                  <c:v>0.43764111654106252</c:v>
                </c:pt>
                <c:pt idx="42">
                  <c:v>0.14638778570172173</c:v>
                </c:pt>
                <c:pt idx="43">
                  <c:v>0.55224887789555188</c:v>
                </c:pt>
                <c:pt idx="44">
                  <c:v>0.69506445228907854</c:v>
                </c:pt>
                <c:pt idx="45">
                  <c:v>0.68847120077480617</c:v>
                </c:pt>
                <c:pt idx="46">
                  <c:v>1.0939136209798574</c:v>
                </c:pt>
                <c:pt idx="47">
                  <c:v>1.9054148432765956</c:v>
                </c:pt>
                <c:pt idx="48">
                  <c:v>2.5077823796070424</c:v>
                </c:pt>
                <c:pt idx="49">
                  <c:v>3.1077551557679914</c:v>
                </c:pt>
                <c:pt idx="50">
                  <c:v>3.092868604447494</c:v>
                </c:pt>
                <c:pt idx="51">
                  <c:v>3.5030956168110445</c:v>
                </c:pt>
                <c:pt idx="52">
                  <c:v>3.2961078327640356</c:v>
                </c:pt>
                <c:pt idx="53">
                  <c:v>3.4667183434473037</c:v>
                </c:pt>
              </c:numCache>
            </c:numRef>
          </c:val>
          <c:smooth val="0"/>
        </c:ser>
        <c:dLbls>
          <c:showLegendKey val="0"/>
          <c:showVal val="0"/>
          <c:showCatName val="0"/>
          <c:showSerName val="0"/>
          <c:showPercent val="0"/>
          <c:showBubbleSize val="0"/>
        </c:dLbls>
        <c:marker val="1"/>
        <c:smooth val="0"/>
        <c:axId val="119344128"/>
        <c:axId val="119342592"/>
      </c:lineChart>
      <c:catAx>
        <c:axId val="119576832"/>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low"/>
        <c:crossAx val="119341056"/>
        <c:crosses val="autoZero"/>
        <c:auto val="1"/>
        <c:lblAlgn val="ctr"/>
        <c:lblOffset val="100"/>
        <c:tickLblSkip val="12"/>
        <c:tickMarkSkip val="12"/>
        <c:noMultiLvlLbl val="0"/>
      </c:catAx>
      <c:valAx>
        <c:axId val="119341056"/>
        <c:scaling>
          <c:orientation val="minMax"/>
        </c:scaling>
        <c:delete val="0"/>
        <c:axPos val="l"/>
        <c:majorGridlines>
          <c:spPr>
            <a:ln w="3175">
              <a:solidFill>
                <a:schemeClr val="tx1"/>
              </a:solidFill>
              <a:prstDash val="dash"/>
            </a:ln>
          </c:spPr>
        </c:majorGridlines>
        <c:numFmt formatCode="#,##0" sourceLinked="0"/>
        <c:majorTickMark val="none"/>
        <c:minorTickMark val="none"/>
        <c:tickLblPos val="nextTo"/>
        <c:crossAx val="119576832"/>
        <c:crosses val="autoZero"/>
        <c:crossBetween val="between"/>
      </c:valAx>
      <c:valAx>
        <c:axId val="119342592"/>
        <c:scaling>
          <c:orientation val="minMax"/>
          <c:min val="-5"/>
        </c:scaling>
        <c:delete val="0"/>
        <c:axPos val="r"/>
        <c:numFmt formatCode="#,##0" sourceLinked="0"/>
        <c:majorTickMark val="none"/>
        <c:minorTickMark val="none"/>
        <c:tickLblPos val="nextTo"/>
        <c:crossAx val="119344128"/>
        <c:crosses val="max"/>
        <c:crossBetween val="between"/>
      </c:valAx>
      <c:catAx>
        <c:axId val="119344128"/>
        <c:scaling>
          <c:orientation val="minMax"/>
        </c:scaling>
        <c:delete val="1"/>
        <c:axPos val="b"/>
        <c:numFmt formatCode="General" sourceLinked="1"/>
        <c:majorTickMark val="out"/>
        <c:minorTickMark val="none"/>
        <c:tickLblPos val="nextTo"/>
        <c:crossAx val="119342592"/>
        <c:crosses val="autoZero"/>
        <c:auto val="1"/>
        <c:lblAlgn val="ctr"/>
        <c:lblOffset val="100"/>
        <c:noMultiLvlLbl val="0"/>
      </c:catAx>
      <c:spPr>
        <a:ln w="3175">
          <a:solidFill>
            <a:schemeClr val="tx1"/>
          </a:solidFill>
        </a:ln>
      </c:spPr>
    </c:plotArea>
    <c:legend>
      <c:legendPos val="r"/>
      <c:layout>
        <c:manualLayout>
          <c:xMode val="edge"/>
          <c:yMode val="edge"/>
          <c:x val="4.1683641975308649E-3"/>
          <c:y val="0.67565994623655912"/>
          <c:w val="0.55721496913580248"/>
          <c:h val="0.23767025089605734"/>
        </c:manualLayout>
      </c:layout>
      <c:overlay val="0"/>
    </c:legend>
    <c:plotVisOnly val="1"/>
    <c:dispBlanksAs val="gap"/>
    <c:showDLblsOverMax val="0"/>
  </c:chart>
  <c:spPr>
    <a:ln>
      <a:noFill/>
    </a:ln>
  </c:spPr>
  <c:txPr>
    <a:bodyPr/>
    <a:lstStyle/>
    <a:p>
      <a:pPr>
        <a:defRPr sz="1500">
          <a:latin typeface="Arial Narrow" panose="020B0606020202030204" pitchFamily="34" charset="0"/>
        </a:defRPr>
      </a:pPr>
      <a:endParaRPr lang="lt-LT"/>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08661417322833E-2"/>
          <c:y val="9.8605643044619426E-2"/>
          <c:w val="0.93509908136482944"/>
          <c:h val="0.58214705040091641"/>
        </c:manualLayout>
      </c:layout>
      <c:lineChart>
        <c:grouping val="standard"/>
        <c:varyColors val="0"/>
        <c:ser>
          <c:idx val="0"/>
          <c:order val="0"/>
          <c:tx>
            <c:strRef>
              <c:f>'Nedarbo lygis'!$A$14</c:f>
              <c:strCache>
                <c:ptCount val="1"/>
                <c:pt idx="0">
                  <c:v>Bendras nedarbo lygis</c:v>
                </c:pt>
              </c:strCache>
            </c:strRef>
          </c:tx>
          <c:spPr>
            <a:ln w="31750" cap="rnd">
              <a:solidFill>
                <a:srgbClr val="4F81BD"/>
              </a:solidFill>
              <a:round/>
            </a:ln>
            <a:effectLst/>
          </c:spPr>
          <c:marker>
            <c:symbol val="none"/>
          </c:marker>
          <c:cat>
            <c:strRef>
              <c:f>'Nedarbo lygis'!$C$13:$BP$13</c:f>
              <c:strCache>
                <c:ptCount val="65"/>
                <c:pt idx="0">
                  <c:v>2002</c:v>
                </c:pt>
                <c:pt idx="1">
                  <c:v>2002K2</c:v>
                </c:pt>
                <c:pt idx="2">
                  <c:v>2002K3</c:v>
                </c:pt>
                <c:pt idx="3">
                  <c:v>2002K4</c:v>
                </c:pt>
                <c:pt idx="4">
                  <c:v>2003</c:v>
                </c:pt>
                <c:pt idx="5">
                  <c:v>2003K2</c:v>
                </c:pt>
                <c:pt idx="6">
                  <c:v>2003K3</c:v>
                </c:pt>
                <c:pt idx="7">
                  <c:v>2003K4</c:v>
                </c:pt>
                <c:pt idx="8">
                  <c:v>2004</c:v>
                </c:pt>
                <c:pt idx="9">
                  <c:v>2004K2</c:v>
                </c:pt>
                <c:pt idx="10">
                  <c:v>2004K3</c:v>
                </c:pt>
                <c:pt idx="11">
                  <c:v>2004K4</c:v>
                </c:pt>
                <c:pt idx="12">
                  <c:v>2005</c:v>
                </c:pt>
                <c:pt idx="13">
                  <c:v>2005K2</c:v>
                </c:pt>
                <c:pt idx="14">
                  <c:v>2005K3</c:v>
                </c:pt>
                <c:pt idx="15">
                  <c:v>2005K4</c:v>
                </c:pt>
                <c:pt idx="16">
                  <c:v>2006</c:v>
                </c:pt>
                <c:pt idx="17">
                  <c:v>2006K2</c:v>
                </c:pt>
                <c:pt idx="18">
                  <c:v>2006K3</c:v>
                </c:pt>
                <c:pt idx="19">
                  <c:v>2006K4</c:v>
                </c:pt>
                <c:pt idx="20">
                  <c:v>2007</c:v>
                </c:pt>
                <c:pt idx="21">
                  <c:v>2007K2</c:v>
                </c:pt>
                <c:pt idx="22">
                  <c:v>2007K3</c:v>
                </c:pt>
                <c:pt idx="23">
                  <c:v>2007K4</c:v>
                </c:pt>
                <c:pt idx="24">
                  <c:v>2008</c:v>
                </c:pt>
                <c:pt idx="25">
                  <c:v>2008K2</c:v>
                </c:pt>
                <c:pt idx="26">
                  <c:v>2008K3</c:v>
                </c:pt>
                <c:pt idx="27">
                  <c:v>2008K4</c:v>
                </c:pt>
                <c:pt idx="28">
                  <c:v>2009</c:v>
                </c:pt>
                <c:pt idx="29">
                  <c:v>2009K2</c:v>
                </c:pt>
                <c:pt idx="30">
                  <c:v>2009K3</c:v>
                </c:pt>
                <c:pt idx="31">
                  <c:v>2009K4</c:v>
                </c:pt>
                <c:pt idx="32">
                  <c:v>2010</c:v>
                </c:pt>
                <c:pt idx="33">
                  <c:v>2010K2</c:v>
                </c:pt>
                <c:pt idx="34">
                  <c:v>2010K3</c:v>
                </c:pt>
                <c:pt idx="35">
                  <c:v>2010K4</c:v>
                </c:pt>
                <c:pt idx="36">
                  <c:v>2011</c:v>
                </c:pt>
                <c:pt idx="37">
                  <c:v>2011K2</c:v>
                </c:pt>
                <c:pt idx="38">
                  <c:v>2011K3</c:v>
                </c:pt>
                <c:pt idx="39">
                  <c:v>2011K4</c:v>
                </c:pt>
                <c:pt idx="40">
                  <c:v>2012</c:v>
                </c:pt>
                <c:pt idx="41">
                  <c:v>2012K2</c:v>
                </c:pt>
                <c:pt idx="42">
                  <c:v>2012K3</c:v>
                </c:pt>
                <c:pt idx="43">
                  <c:v>2012K4</c:v>
                </c:pt>
                <c:pt idx="44">
                  <c:v>2013</c:v>
                </c:pt>
                <c:pt idx="45">
                  <c:v>2013K2</c:v>
                </c:pt>
                <c:pt idx="46">
                  <c:v>2013K3</c:v>
                </c:pt>
                <c:pt idx="47">
                  <c:v>2013K4</c:v>
                </c:pt>
                <c:pt idx="48">
                  <c:v>2014</c:v>
                </c:pt>
                <c:pt idx="49">
                  <c:v>2014K2</c:v>
                </c:pt>
                <c:pt idx="50">
                  <c:v>2014K3</c:v>
                </c:pt>
                <c:pt idx="51">
                  <c:v>2014K4</c:v>
                </c:pt>
                <c:pt idx="52">
                  <c:v>2015</c:v>
                </c:pt>
                <c:pt idx="53">
                  <c:v>2015K2</c:v>
                </c:pt>
                <c:pt idx="54">
                  <c:v>2015K3</c:v>
                </c:pt>
                <c:pt idx="55">
                  <c:v>2015K4</c:v>
                </c:pt>
                <c:pt idx="56">
                  <c:v>2016</c:v>
                </c:pt>
                <c:pt idx="57">
                  <c:v>2016K2</c:v>
                </c:pt>
                <c:pt idx="58">
                  <c:v>2016K3</c:v>
                </c:pt>
                <c:pt idx="59">
                  <c:v>2016K4</c:v>
                </c:pt>
                <c:pt idx="60">
                  <c:v>2017</c:v>
                </c:pt>
                <c:pt idx="61">
                  <c:v>2017K2</c:v>
                </c:pt>
                <c:pt idx="62">
                  <c:v>2017K3</c:v>
                </c:pt>
                <c:pt idx="63">
                  <c:v>2017K4</c:v>
                </c:pt>
                <c:pt idx="64">
                  <c:v>2018</c:v>
                </c:pt>
              </c:strCache>
            </c:strRef>
          </c:cat>
          <c:val>
            <c:numRef>
              <c:f>'Nedarbo lygis'!$C$14:$BP$14</c:f>
              <c:numCache>
                <c:formatCode>General</c:formatCode>
                <c:ptCount val="66"/>
                <c:pt idx="0">
                  <c:v>15.9056430026685</c:v>
                </c:pt>
                <c:pt idx="1">
                  <c:v>13.284902552607999</c:v>
                </c:pt>
                <c:pt idx="2">
                  <c:v>12.693387105283399</c:v>
                </c:pt>
                <c:pt idx="3">
                  <c:v>12.915225592477899</c:v>
                </c:pt>
                <c:pt idx="4">
                  <c:v>12.684212053077999</c:v>
                </c:pt>
                <c:pt idx="5">
                  <c:v>13.1508160608452</c:v>
                </c:pt>
                <c:pt idx="6">
                  <c:v>12.3050545105078</c:v>
                </c:pt>
                <c:pt idx="7">
                  <c:v>11.515089814411301</c:v>
                </c:pt>
                <c:pt idx="8">
                  <c:v>11.5012870818673</c:v>
                </c:pt>
                <c:pt idx="9">
                  <c:v>10.9202475399567</c:v>
                </c:pt>
                <c:pt idx="10">
                  <c:v>10.6948686841032</c:v>
                </c:pt>
                <c:pt idx="11">
                  <c:v>10.3780468445251</c:v>
                </c:pt>
                <c:pt idx="12">
                  <c:v>9.2029553895661902</c:v>
                </c:pt>
                <c:pt idx="13">
                  <c:v>9.1351624718064706</c:v>
                </c:pt>
                <c:pt idx="14">
                  <c:v>7.7140263355929699</c:v>
                </c:pt>
                <c:pt idx="15">
                  <c:v>7.1896945313434601</c:v>
                </c:pt>
                <c:pt idx="16">
                  <c:v>6.2333334477964204</c:v>
                </c:pt>
                <c:pt idx="17">
                  <c:v>5.71566946535469</c:v>
                </c:pt>
                <c:pt idx="18">
                  <c:v>6.0212400679202602</c:v>
                </c:pt>
                <c:pt idx="19">
                  <c:v>5.1411357419170098</c:v>
                </c:pt>
                <c:pt idx="20">
                  <c:v>4.7352705133997803</c:v>
                </c:pt>
                <c:pt idx="21">
                  <c:v>4.2074045619321003</c:v>
                </c:pt>
                <c:pt idx="22">
                  <c:v>3.9882485700896901</c:v>
                </c:pt>
                <c:pt idx="23">
                  <c:v>4.0452052522491497</c:v>
                </c:pt>
                <c:pt idx="24">
                  <c:v>4.5790072681677598</c:v>
                </c:pt>
                <c:pt idx="25">
                  <c:v>4.6779080803779802</c:v>
                </c:pt>
                <c:pt idx="26">
                  <c:v>6.1276082016848097</c:v>
                </c:pt>
                <c:pt idx="27">
                  <c:v>8.0231447465459595</c:v>
                </c:pt>
                <c:pt idx="28">
                  <c:v>11.165278823655401</c:v>
                </c:pt>
                <c:pt idx="29">
                  <c:v>14.023876687610899</c:v>
                </c:pt>
                <c:pt idx="30">
                  <c:v>14.3184696806905</c:v>
                </c:pt>
                <c:pt idx="31">
                  <c:v>15.903569917892799</c:v>
                </c:pt>
                <c:pt idx="32">
                  <c:v>16.9050300253007</c:v>
                </c:pt>
                <c:pt idx="33">
                  <c:v>18.3734109348798</c:v>
                </c:pt>
                <c:pt idx="34">
                  <c:v>18.4559435179535</c:v>
                </c:pt>
                <c:pt idx="35">
                  <c:v>17.567572848108799</c:v>
                </c:pt>
                <c:pt idx="36">
                  <c:v>16.0326510883358</c:v>
                </c:pt>
                <c:pt idx="37">
                  <c:v>15.6535259435475</c:v>
                </c:pt>
                <c:pt idx="38">
                  <c:v>15.6564435205013</c:v>
                </c:pt>
                <c:pt idx="39">
                  <c:v>14.0627049740825</c:v>
                </c:pt>
                <c:pt idx="40">
                  <c:v>13.6809447527421</c:v>
                </c:pt>
                <c:pt idx="41">
                  <c:v>13.290972647035201</c:v>
                </c:pt>
                <c:pt idx="42">
                  <c:v>13.176855611369501</c:v>
                </c:pt>
                <c:pt idx="43">
                  <c:v>13.238911999872</c:v>
                </c:pt>
                <c:pt idx="44">
                  <c:v>12.3928110289577</c:v>
                </c:pt>
                <c:pt idx="45">
                  <c:v>11.703847428132701</c:v>
                </c:pt>
                <c:pt idx="46">
                  <c:v>11.5172519043122</c:v>
                </c:pt>
                <c:pt idx="47">
                  <c:v>11.39447583245</c:v>
                </c:pt>
                <c:pt idx="48">
                  <c:v>11.739092481674</c:v>
                </c:pt>
                <c:pt idx="49">
                  <c:v>11.235178204556499</c:v>
                </c:pt>
                <c:pt idx="50">
                  <c:v>9.6912222134027797</c:v>
                </c:pt>
                <c:pt idx="51">
                  <c:v>10.0186256337351</c:v>
                </c:pt>
                <c:pt idx="52">
                  <c:v>9.4083111273049607</c:v>
                </c:pt>
                <c:pt idx="53">
                  <c:v>9.3975509389856207</c:v>
                </c:pt>
                <c:pt idx="54">
                  <c:v>8.8628863347221003</c:v>
                </c:pt>
                <c:pt idx="55">
                  <c:v>8.7850018764566702</c:v>
                </c:pt>
                <c:pt idx="56">
                  <c:v>7.8296980055826202</c:v>
                </c:pt>
                <c:pt idx="57">
                  <c:v>8.0762561743486607</c:v>
                </c:pt>
                <c:pt idx="58">
                  <c:v>7.9597697602522901</c:v>
                </c:pt>
                <c:pt idx="59">
                  <c:v>7.5946110387463301</c:v>
                </c:pt>
                <c:pt idx="60">
                  <c:v>7.5518068404811904</c:v>
                </c:pt>
                <c:pt idx="61">
                  <c:v>7.0635742863471496</c:v>
                </c:pt>
                <c:pt idx="62">
                  <c:v>6.9582260493792898</c:v>
                </c:pt>
                <c:pt idx="63">
                  <c:v>6.6747779614292204</c:v>
                </c:pt>
                <c:pt idx="64">
                  <c:v>6.7182291905775502</c:v>
                </c:pt>
                <c:pt idx="65">
                  <c:v>5.9924456592334403</c:v>
                </c:pt>
              </c:numCache>
            </c:numRef>
          </c:val>
          <c:smooth val="0"/>
        </c:ser>
        <c:ser>
          <c:idx val="1"/>
          <c:order val="1"/>
          <c:tx>
            <c:strRef>
              <c:f>'Nedarbo lygis'!$A$15</c:f>
              <c:strCache>
                <c:ptCount val="1"/>
                <c:pt idx="0">
                  <c:v>Kvalifikuotų gyventojų nedarbo lygis</c:v>
                </c:pt>
              </c:strCache>
            </c:strRef>
          </c:tx>
          <c:spPr>
            <a:ln w="31750" cap="rnd">
              <a:solidFill>
                <a:srgbClr val="22772D"/>
              </a:solidFill>
              <a:round/>
            </a:ln>
            <a:effectLst/>
          </c:spPr>
          <c:marker>
            <c:symbol val="none"/>
          </c:marker>
          <c:cat>
            <c:strRef>
              <c:f>'Nedarbo lygis'!$C$13:$BP$13</c:f>
              <c:strCache>
                <c:ptCount val="65"/>
                <c:pt idx="0">
                  <c:v>2002</c:v>
                </c:pt>
                <c:pt idx="1">
                  <c:v>2002K2</c:v>
                </c:pt>
                <c:pt idx="2">
                  <c:v>2002K3</c:v>
                </c:pt>
                <c:pt idx="3">
                  <c:v>2002K4</c:v>
                </c:pt>
                <c:pt idx="4">
                  <c:v>2003</c:v>
                </c:pt>
                <c:pt idx="5">
                  <c:v>2003K2</c:v>
                </c:pt>
                <c:pt idx="6">
                  <c:v>2003K3</c:v>
                </c:pt>
                <c:pt idx="7">
                  <c:v>2003K4</c:v>
                </c:pt>
                <c:pt idx="8">
                  <c:v>2004</c:v>
                </c:pt>
                <c:pt idx="9">
                  <c:v>2004K2</c:v>
                </c:pt>
                <c:pt idx="10">
                  <c:v>2004K3</c:v>
                </c:pt>
                <c:pt idx="11">
                  <c:v>2004K4</c:v>
                </c:pt>
                <c:pt idx="12">
                  <c:v>2005</c:v>
                </c:pt>
                <c:pt idx="13">
                  <c:v>2005K2</c:v>
                </c:pt>
                <c:pt idx="14">
                  <c:v>2005K3</c:v>
                </c:pt>
                <c:pt idx="15">
                  <c:v>2005K4</c:v>
                </c:pt>
                <c:pt idx="16">
                  <c:v>2006</c:v>
                </c:pt>
                <c:pt idx="17">
                  <c:v>2006K2</c:v>
                </c:pt>
                <c:pt idx="18">
                  <c:v>2006K3</c:v>
                </c:pt>
                <c:pt idx="19">
                  <c:v>2006K4</c:v>
                </c:pt>
                <c:pt idx="20">
                  <c:v>2007</c:v>
                </c:pt>
                <c:pt idx="21">
                  <c:v>2007K2</c:v>
                </c:pt>
                <c:pt idx="22">
                  <c:v>2007K3</c:v>
                </c:pt>
                <c:pt idx="23">
                  <c:v>2007K4</c:v>
                </c:pt>
                <c:pt idx="24">
                  <c:v>2008</c:v>
                </c:pt>
                <c:pt idx="25">
                  <c:v>2008K2</c:v>
                </c:pt>
                <c:pt idx="26">
                  <c:v>2008K3</c:v>
                </c:pt>
                <c:pt idx="27">
                  <c:v>2008K4</c:v>
                </c:pt>
                <c:pt idx="28">
                  <c:v>2009</c:v>
                </c:pt>
                <c:pt idx="29">
                  <c:v>2009K2</c:v>
                </c:pt>
                <c:pt idx="30">
                  <c:v>2009K3</c:v>
                </c:pt>
                <c:pt idx="31">
                  <c:v>2009K4</c:v>
                </c:pt>
                <c:pt idx="32">
                  <c:v>2010</c:v>
                </c:pt>
                <c:pt idx="33">
                  <c:v>2010K2</c:v>
                </c:pt>
                <c:pt idx="34">
                  <c:v>2010K3</c:v>
                </c:pt>
                <c:pt idx="35">
                  <c:v>2010K4</c:v>
                </c:pt>
                <c:pt idx="36">
                  <c:v>2011</c:v>
                </c:pt>
                <c:pt idx="37">
                  <c:v>2011K2</c:v>
                </c:pt>
                <c:pt idx="38">
                  <c:v>2011K3</c:v>
                </c:pt>
                <c:pt idx="39">
                  <c:v>2011K4</c:v>
                </c:pt>
                <c:pt idx="40">
                  <c:v>2012</c:v>
                </c:pt>
                <c:pt idx="41">
                  <c:v>2012K2</c:v>
                </c:pt>
                <c:pt idx="42">
                  <c:v>2012K3</c:v>
                </c:pt>
                <c:pt idx="43">
                  <c:v>2012K4</c:v>
                </c:pt>
                <c:pt idx="44">
                  <c:v>2013</c:v>
                </c:pt>
                <c:pt idx="45">
                  <c:v>2013K2</c:v>
                </c:pt>
                <c:pt idx="46">
                  <c:v>2013K3</c:v>
                </c:pt>
                <c:pt idx="47">
                  <c:v>2013K4</c:v>
                </c:pt>
                <c:pt idx="48">
                  <c:v>2014</c:v>
                </c:pt>
                <c:pt idx="49">
                  <c:v>2014K2</c:v>
                </c:pt>
                <c:pt idx="50">
                  <c:v>2014K3</c:v>
                </c:pt>
                <c:pt idx="51">
                  <c:v>2014K4</c:v>
                </c:pt>
                <c:pt idx="52">
                  <c:v>2015</c:v>
                </c:pt>
                <c:pt idx="53">
                  <c:v>2015K2</c:v>
                </c:pt>
                <c:pt idx="54">
                  <c:v>2015K3</c:v>
                </c:pt>
                <c:pt idx="55">
                  <c:v>2015K4</c:v>
                </c:pt>
                <c:pt idx="56">
                  <c:v>2016</c:v>
                </c:pt>
                <c:pt idx="57">
                  <c:v>2016K2</c:v>
                </c:pt>
                <c:pt idx="58">
                  <c:v>2016K3</c:v>
                </c:pt>
                <c:pt idx="59">
                  <c:v>2016K4</c:v>
                </c:pt>
                <c:pt idx="60">
                  <c:v>2017</c:v>
                </c:pt>
                <c:pt idx="61">
                  <c:v>2017K2</c:v>
                </c:pt>
                <c:pt idx="62">
                  <c:v>2017K3</c:v>
                </c:pt>
                <c:pt idx="63">
                  <c:v>2017K4</c:v>
                </c:pt>
                <c:pt idx="64">
                  <c:v>2018</c:v>
                </c:pt>
              </c:strCache>
            </c:strRef>
          </c:cat>
          <c:val>
            <c:numRef>
              <c:f>'Nedarbo lygis'!$C$15:$BP$15</c:f>
              <c:numCache>
                <c:formatCode>General</c:formatCode>
                <c:ptCount val="66"/>
                <c:pt idx="0">
                  <c:v>15.0947586352325</c:v>
                </c:pt>
                <c:pt idx="1">
                  <c:v>12.3479359082448</c:v>
                </c:pt>
                <c:pt idx="2">
                  <c:v>11.8134874030789</c:v>
                </c:pt>
                <c:pt idx="3">
                  <c:v>12.093137698325799</c:v>
                </c:pt>
                <c:pt idx="4">
                  <c:v>11.499565856326999</c:v>
                </c:pt>
                <c:pt idx="5">
                  <c:v>12.8881499308053</c:v>
                </c:pt>
                <c:pt idx="6">
                  <c:v>11.188440126474401</c:v>
                </c:pt>
                <c:pt idx="7">
                  <c:v>10.8723407507653</c:v>
                </c:pt>
                <c:pt idx="8">
                  <c:v>10.789438719812299</c:v>
                </c:pt>
                <c:pt idx="9">
                  <c:v>10.437199463458301</c:v>
                </c:pt>
                <c:pt idx="10">
                  <c:v>9.9660781537057392</c:v>
                </c:pt>
                <c:pt idx="11">
                  <c:v>9.1706912821246096</c:v>
                </c:pt>
                <c:pt idx="12">
                  <c:v>8.0449598675340503</c:v>
                </c:pt>
                <c:pt idx="13">
                  <c:v>8.2659527502918895</c:v>
                </c:pt>
                <c:pt idx="14">
                  <c:v>6.9361209680005702</c:v>
                </c:pt>
                <c:pt idx="15">
                  <c:v>6.2475956760954601</c:v>
                </c:pt>
                <c:pt idx="16">
                  <c:v>5.6087566877474799</c:v>
                </c:pt>
                <c:pt idx="17">
                  <c:v>5.47738308828895</c:v>
                </c:pt>
                <c:pt idx="18">
                  <c:v>5.2657768274372101</c:v>
                </c:pt>
                <c:pt idx="19">
                  <c:v>4.7121130700811698</c:v>
                </c:pt>
                <c:pt idx="20">
                  <c:v>4.2988553776895602</c:v>
                </c:pt>
                <c:pt idx="21">
                  <c:v>3.4845663348954599</c:v>
                </c:pt>
                <c:pt idx="22">
                  <c:v>3.42605236404057</c:v>
                </c:pt>
                <c:pt idx="23">
                  <c:v>3.62167717060683</c:v>
                </c:pt>
                <c:pt idx="24">
                  <c:v>4.0550445214217197</c:v>
                </c:pt>
                <c:pt idx="25">
                  <c:v>4.1162153556979701</c:v>
                </c:pt>
                <c:pt idx="26">
                  <c:v>5.2884961590393296</c:v>
                </c:pt>
                <c:pt idx="27">
                  <c:v>6.99449265704546</c:v>
                </c:pt>
                <c:pt idx="28">
                  <c:v>10.045889462435399</c:v>
                </c:pt>
                <c:pt idx="29">
                  <c:v>12.287041531862</c:v>
                </c:pt>
                <c:pt idx="30">
                  <c:v>12.978210742690599</c:v>
                </c:pt>
                <c:pt idx="31">
                  <c:v>14.2497317465533</c:v>
                </c:pt>
                <c:pt idx="32">
                  <c:v>15.2820576913685</c:v>
                </c:pt>
                <c:pt idx="33">
                  <c:v>16.8595694108785</c:v>
                </c:pt>
                <c:pt idx="34">
                  <c:v>17.105960535193301</c:v>
                </c:pt>
                <c:pt idx="35">
                  <c:v>15.7453102988403</c:v>
                </c:pt>
                <c:pt idx="36">
                  <c:v>13.903077157695201</c:v>
                </c:pt>
                <c:pt idx="37">
                  <c:v>13.991706945419599</c:v>
                </c:pt>
                <c:pt idx="38">
                  <c:v>13.969988923827</c:v>
                </c:pt>
                <c:pt idx="39">
                  <c:v>12.221652126968699</c:v>
                </c:pt>
                <c:pt idx="40">
                  <c:v>11.6095005571963</c:v>
                </c:pt>
                <c:pt idx="41">
                  <c:v>11.147790087867801</c:v>
                </c:pt>
                <c:pt idx="42">
                  <c:v>11.354707942076701</c:v>
                </c:pt>
                <c:pt idx="43">
                  <c:v>11.3491506380595</c:v>
                </c:pt>
                <c:pt idx="44">
                  <c:v>10.318956989203199</c:v>
                </c:pt>
                <c:pt idx="45">
                  <c:v>10.004663352703901</c:v>
                </c:pt>
                <c:pt idx="46">
                  <c:v>9.4229764496127295</c:v>
                </c:pt>
                <c:pt idx="47">
                  <c:v>9.1886619102463207</c:v>
                </c:pt>
                <c:pt idx="48">
                  <c:v>9.2091917044412508</c:v>
                </c:pt>
                <c:pt idx="49">
                  <c:v>9.0058050630170499</c:v>
                </c:pt>
                <c:pt idx="50">
                  <c:v>7.7081845028835403</c:v>
                </c:pt>
                <c:pt idx="51">
                  <c:v>8.0869324967727998</c:v>
                </c:pt>
                <c:pt idx="52">
                  <c:v>7.6232025552820701</c:v>
                </c:pt>
                <c:pt idx="53">
                  <c:v>7.5118158176138499</c:v>
                </c:pt>
                <c:pt idx="54">
                  <c:v>7.0508683404164403</c:v>
                </c:pt>
                <c:pt idx="55">
                  <c:v>7.2056028703785904</c:v>
                </c:pt>
                <c:pt idx="56">
                  <c:v>6.3400019543515098</c:v>
                </c:pt>
                <c:pt idx="57">
                  <c:v>6.6213229273813896</c:v>
                </c:pt>
                <c:pt idx="58">
                  <c:v>6.52555115999367</c:v>
                </c:pt>
                <c:pt idx="59">
                  <c:v>6.0195790591916998</c:v>
                </c:pt>
                <c:pt idx="60">
                  <c:v>6.0818586281153797</c:v>
                </c:pt>
                <c:pt idx="61">
                  <c:v>5.5371343592188804</c:v>
                </c:pt>
                <c:pt idx="62">
                  <c:v>5.6299333337936899</c:v>
                </c:pt>
                <c:pt idx="63">
                  <c:v>5.4859480090548001</c:v>
                </c:pt>
                <c:pt idx="64">
                  <c:v>5.5306266925892098</c:v>
                </c:pt>
                <c:pt idx="65">
                  <c:v>5.0122830471422999</c:v>
                </c:pt>
              </c:numCache>
            </c:numRef>
          </c:val>
          <c:smooth val="0"/>
        </c:ser>
        <c:ser>
          <c:idx val="2"/>
          <c:order val="2"/>
          <c:tx>
            <c:strRef>
              <c:f>'Nedarbo lygis'!$A$16</c:f>
              <c:strCache>
                <c:ptCount val="1"/>
                <c:pt idx="0">
                  <c:v>Nekvalifikuotų gyventojų nedarbo lygis</c:v>
                </c:pt>
              </c:strCache>
            </c:strRef>
          </c:tx>
          <c:spPr>
            <a:ln w="31750" cap="rnd">
              <a:solidFill>
                <a:srgbClr val="AE2C29"/>
              </a:solidFill>
              <a:round/>
            </a:ln>
            <a:effectLst/>
          </c:spPr>
          <c:marker>
            <c:symbol val="none"/>
          </c:marker>
          <c:cat>
            <c:strRef>
              <c:f>'Nedarbo lygis'!$C$13:$BP$13</c:f>
              <c:strCache>
                <c:ptCount val="65"/>
                <c:pt idx="0">
                  <c:v>2002</c:v>
                </c:pt>
                <c:pt idx="1">
                  <c:v>2002K2</c:v>
                </c:pt>
                <c:pt idx="2">
                  <c:v>2002K3</c:v>
                </c:pt>
                <c:pt idx="3">
                  <c:v>2002K4</c:v>
                </c:pt>
                <c:pt idx="4">
                  <c:v>2003</c:v>
                </c:pt>
                <c:pt idx="5">
                  <c:v>2003K2</c:v>
                </c:pt>
                <c:pt idx="6">
                  <c:v>2003K3</c:v>
                </c:pt>
                <c:pt idx="7">
                  <c:v>2003K4</c:v>
                </c:pt>
                <c:pt idx="8">
                  <c:v>2004</c:v>
                </c:pt>
                <c:pt idx="9">
                  <c:v>2004K2</c:v>
                </c:pt>
                <c:pt idx="10">
                  <c:v>2004K3</c:v>
                </c:pt>
                <c:pt idx="11">
                  <c:v>2004K4</c:v>
                </c:pt>
                <c:pt idx="12">
                  <c:v>2005</c:v>
                </c:pt>
                <c:pt idx="13">
                  <c:v>2005K2</c:v>
                </c:pt>
                <c:pt idx="14">
                  <c:v>2005K3</c:v>
                </c:pt>
                <c:pt idx="15">
                  <c:v>2005K4</c:v>
                </c:pt>
                <c:pt idx="16">
                  <c:v>2006</c:v>
                </c:pt>
                <c:pt idx="17">
                  <c:v>2006K2</c:v>
                </c:pt>
                <c:pt idx="18">
                  <c:v>2006K3</c:v>
                </c:pt>
                <c:pt idx="19">
                  <c:v>2006K4</c:v>
                </c:pt>
                <c:pt idx="20">
                  <c:v>2007</c:v>
                </c:pt>
                <c:pt idx="21">
                  <c:v>2007K2</c:v>
                </c:pt>
                <c:pt idx="22">
                  <c:v>2007K3</c:v>
                </c:pt>
                <c:pt idx="23">
                  <c:v>2007K4</c:v>
                </c:pt>
                <c:pt idx="24">
                  <c:v>2008</c:v>
                </c:pt>
                <c:pt idx="25">
                  <c:v>2008K2</c:v>
                </c:pt>
                <c:pt idx="26">
                  <c:v>2008K3</c:v>
                </c:pt>
                <c:pt idx="27">
                  <c:v>2008K4</c:v>
                </c:pt>
                <c:pt idx="28">
                  <c:v>2009</c:v>
                </c:pt>
                <c:pt idx="29">
                  <c:v>2009K2</c:v>
                </c:pt>
                <c:pt idx="30">
                  <c:v>2009K3</c:v>
                </c:pt>
                <c:pt idx="31">
                  <c:v>2009K4</c:v>
                </c:pt>
                <c:pt idx="32">
                  <c:v>2010</c:v>
                </c:pt>
                <c:pt idx="33">
                  <c:v>2010K2</c:v>
                </c:pt>
                <c:pt idx="34">
                  <c:v>2010K3</c:v>
                </c:pt>
                <c:pt idx="35">
                  <c:v>2010K4</c:v>
                </c:pt>
                <c:pt idx="36">
                  <c:v>2011</c:v>
                </c:pt>
                <c:pt idx="37">
                  <c:v>2011K2</c:v>
                </c:pt>
                <c:pt idx="38">
                  <c:v>2011K3</c:v>
                </c:pt>
                <c:pt idx="39">
                  <c:v>2011K4</c:v>
                </c:pt>
                <c:pt idx="40">
                  <c:v>2012</c:v>
                </c:pt>
                <c:pt idx="41">
                  <c:v>2012K2</c:v>
                </c:pt>
                <c:pt idx="42">
                  <c:v>2012K3</c:v>
                </c:pt>
                <c:pt idx="43">
                  <c:v>2012K4</c:v>
                </c:pt>
                <c:pt idx="44">
                  <c:v>2013</c:v>
                </c:pt>
                <c:pt idx="45">
                  <c:v>2013K2</c:v>
                </c:pt>
                <c:pt idx="46">
                  <c:v>2013K3</c:v>
                </c:pt>
                <c:pt idx="47">
                  <c:v>2013K4</c:v>
                </c:pt>
                <c:pt idx="48">
                  <c:v>2014</c:v>
                </c:pt>
                <c:pt idx="49">
                  <c:v>2014K2</c:v>
                </c:pt>
                <c:pt idx="50">
                  <c:v>2014K3</c:v>
                </c:pt>
                <c:pt idx="51">
                  <c:v>2014K4</c:v>
                </c:pt>
                <c:pt idx="52">
                  <c:v>2015</c:v>
                </c:pt>
                <c:pt idx="53">
                  <c:v>2015K2</c:v>
                </c:pt>
                <c:pt idx="54">
                  <c:v>2015K3</c:v>
                </c:pt>
                <c:pt idx="55">
                  <c:v>2015K4</c:v>
                </c:pt>
                <c:pt idx="56">
                  <c:v>2016</c:v>
                </c:pt>
                <c:pt idx="57">
                  <c:v>2016K2</c:v>
                </c:pt>
                <c:pt idx="58">
                  <c:v>2016K3</c:v>
                </c:pt>
                <c:pt idx="59">
                  <c:v>2016K4</c:v>
                </c:pt>
                <c:pt idx="60">
                  <c:v>2017</c:v>
                </c:pt>
                <c:pt idx="61">
                  <c:v>2017K2</c:v>
                </c:pt>
                <c:pt idx="62">
                  <c:v>2017K3</c:v>
                </c:pt>
                <c:pt idx="63">
                  <c:v>2017K4</c:v>
                </c:pt>
                <c:pt idx="64">
                  <c:v>2018</c:v>
                </c:pt>
              </c:strCache>
            </c:strRef>
          </c:cat>
          <c:val>
            <c:numRef>
              <c:f>'Nedarbo lygis'!$C$16:$BP$16</c:f>
              <c:numCache>
                <c:formatCode>General</c:formatCode>
                <c:ptCount val="66"/>
                <c:pt idx="0">
                  <c:v>22.9566516480015</c:v>
                </c:pt>
                <c:pt idx="1">
                  <c:v>23.547604125214299</c:v>
                </c:pt>
                <c:pt idx="2">
                  <c:v>19.079117822678601</c:v>
                </c:pt>
                <c:pt idx="3">
                  <c:v>18.842447142325</c:v>
                </c:pt>
                <c:pt idx="4">
                  <c:v>20.985054735465202</c:v>
                </c:pt>
                <c:pt idx="5">
                  <c:v>16.871684777583901</c:v>
                </c:pt>
                <c:pt idx="6">
                  <c:v>20.1268892439107</c:v>
                </c:pt>
                <c:pt idx="7">
                  <c:v>16.4804198107811</c:v>
                </c:pt>
                <c:pt idx="8">
                  <c:v>15.965202865692399</c:v>
                </c:pt>
                <c:pt idx="9">
                  <c:v>16.222742399459101</c:v>
                </c:pt>
                <c:pt idx="10">
                  <c:v>15.8672193116562</c:v>
                </c:pt>
                <c:pt idx="11">
                  <c:v>19.337144596097499</c:v>
                </c:pt>
                <c:pt idx="12">
                  <c:v>17.448990466199199</c:v>
                </c:pt>
                <c:pt idx="13">
                  <c:v>16.484240836565402</c:v>
                </c:pt>
                <c:pt idx="14">
                  <c:v>13.941313377701499</c:v>
                </c:pt>
                <c:pt idx="15">
                  <c:v>13.9249828003665</c:v>
                </c:pt>
                <c:pt idx="16">
                  <c:v>11.0690661386166</c:v>
                </c:pt>
                <c:pt idx="17">
                  <c:v>7.3520770903443298</c:v>
                </c:pt>
                <c:pt idx="18">
                  <c:v>12.140013470848</c:v>
                </c:pt>
                <c:pt idx="19">
                  <c:v>8.5510524583838095</c:v>
                </c:pt>
                <c:pt idx="20">
                  <c:v>8.3710249748663106</c:v>
                </c:pt>
                <c:pt idx="21">
                  <c:v>9.7524321952279696</c:v>
                </c:pt>
                <c:pt idx="22">
                  <c:v>8.5205256163121597</c:v>
                </c:pt>
                <c:pt idx="23">
                  <c:v>7.4098018599202904</c:v>
                </c:pt>
                <c:pt idx="24">
                  <c:v>10.068775363284299</c:v>
                </c:pt>
                <c:pt idx="25">
                  <c:v>9.2722200329464393</c:v>
                </c:pt>
                <c:pt idx="26">
                  <c:v>13.793241765707799</c:v>
                </c:pt>
                <c:pt idx="27">
                  <c:v>16.992615116727102</c:v>
                </c:pt>
                <c:pt idx="28">
                  <c:v>21.9901416089319</c:v>
                </c:pt>
                <c:pt idx="29">
                  <c:v>27.744404810614199</c:v>
                </c:pt>
                <c:pt idx="30">
                  <c:v>27.012388142784701</c:v>
                </c:pt>
                <c:pt idx="31">
                  <c:v>30.4984248118304</c:v>
                </c:pt>
                <c:pt idx="32">
                  <c:v>30.116927069410799</c:v>
                </c:pt>
                <c:pt idx="33">
                  <c:v>32.0301501740067</c:v>
                </c:pt>
                <c:pt idx="34">
                  <c:v>32.137670125663703</c:v>
                </c:pt>
                <c:pt idx="35">
                  <c:v>32.887663207749704</c:v>
                </c:pt>
                <c:pt idx="36">
                  <c:v>33.147679746370798</c:v>
                </c:pt>
                <c:pt idx="37">
                  <c:v>31.5507371703325</c:v>
                </c:pt>
                <c:pt idx="38">
                  <c:v>33.349199042745298</c:v>
                </c:pt>
                <c:pt idx="39">
                  <c:v>31.217809962513499</c:v>
                </c:pt>
                <c:pt idx="40">
                  <c:v>31.259262950910902</c:v>
                </c:pt>
                <c:pt idx="41">
                  <c:v>32.986359683363801</c:v>
                </c:pt>
                <c:pt idx="42">
                  <c:v>30.729535629924001</c:v>
                </c:pt>
                <c:pt idx="43">
                  <c:v>30.8178358827697</c:v>
                </c:pt>
                <c:pt idx="44">
                  <c:v>30.060667552990001</c:v>
                </c:pt>
                <c:pt idx="45">
                  <c:v>28.396836646011</c:v>
                </c:pt>
                <c:pt idx="46">
                  <c:v>30.531076511417599</c:v>
                </c:pt>
                <c:pt idx="47">
                  <c:v>30.843449221576002</c:v>
                </c:pt>
                <c:pt idx="48">
                  <c:v>31.985119350233902</c:v>
                </c:pt>
                <c:pt idx="49">
                  <c:v>31.1659171464166</c:v>
                </c:pt>
                <c:pt idx="50">
                  <c:v>28.1217029209662</c:v>
                </c:pt>
                <c:pt idx="51">
                  <c:v>28.343962681282498</c:v>
                </c:pt>
                <c:pt idx="52">
                  <c:v>24.995566645226301</c:v>
                </c:pt>
                <c:pt idx="53">
                  <c:v>25.943671853880499</c:v>
                </c:pt>
                <c:pt idx="54">
                  <c:v>24.427234414011199</c:v>
                </c:pt>
                <c:pt idx="55">
                  <c:v>21.9668525522119</c:v>
                </c:pt>
                <c:pt idx="56">
                  <c:v>19.806187057620502</c:v>
                </c:pt>
                <c:pt idx="57">
                  <c:v>19.906093219776199</c:v>
                </c:pt>
                <c:pt idx="58">
                  <c:v>19.8903819400511</c:v>
                </c:pt>
                <c:pt idx="59">
                  <c:v>20.694049375502502</c:v>
                </c:pt>
                <c:pt idx="60">
                  <c:v>19.863843303616701</c:v>
                </c:pt>
                <c:pt idx="61">
                  <c:v>19.628845490624698</c:v>
                </c:pt>
                <c:pt idx="62">
                  <c:v>18.495961063206099</c:v>
                </c:pt>
                <c:pt idx="63">
                  <c:v>17.195849570814701</c:v>
                </c:pt>
                <c:pt idx="64">
                  <c:v>17.323568212546402</c:v>
                </c:pt>
                <c:pt idx="65">
                  <c:v>14.7851868899232</c:v>
                </c:pt>
              </c:numCache>
            </c:numRef>
          </c:val>
          <c:smooth val="0"/>
        </c:ser>
        <c:dLbls>
          <c:showLegendKey val="0"/>
          <c:showVal val="0"/>
          <c:showCatName val="0"/>
          <c:showSerName val="0"/>
          <c:showPercent val="0"/>
          <c:showBubbleSize val="0"/>
        </c:dLbls>
        <c:marker val="1"/>
        <c:smooth val="0"/>
        <c:axId val="83411328"/>
        <c:axId val="83412864"/>
      </c:lineChart>
      <c:catAx>
        <c:axId val="83411328"/>
        <c:scaling>
          <c:orientation val="minMax"/>
        </c:scaling>
        <c:delete val="0"/>
        <c:axPos val="b"/>
        <c:majorGridlines>
          <c:spPr>
            <a:ln w="3175" cap="flat" cmpd="sng" algn="ctr">
              <a:solidFill>
                <a:schemeClr val="tx1"/>
              </a:solidFill>
              <a:prstDash val="dash"/>
              <a:round/>
            </a:ln>
            <a:effectLst/>
          </c:spPr>
        </c:majorGridlines>
        <c:numFmt formatCode="General" sourceLinked="1"/>
        <c:majorTickMark val="out"/>
        <c:minorTickMark val="none"/>
        <c:tickLblPos val="low"/>
        <c:spPr>
          <a:noFill/>
          <a:ln w="3175" cap="flat" cmpd="sng" algn="ctr">
            <a:solidFill>
              <a:schemeClr val="tx1"/>
            </a:solidFill>
            <a:round/>
          </a:ln>
          <a:effectLst/>
        </c:spPr>
        <c:txPr>
          <a:bodyPr rot="-60000000" vert="horz"/>
          <a:lstStyle/>
          <a:p>
            <a:pPr>
              <a:defRPr/>
            </a:pPr>
            <a:endParaRPr lang="lt-LT"/>
          </a:p>
        </c:txPr>
        <c:crossAx val="83412864"/>
        <c:crossesAt val="-500"/>
        <c:auto val="1"/>
        <c:lblAlgn val="ctr"/>
        <c:lblOffset val="100"/>
        <c:tickLblSkip val="4"/>
        <c:tickMarkSkip val="4"/>
        <c:noMultiLvlLbl val="0"/>
      </c:catAx>
      <c:valAx>
        <c:axId val="83412864"/>
        <c:scaling>
          <c:orientation val="minMax"/>
          <c:max val="35"/>
          <c:min val="0"/>
        </c:scaling>
        <c:delete val="0"/>
        <c:axPos val="l"/>
        <c:majorGridlines>
          <c:spPr>
            <a:ln w="3175" cap="flat" cmpd="sng" algn="ctr">
              <a:solidFill>
                <a:schemeClr val="tx1"/>
              </a:solidFill>
              <a:prstDash val="dash"/>
              <a:round/>
            </a:ln>
            <a:effectLst/>
          </c:spPr>
        </c:majorGridlines>
        <c:numFmt formatCode="#;\–#;0" sourceLinked="0"/>
        <c:majorTickMark val="none"/>
        <c:minorTickMark val="none"/>
        <c:tickLblPos val="nextTo"/>
        <c:spPr>
          <a:noFill/>
          <a:ln w="3175">
            <a:solidFill>
              <a:schemeClr val="tx1"/>
            </a:solidFill>
          </a:ln>
          <a:effectLst/>
        </c:spPr>
        <c:txPr>
          <a:bodyPr rot="-60000000" vert="horz"/>
          <a:lstStyle/>
          <a:p>
            <a:pPr>
              <a:defRPr/>
            </a:pPr>
            <a:endParaRPr lang="lt-LT"/>
          </a:p>
        </c:txPr>
        <c:crossAx val="83411328"/>
        <c:crossesAt val="1"/>
        <c:crossBetween val="between"/>
      </c:valAx>
      <c:spPr>
        <a:noFill/>
        <a:ln w="3175">
          <a:solidFill>
            <a:schemeClr val="tx1"/>
          </a:solidFill>
        </a:ln>
        <a:effectLst/>
      </c:spPr>
    </c:plotArea>
    <c:legend>
      <c:legendPos val="b"/>
      <c:layout>
        <c:manualLayout>
          <c:xMode val="edge"/>
          <c:yMode val="edge"/>
          <c:x val="2.0750492483801272E-2"/>
          <c:y val="0.77631248857653812"/>
          <c:w val="0.45985732810994606"/>
          <c:h val="0.12947418924778967"/>
        </c:manualLayout>
      </c:layout>
      <c:overlay val="0"/>
      <c:spPr>
        <a:noFill/>
        <a:ln>
          <a:noFill/>
        </a:ln>
        <a:effectLst/>
      </c:spPr>
      <c:txPr>
        <a:bodyPr rot="0" vert="horz"/>
        <a:lstStyle/>
        <a:p>
          <a:pPr>
            <a:defRPr/>
          </a:pPr>
          <a:endParaRPr lang="lt-LT"/>
        </a:p>
      </c:txPr>
    </c:legend>
    <c:plotVisOnly val="1"/>
    <c:dispBlanksAs val="gap"/>
    <c:showDLblsOverMax val="0"/>
  </c:chart>
  <c:spPr>
    <a:noFill/>
    <a:ln w="9525" cap="flat" cmpd="sng" algn="ctr">
      <a:noFill/>
      <a:round/>
    </a:ln>
    <a:effectLst/>
  </c:spPr>
  <c:txPr>
    <a:bodyPr/>
    <a:lstStyle/>
    <a:p>
      <a:pPr>
        <a:defRPr sz="1400"/>
      </a:pPr>
      <a:endParaRPr lang="lt-LT"/>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37496913580247E-2"/>
          <c:y val="3.6612455197132618E-2"/>
          <c:w val="0.92773410493827158"/>
          <c:h val="0.80973387096774208"/>
        </c:manualLayout>
      </c:layout>
      <c:barChart>
        <c:barDir val="bar"/>
        <c:grouping val="clustered"/>
        <c:varyColors val="0"/>
        <c:ser>
          <c:idx val="0"/>
          <c:order val="0"/>
          <c:spPr>
            <a:solidFill>
              <a:srgbClr val="75A26E"/>
            </a:solidFill>
          </c:spPr>
          <c:invertIfNegative val="0"/>
          <c:dPt>
            <c:idx val="6"/>
            <c:invertIfNegative val="0"/>
            <c:bubble3D val="0"/>
            <c:spPr>
              <a:solidFill>
                <a:srgbClr val="C00000"/>
              </a:solidFill>
            </c:spPr>
          </c:dPt>
          <c:dPt>
            <c:idx val="11"/>
            <c:invertIfNegative val="0"/>
            <c:bubble3D val="0"/>
            <c:spPr>
              <a:solidFill>
                <a:srgbClr val="C00000"/>
              </a:solidFill>
            </c:spPr>
          </c:dPt>
          <c:dPt>
            <c:idx val="12"/>
            <c:invertIfNegative val="0"/>
            <c:bubble3D val="0"/>
            <c:spPr>
              <a:solidFill>
                <a:srgbClr val="C00000"/>
              </a:solidFill>
            </c:spPr>
          </c:dPt>
          <c:dPt>
            <c:idx val="13"/>
            <c:invertIfNegative val="0"/>
            <c:bubble3D val="0"/>
            <c:spPr>
              <a:solidFill>
                <a:srgbClr val="558ED5"/>
              </a:solidFill>
            </c:spPr>
          </c:dPt>
          <c:dPt>
            <c:idx val="14"/>
            <c:invertIfNegative val="0"/>
            <c:bubble3D val="0"/>
            <c:spPr>
              <a:solidFill>
                <a:srgbClr val="558ED5"/>
              </a:solidFill>
            </c:spPr>
          </c:dPt>
          <c:dLbls>
            <c:dLbl>
              <c:idx val="6"/>
              <c:layout/>
              <c:showLegendKey val="0"/>
              <c:showVal val="1"/>
              <c:showCatName val="0"/>
              <c:showSerName val="0"/>
              <c:showPercent val="0"/>
              <c:showBubbleSize val="0"/>
            </c:dLbl>
            <c:dLbl>
              <c:idx val="11"/>
              <c:layout/>
              <c:showLegendKey val="0"/>
              <c:showVal val="1"/>
              <c:showCatName val="0"/>
              <c:showSerName val="0"/>
              <c:showPercent val="0"/>
              <c:showBubbleSize val="0"/>
            </c:dLbl>
            <c:dLbl>
              <c:idx val="12"/>
              <c:layout/>
              <c:showLegendKey val="0"/>
              <c:showVal val="1"/>
              <c:showCatName val="0"/>
              <c:showSerName val="0"/>
              <c:showPercent val="0"/>
              <c:showBubbleSize val="0"/>
            </c:dLbl>
            <c:txPr>
              <a:bodyPr/>
              <a:lstStyle/>
              <a:p>
                <a:pPr>
                  <a:defRPr b="1"/>
                </a:pPr>
                <a:endParaRPr lang="lt-LT"/>
              </a:p>
            </c:txPr>
            <c:showLegendKey val="0"/>
            <c:showVal val="0"/>
            <c:showCatName val="0"/>
            <c:showSerName val="0"/>
            <c:showPercent val="0"/>
            <c:showBubbleSize val="0"/>
          </c:dLbls>
          <c:cat>
            <c:strRef>
              <c:f>'Maisto infliacija'!$AF$11:$AF$25</c:f>
              <c:strCache>
                <c:ptCount val="15"/>
                <c:pt idx="0">
                  <c:v>Kipras</c:v>
                </c:pt>
                <c:pt idx="1">
                  <c:v>Malta</c:v>
                </c:pt>
                <c:pt idx="2">
                  <c:v>Slovėnija</c:v>
                </c:pt>
                <c:pt idx="3">
                  <c:v>Kroatija</c:v>
                </c:pt>
                <c:pt idx="4">
                  <c:v>Bulgarija</c:v>
                </c:pt>
                <c:pt idx="5">
                  <c:v>Rumunija</c:v>
                </c:pt>
                <c:pt idx="6">
                  <c:v>Lietuva</c:v>
                </c:pt>
                <c:pt idx="7">
                  <c:v>Lenkija</c:v>
                </c:pt>
                <c:pt idx="8">
                  <c:v>Slovakija</c:v>
                </c:pt>
                <c:pt idx="9">
                  <c:v>Čekija</c:v>
                </c:pt>
                <c:pt idx="10">
                  <c:v>Vengrija</c:v>
                </c:pt>
                <c:pt idx="11">
                  <c:v>Latvija</c:v>
                </c:pt>
                <c:pt idx="12">
                  <c:v>Estija</c:v>
                </c:pt>
                <c:pt idx="13">
                  <c:v>Euro zona</c:v>
                </c:pt>
                <c:pt idx="14">
                  <c:v>ES28</c:v>
                </c:pt>
              </c:strCache>
            </c:strRef>
          </c:cat>
          <c:val>
            <c:numRef>
              <c:f>'Maisto infliacija'!$AG$11:$AG$25</c:f>
              <c:numCache>
                <c:formatCode>0.0</c:formatCode>
                <c:ptCount val="15"/>
                <c:pt idx="0">
                  <c:v>-0.8416430335742433</c:v>
                </c:pt>
                <c:pt idx="1">
                  <c:v>1.6151528906862609</c:v>
                </c:pt>
                <c:pt idx="2">
                  <c:v>1.655220406100625</c:v>
                </c:pt>
                <c:pt idx="3">
                  <c:v>2.1840899764674475</c:v>
                </c:pt>
                <c:pt idx="4">
                  <c:v>2.1920206778671627</c:v>
                </c:pt>
                <c:pt idx="5">
                  <c:v>2.6274838888391088</c:v>
                </c:pt>
                <c:pt idx="6">
                  <c:v>2.8490496325793231</c:v>
                </c:pt>
                <c:pt idx="7">
                  <c:v>3.1270627062706353</c:v>
                </c:pt>
                <c:pt idx="8">
                  <c:v>3.3325793561034658</c:v>
                </c:pt>
                <c:pt idx="9">
                  <c:v>3.7117177097203893</c:v>
                </c:pt>
                <c:pt idx="10">
                  <c:v>4.0364711680630876</c:v>
                </c:pt>
                <c:pt idx="11">
                  <c:v>4.0388215019006708</c:v>
                </c:pt>
                <c:pt idx="12">
                  <c:v>4.4459689550857036</c:v>
                </c:pt>
                <c:pt idx="13">
                  <c:v>1.6660462422964031</c:v>
                </c:pt>
                <c:pt idx="14">
                  <c:v>1.9600530416044961</c:v>
                </c:pt>
              </c:numCache>
            </c:numRef>
          </c:val>
        </c:ser>
        <c:dLbls>
          <c:showLegendKey val="0"/>
          <c:showVal val="0"/>
          <c:showCatName val="0"/>
          <c:showSerName val="0"/>
          <c:showPercent val="0"/>
          <c:showBubbleSize val="0"/>
        </c:dLbls>
        <c:gapWidth val="41"/>
        <c:axId val="115719552"/>
        <c:axId val="115725440"/>
      </c:barChart>
      <c:catAx>
        <c:axId val="115719552"/>
        <c:scaling>
          <c:orientation val="minMax"/>
        </c:scaling>
        <c:delete val="0"/>
        <c:axPos val="l"/>
        <c:majorTickMark val="out"/>
        <c:minorTickMark val="none"/>
        <c:tickLblPos val="low"/>
        <c:crossAx val="115725440"/>
        <c:crosses val="autoZero"/>
        <c:auto val="1"/>
        <c:lblAlgn val="ctr"/>
        <c:lblOffset val="100"/>
        <c:tickLblSkip val="1"/>
        <c:tickMarkSkip val="1"/>
        <c:noMultiLvlLbl val="0"/>
      </c:catAx>
      <c:valAx>
        <c:axId val="115725440"/>
        <c:scaling>
          <c:orientation val="minMax"/>
          <c:max val="7"/>
          <c:min val="-1"/>
        </c:scaling>
        <c:delete val="0"/>
        <c:axPos val="b"/>
        <c:majorGridlines>
          <c:spPr>
            <a:ln w="3175">
              <a:solidFill>
                <a:schemeClr val="tx1"/>
              </a:solidFill>
              <a:prstDash val="dash"/>
            </a:ln>
          </c:spPr>
        </c:majorGridlines>
        <c:numFmt formatCode="0.0" sourceLinked="1"/>
        <c:majorTickMark val="out"/>
        <c:minorTickMark val="none"/>
        <c:tickLblPos val="nextTo"/>
        <c:crossAx val="115719552"/>
        <c:crosses val="autoZero"/>
        <c:crossBetween val="between"/>
      </c:valAx>
      <c:spPr>
        <a:ln w="3175">
          <a:solidFill>
            <a:schemeClr val="tx1"/>
          </a:solidFill>
        </a:ln>
      </c:spPr>
    </c:plotArea>
    <c:plotVisOnly val="1"/>
    <c:dispBlanksAs val="gap"/>
    <c:showDLblsOverMax val="0"/>
  </c:chart>
  <c:spPr>
    <a:noFill/>
    <a:ln>
      <a:noFill/>
    </a:ln>
  </c:spPr>
  <c:txPr>
    <a:bodyPr/>
    <a:lstStyle/>
    <a:p>
      <a:pPr>
        <a:defRPr sz="1500">
          <a:latin typeface="Arial Narrow" panose="020B0606020202030204" pitchFamily="34" charset="0"/>
        </a:defRPr>
      </a:pPr>
      <a:endParaRPr lang="lt-LT"/>
    </a:p>
  </c:tx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850956790123456"/>
          <c:y val="3.6612455197132618E-2"/>
          <c:w val="0.83233827160493823"/>
          <c:h val="0.81257885304659505"/>
        </c:manualLayout>
      </c:layout>
      <c:barChart>
        <c:barDir val="bar"/>
        <c:grouping val="stacked"/>
        <c:varyColors val="0"/>
        <c:ser>
          <c:idx val="0"/>
          <c:order val="0"/>
          <c:tx>
            <c:strRef>
              <c:f>'Maisto infliacija'!$AG$10</c:f>
              <c:strCache>
                <c:ptCount val="1"/>
                <c:pt idx="0">
                  <c:v>Maisto kainų augimas, neįskaitant mokesčių poveikio</c:v>
                </c:pt>
              </c:strCache>
            </c:strRef>
          </c:tx>
          <c:spPr>
            <a:solidFill>
              <a:srgbClr val="75A26E"/>
            </a:solidFill>
          </c:spPr>
          <c:invertIfNegative val="0"/>
          <c:dPt>
            <c:idx val="6"/>
            <c:invertIfNegative val="0"/>
            <c:bubble3D val="0"/>
            <c:spPr>
              <a:solidFill>
                <a:srgbClr val="C00000"/>
              </a:solidFill>
            </c:spPr>
          </c:dPt>
          <c:dPt>
            <c:idx val="11"/>
            <c:invertIfNegative val="0"/>
            <c:bubble3D val="0"/>
            <c:spPr>
              <a:solidFill>
                <a:srgbClr val="C00000"/>
              </a:solidFill>
            </c:spPr>
          </c:dPt>
          <c:dPt>
            <c:idx val="12"/>
            <c:invertIfNegative val="0"/>
            <c:bubble3D val="0"/>
            <c:spPr>
              <a:solidFill>
                <a:srgbClr val="C00000"/>
              </a:solidFill>
            </c:spPr>
          </c:dPt>
          <c:dPt>
            <c:idx val="13"/>
            <c:invertIfNegative val="0"/>
            <c:bubble3D val="0"/>
            <c:spPr>
              <a:solidFill>
                <a:srgbClr val="558ED5"/>
              </a:solidFill>
            </c:spPr>
          </c:dPt>
          <c:dPt>
            <c:idx val="14"/>
            <c:invertIfNegative val="0"/>
            <c:bubble3D val="0"/>
            <c:spPr>
              <a:solidFill>
                <a:srgbClr val="558ED5"/>
              </a:solidFill>
            </c:spPr>
          </c:dPt>
          <c:cat>
            <c:strRef>
              <c:f>'Maisto infliacija'!$AF$11:$AF$25</c:f>
              <c:strCache>
                <c:ptCount val="15"/>
                <c:pt idx="0">
                  <c:v>Kipras</c:v>
                </c:pt>
                <c:pt idx="1">
                  <c:v>Malta</c:v>
                </c:pt>
                <c:pt idx="2">
                  <c:v>Slovėnija</c:v>
                </c:pt>
                <c:pt idx="3">
                  <c:v>Kroatija</c:v>
                </c:pt>
                <c:pt idx="4">
                  <c:v>Bulgarija</c:v>
                </c:pt>
                <c:pt idx="5">
                  <c:v>Rumunija</c:v>
                </c:pt>
                <c:pt idx="6">
                  <c:v>Lietuva</c:v>
                </c:pt>
                <c:pt idx="7">
                  <c:v>Lenkija</c:v>
                </c:pt>
                <c:pt idx="8">
                  <c:v>Slovakija</c:v>
                </c:pt>
                <c:pt idx="9">
                  <c:v>Čekija</c:v>
                </c:pt>
                <c:pt idx="10">
                  <c:v>Vengrija</c:v>
                </c:pt>
                <c:pt idx="11">
                  <c:v>Latvija</c:v>
                </c:pt>
                <c:pt idx="12">
                  <c:v>Estija</c:v>
                </c:pt>
                <c:pt idx="13">
                  <c:v>Euro zona</c:v>
                </c:pt>
                <c:pt idx="14">
                  <c:v>ES28</c:v>
                </c:pt>
              </c:strCache>
            </c:strRef>
          </c:cat>
          <c:val>
            <c:numRef>
              <c:f>'Maisto infliacija'!$AG$11:$AG$25</c:f>
              <c:numCache>
                <c:formatCode>0.0</c:formatCode>
                <c:ptCount val="15"/>
                <c:pt idx="0">
                  <c:v>-0.8416430335742433</c:v>
                </c:pt>
                <c:pt idx="1">
                  <c:v>1.6151528906862609</c:v>
                </c:pt>
                <c:pt idx="2">
                  <c:v>1.655220406100625</c:v>
                </c:pt>
                <c:pt idx="3">
                  <c:v>2.1840899764674475</c:v>
                </c:pt>
                <c:pt idx="4">
                  <c:v>2.1920206778671627</c:v>
                </c:pt>
                <c:pt idx="5">
                  <c:v>2.6274838888391088</c:v>
                </c:pt>
                <c:pt idx="6">
                  <c:v>2.8490496325793231</c:v>
                </c:pt>
                <c:pt idx="7">
                  <c:v>3.1270627062706353</c:v>
                </c:pt>
                <c:pt idx="8">
                  <c:v>3.3325793561034658</c:v>
                </c:pt>
                <c:pt idx="9">
                  <c:v>3.7117177097203893</c:v>
                </c:pt>
                <c:pt idx="10">
                  <c:v>4.0364711680630876</c:v>
                </c:pt>
                <c:pt idx="11">
                  <c:v>4.0388215019006708</c:v>
                </c:pt>
                <c:pt idx="12">
                  <c:v>4.4459689550857036</c:v>
                </c:pt>
                <c:pt idx="13">
                  <c:v>1.6660462422964031</c:v>
                </c:pt>
                <c:pt idx="14">
                  <c:v>1.9600530416044961</c:v>
                </c:pt>
              </c:numCache>
            </c:numRef>
          </c:val>
        </c:ser>
        <c:ser>
          <c:idx val="1"/>
          <c:order val="1"/>
          <c:tx>
            <c:strRef>
              <c:f>'Maisto infliacija'!$AH$10</c:f>
              <c:strCache>
                <c:ptCount val="1"/>
                <c:pt idx="0">
                  <c:v>Mokesčių poveikis</c:v>
                </c:pt>
              </c:strCache>
            </c:strRef>
          </c:tx>
          <c:spPr>
            <a:solidFill>
              <a:srgbClr val="FFFFFF">
                <a:lumMod val="75000"/>
              </a:srgbClr>
            </a:solidFill>
          </c:spPr>
          <c:invertIfNegative val="0"/>
          <c:cat>
            <c:strRef>
              <c:f>'Maisto infliacija'!$AF$11:$AF$25</c:f>
              <c:strCache>
                <c:ptCount val="15"/>
                <c:pt idx="0">
                  <c:v>Kipras</c:v>
                </c:pt>
                <c:pt idx="1">
                  <c:v>Malta</c:v>
                </c:pt>
                <c:pt idx="2">
                  <c:v>Slovėnija</c:v>
                </c:pt>
                <c:pt idx="3">
                  <c:v>Kroatija</c:v>
                </c:pt>
                <c:pt idx="4">
                  <c:v>Bulgarija</c:v>
                </c:pt>
                <c:pt idx="5">
                  <c:v>Rumunija</c:v>
                </c:pt>
                <c:pt idx="6">
                  <c:v>Lietuva</c:v>
                </c:pt>
                <c:pt idx="7">
                  <c:v>Lenkija</c:v>
                </c:pt>
                <c:pt idx="8">
                  <c:v>Slovakija</c:v>
                </c:pt>
                <c:pt idx="9">
                  <c:v>Čekija</c:v>
                </c:pt>
                <c:pt idx="10">
                  <c:v>Vengrija</c:v>
                </c:pt>
                <c:pt idx="11">
                  <c:v>Latvija</c:v>
                </c:pt>
                <c:pt idx="12">
                  <c:v>Estija</c:v>
                </c:pt>
                <c:pt idx="13">
                  <c:v>Euro zona</c:v>
                </c:pt>
                <c:pt idx="14">
                  <c:v>ES28</c:v>
                </c:pt>
              </c:strCache>
            </c:strRef>
          </c:cat>
          <c:val>
            <c:numRef>
              <c:f>'Maisto infliacija'!$AH$11:$AH$25</c:f>
              <c:numCache>
                <c:formatCode>0.0</c:formatCode>
                <c:ptCount val="15"/>
                <c:pt idx="0">
                  <c:v>0</c:v>
                </c:pt>
                <c:pt idx="1">
                  <c:v>0.89626077641715085</c:v>
                </c:pt>
                <c:pt idx="2">
                  <c:v>0.57435357860990166</c:v>
                </c:pt>
                <c:pt idx="3">
                  <c:v>0.46383309018138164</c:v>
                </c:pt>
                <c:pt idx="4">
                  <c:v>0.71470527362106395</c:v>
                </c:pt>
                <c:pt idx="5">
                  <c:v>-0.1283516430911078</c:v>
                </c:pt>
                <c:pt idx="6">
                  <c:v>2.6854901770534241</c:v>
                </c:pt>
                <c:pt idx="7">
                  <c:v>0</c:v>
                </c:pt>
                <c:pt idx="8">
                  <c:v>0.22051302429842679</c:v>
                </c:pt>
                <c:pt idx="9">
                  <c:v>0.24835159149236574</c:v>
                </c:pt>
                <c:pt idx="10">
                  <c:v>-0.71014179444871672</c:v>
                </c:pt>
                <c:pt idx="11">
                  <c:v>0.50473250506794898</c:v>
                </c:pt>
                <c:pt idx="12">
                  <c:v>2.0698799660124507</c:v>
                </c:pt>
                <c:pt idx="13">
                  <c:v>0.15040840829003344</c:v>
                </c:pt>
                <c:pt idx="14">
                  <c:v>0.18788271920564625</c:v>
                </c:pt>
              </c:numCache>
            </c:numRef>
          </c:val>
        </c:ser>
        <c:dLbls>
          <c:showLegendKey val="0"/>
          <c:showVal val="0"/>
          <c:showCatName val="0"/>
          <c:showSerName val="0"/>
          <c:showPercent val="0"/>
          <c:showBubbleSize val="0"/>
        </c:dLbls>
        <c:gapWidth val="41"/>
        <c:overlap val="100"/>
        <c:axId val="101649024"/>
        <c:axId val="101654912"/>
      </c:barChart>
      <c:catAx>
        <c:axId val="101649024"/>
        <c:scaling>
          <c:orientation val="minMax"/>
        </c:scaling>
        <c:delete val="0"/>
        <c:axPos val="l"/>
        <c:numFmt formatCode="General" sourceLinked="1"/>
        <c:majorTickMark val="out"/>
        <c:minorTickMark val="none"/>
        <c:tickLblPos val="low"/>
        <c:crossAx val="101654912"/>
        <c:crosses val="autoZero"/>
        <c:auto val="1"/>
        <c:lblAlgn val="ctr"/>
        <c:lblOffset val="100"/>
        <c:noMultiLvlLbl val="0"/>
      </c:catAx>
      <c:valAx>
        <c:axId val="101654912"/>
        <c:scaling>
          <c:orientation val="minMax"/>
          <c:min val="-1"/>
        </c:scaling>
        <c:delete val="0"/>
        <c:axPos val="b"/>
        <c:majorGridlines>
          <c:spPr>
            <a:ln w="3175">
              <a:solidFill>
                <a:schemeClr val="tx1"/>
              </a:solidFill>
              <a:prstDash val="dash"/>
            </a:ln>
          </c:spPr>
        </c:majorGridlines>
        <c:numFmt formatCode="0.0" sourceLinked="1"/>
        <c:majorTickMark val="out"/>
        <c:minorTickMark val="none"/>
        <c:tickLblPos val="nextTo"/>
        <c:crossAx val="101649024"/>
        <c:crosses val="autoZero"/>
        <c:crossBetween val="between"/>
      </c:valAx>
      <c:spPr>
        <a:ln w="3175">
          <a:solidFill>
            <a:schemeClr val="tx1"/>
          </a:solidFill>
        </a:ln>
      </c:spPr>
    </c:plotArea>
    <c:legend>
      <c:legendPos val="r"/>
      <c:legendEntry>
        <c:idx val="0"/>
        <c:delete val="1"/>
      </c:legendEntry>
      <c:layout>
        <c:manualLayout>
          <c:xMode val="edge"/>
          <c:yMode val="edge"/>
          <c:x val="0.67662283950617286"/>
          <c:y val="0.7182141577060932"/>
          <c:w val="0.28330925925925932"/>
          <c:h val="8.4590501792114678E-2"/>
        </c:manualLayout>
      </c:layout>
      <c:overlay val="1"/>
      <c:spPr>
        <a:solidFill>
          <a:srgbClr val="FFFFFF"/>
        </a:solidFill>
        <a:ln w="3175">
          <a:solidFill>
            <a:srgbClr val="000000"/>
          </a:solidFill>
        </a:ln>
      </c:spPr>
    </c:legend>
    <c:plotVisOnly val="1"/>
    <c:dispBlanksAs val="gap"/>
    <c:showDLblsOverMax val="0"/>
  </c:chart>
  <c:spPr>
    <a:noFill/>
    <a:ln>
      <a:noFill/>
    </a:ln>
  </c:spPr>
  <c:txPr>
    <a:bodyPr/>
    <a:lstStyle/>
    <a:p>
      <a:pPr>
        <a:defRPr sz="1500">
          <a:latin typeface="Arial Narrow" panose="020B0606020202030204" pitchFamily="34" charset="0"/>
        </a:defRPr>
      </a:pPr>
      <a:endParaRPr lang="lt-LT"/>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213291734759566E-2"/>
          <c:y val="9.886218797717003E-2"/>
          <c:w val="0.884195513296687"/>
          <c:h val="0.66952647719201075"/>
        </c:manualLayout>
      </c:layout>
      <c:barChart>
        <c:barDir val="col"/>
        <c:grouping val="clustered"/>
        <c:varyColors val="0"/>
        <c:ser>
          <c:idx val="0"/>
          <c:order val="0"/>
          <c:spPr>
            <a:solidFill>
              <a:srgbClr val="75A26E"/>
            </a:solidFill>
          </c:spPr>
          <c:invertIfNegative val="0"/>
          <c:dPt>
            <c:idx val="4"/>
            <c:invertIfNegative val="0"/>
            <c:bubble3D val="0"/>
            <c:spPr>
              <a:solidFill>
                <a:srgbClr val="22772D"/>
              </a:solidFill>
            </c:spPr>
          </c:dPt>
          <c:dPt>
            <c:idx val="5"/>
            <c:invertIfNegative val="0"/>
            <c:bubble3D val="0"/>
          </c:dPt>
          <c:dPt>
            <c:idx val="6"/>
            <c:invertIfNegative val="0"/>
            <c:bubble3D val="0"/>
          </c:dPt>
          <c:dPt>
            <c:idx val="7"/>
            <c:invertIfNegative val="0"/>
            <c:bubble3D val="0"/>
          </c:dPt>
          <c:dPt>
            <c:idx val="9"/>
            <c:invertIfNegative val="0"/>
            <c:bubble3D val="0"/>
          </c:dPt>
          <c:dPt>
            <c:idx val="10"/>
            <c:invertIfNegative val="0"/>
            <c:bubble3D val="0"/>
            <c:spPr>
              <a:solidFill>
                <a:srgbClr val="FFC000"/>
              </a:solidFill>
              <a:ln>
                <a:solidFill>
                  <a:srgbClr val="FFC000"/>
                </a:solidFill>
              </a:ln>
            </c:spPr>
          </c:dPt>
          <c:cat>
            <c:strRef>
              <c:f>RoC!$A$95:$A$108</c:f>
              <c:strCache>
                <c:ptCount val="14"/>
                <c:pt idx="0">
                  <c:v>Kipras</c:v>
                </c:pt>
                <c:pt idx="1">
                  <c:v>Lenkija</c:v>
                </c:pt>
                <c:pt idx="2">
                  <c:v>Malta</c:v>
                </c:pt>
                <c:pt idx="3">
                  <c:v>Kroatija</c:v>
                </c:pt>
                <c:pt idx="4">
                  <c:v>ES</c:v>
                </c:pt>
                <c:pt idx="5">
                  <c:v>Latvija</c:v>
                </c:pt>
                <c:pt idx="6">
                  <c:v>Bulgarija</c:v>
                </c:pt>
                <c:pt idx="7">
                  <c:v>Slovėnija</c:v>
                </c:pt>
                <c:pt idx="8">
                  <c:v>Čekija</c:v>
                </c:pt>
                <c:pt idx="9">
                  <c:v>Estija</c:v>
                </c:pt>
                <c:pt idx="10">
                  <c:v>Lietuva</c:v>
                </c:pt>
                <c:pt idx="11">
                  <c:v>Slovakija</c:v>
                </c:pt>
                <c:pt idx="12">
                  <c:v>Vengrija</c:v>
                </c:pt>
                <c:pt idx="13">
                  <c:v>Rumunija</c:v>
                </c:pt>
              </c:strCache>
            </c:strRef>
          </c:cat>
          <c:val>
            <c:numRef>
              <c:f>RoC!$B$95:$B$108</c:f>
              <c:numCache>
                <c:formatCode>#.##00</c:formatCode>
                <c:ptCount val="14"/>
                <c:pt idx="0">
                  <c:v>1.6666666666666718E-2</c:v>
                </c:pt>
                <c:pt idx="1">
                  <c:v>1.0833333333333333</c:v>
                </c:pt>
                <c:pt idx="2">
                  <c:v>1.1833333333333333</c:v>
                </c:pt>
                <c:pt idx="3">
                  <c:v>1.3666666666666669</c:v>
                </c:pt>
                <c:pt idx="4">
                  <c:v>1.5333333333333332</c:v>
                </c:pt>
                <c:pt idx="5">
                  <c:v>1.6666666666666667</c:v>
                </c:pt>
                <c:pt idx="6">
                  <c:v>1.75</c:v>
                </c:pt>
                <c:pt idx="7">
                  <c:v>1.7833333333333334</c:v>
                </c:pt>
                <c:pt idx="8">
                  <c:v>1.8666666666666669</c:v>
                </c:pt>
                <c:pt idx="9">
                  <c:v>2.4333333333333331</c:v>
                </c:pt>
                <c:pt idx="10">
                  <c:v>2.5833333333333335</c:v>
                </c:pt>
                <c:pt idx="11">
                  <c:v>2.6166666666666667</c:v>
                </c:pt>
                <c:pt idx="12">
                  <c:v>2.9166666666666665</c:v>
                </c:pt>
                <c:pt idx="13">
                  <c:v>3.6666666666666661</c:v>
                </c:pt>
              </c:numCache>
            </c:numRef>
          </c:val>
        </c:ser>
        <c:dLbls>
          <c:showLegendKey val="0"/>
          <c:showVal val="0"/>
          <c:showCatName val="0"/>
          <c:showSerName val="0"/>
          <c:showPercent val="0"/>
          <c:showBubbleSize val="0"/>
        </c:dLbls>
        <c:gapWidth val="150"/>
        <c:axId val="93228032"/>
        <c:axId val="93262976"/>
      </c:barChart>
      <c:catAx>
        <c:axId val="93228032"/>
        <c:scaling>
          <c:orientation val="minMax"/>
        </c:scaling>
        <c:delete val="0"/>
        <c:axPos val="b"/>
        <c:numFmt formatCode="General" sourceLinked="1"/>
        <c:majorTickMark val="out"/>
        <c:minorTickMark val="none"/>
        <c:tickLblPos val="low"/>
        <c:txPr>
          <a:bodyPr rot="-5400000" vert="horz"/>
          <a:lstStyle/>
          <a:p>
            <a:pPr>
              <a:defRPr/>
            </a:pPr>
            <a:endParaRPr lang="lt-LT"/>
          </a:p>
        </c:txPr>
        <c:crossAx val="93262976"/>
        <c:crosses val="autoZero"/>
        <c:auto val="1"/>
        <c:lblAlgn val="ctr"/>
        <c:lblOffset val="100"/>
        <c:noMultiLvlLbl val="0"/>
      </c:catAx>
      <c:valAx>
        <c:axId val="93262976"/>
        <c:scaling>
          <c:orientation val="minMax"/>
          <c:max val="5"/>
          <c:min val="0"/>
        </c:scaling>
        <c:delete val="0"/>
        <c:axPos val="l"/>
        <c:majorGridlines>
          <c:spPr>
            <a:ln>
              <a:solidFill>
                <a:schemeClr val="tx1"/>
              </a:solidFill>
              <a:prstDash val="dash"/>
            </a:ln>
          </c:spPr>
        </c:majorGridlines>
        <c:numFmt formatCode="__#,##0;\–#,##0;__0" sourceLinked="0"/>
        <c:majorTickMark val="none"/>
        <c:minorTickMark val="none"/>
        <c:tickLblPos val="nextTo"/>
        <c:txPr>
          <a:bodyPr rot="0" vert="horz"/>
          <a:lstStyle/>
          <a:p>
            <a:pPr>
              <a:defRPr/>
            </a:pPr>
            <a:endParaRPr lang="lt-LT"/>
          </a:p>
        </c:txPr>
        <c:crossAx val="93228032"/>
        <c:crosses val="autoZero"/>
        <c:crossBetween val="between"/>
        <c:majorUnit val="1"/>
      </c:valAx>
      <c:spPr>
        <a:ln>
          <a:solidFill>
            <a:schemeClr val="tx1"/>
          </a:solidFill>
        </a:ln>
      </c:spPr>
    </c:plotArea>
    <c:plotVisOnly val="1"/>
    <c:dispBlanksAs val="gap"/>
    <c:showDLblsOverMax val="0"/>
  </c:chart>
  <c:spPr>
    <a:ln>
      <a:noFill/>
    </a:ln>
  </c:spPr>
  <c:txPr>
    <a:bodyPr/>
    <a:lstStyle/>
    <a:p>
      <a:pPr>
        <a:defRPr sz="1400" b="0" i="0" u="none" strike="noStrike" baseline="0">
          <a:solidFill>
            <a:srgbClr val="000000"/>
          </a:solidFill>
          <a:latin typeface="Arial Narrow" panose="020B0606020202030204" pitchFamily="34" charset="0"/>
          <a:ea typeface="Calibri"/>
          <a:cs typeface="Calibri"/>
        </a:defRPr>
      </a:pPr>
      <a:endParaRPr lang="lt-LT"/>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213291734759566E-2"/>
          <c:y val="9.5853360569431792E-2"/>
          <c:w val="0.884195513296687"/>
          <c:h val="0.67842464558979754"/>
        </c:manualLayout>
      </c:layout>
      <c:barChart>
        <c:barDir val="col"/>
        <c:grouping val="clustered"/>
        <c:varyColors val="0"/>
        <c:ser>
          <c:idx val="0"/>
          <c:order val="0"/>
          <c:spPr>
            <a:solidFill>
              <a:srgbClr val="75A26E"/>
            </a:solidFill>
          </c:spPr>
          <c:invertIfNegative val="0"/>
          <c:dPt>
            <c:idx val="4"/>
            <c:invertIfNegative val="0"/>
            <c:bubble3D val="0"/>
            <c:spPr>
              <a:solidFill>
                <a:srgbClr val="22772D"/>
              </a:solidFill>
            </c:spPr>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spPr>
              <a:solidFill>
                <a:srgbClr val="FFC000"/>
              </a:solidFill>
              <a:ln>
                <a:solidFill>
                  <a:srgbClr val="FFC000"/>
                </a:solidFill>
              </a:ln>
            </c:spPr>
          </c:dPt>
          <c:dPt>
            <c:idx val="12"/>
            <c:invertIfNegative val="0"/>
            <c:bubble3D val="0"/>
          </c:dPt>
          <c:cat>
            <c:strRef>
              <c:f>RoC!$V$95:$V$108</c:f>
              <c:strCache>
                <c:ptCount val="14"/>
                <c:pt idx="0">
                  <c:v>Kipras</c:v>
                </c:pt>
                <c:pt idx="1">
                  <c:v>Lenkija</c:v>
                </c:pt>
                <c:pt idx="2">
                  <c:v>Kroatija</c:v>
                </c:pt>
                <c:pt idx="3">
                  <c:v>Malta</c:v>
                </c:pt>
                <c:pt idx="4">
                  <c:v>ES</c:v>
                </c:pt>
                <c:pt idx="5">
                  <c:v>Slovėnija</c:v>
                </c:pt>
                <c:pt idx="6">
                  <c:v>Čekija</c:v>
                </c:pt>
                <c:pt idx="7">
                  <c:v>Bulgarija</c:v>
                </c:pt>
                <c:pt idx="8">
                  <c:v>Latvija</c:v>
                </c:pt>
                <c:pt idx="9">
                  <c:v>Vengrija</c:v>
                </c:pt>
                <c:pt idx="10">
                  <c:v>Slovakija</c:v>
                </c:pt>
                <c:pt idx="11">
                  <c:v>Lietuva</c:v>
                </c:pt>
                <c:pt idx="12">
                  <c:v>Estija</c:v>
                </c:pt>
                <c:pt idx="13">
                  <c:v>Rumunija</c:v>
                </c:pt>
              </c:strCache>
            </c:strRef>
          </c:cat>
          <c:val>
            <c:numRef>
              <c:f>RoC!$W$95:$W$108</c:f>
              <c:numCache>
                <c:formatCode>#.##00</c:formatCode>
                <c:ptCount val="14"/>
                <c:pt idx="0">
                  <c:v>1.6666666666666718E-2</c:v>
                </c:pt>
                <c:pt idx="1">
                  <c:v>1.0833333333333333</c:v>
                </c:pt>
                <c:pt idx="2">
                  <c:v>1.45</c:v>
                </c:pt>
                <c:pt idx="3">
                  <c:v>1.4833333333333332</c:v>
                </c:pt>
                <c:pt idx="4">
                  <c:v>1.6666666666666667</c:v>
                </c:pt>
                <c:pt idx="5">
                  <c:v>1.8333333333333333</c:v>
                </c:pt>
                <c:pt idx="6">
                  <c:v>1.916666666666667</c:v>
                </c:pt>
                <c:pt idx="7">
                  <c:v>1.95</c:v>
                </c:pt>
                <c:pt idx="8">
                  <c:v>2.2166666666666668</c:v>
                </c:pt>
                <c:pt idx="9">
                  <c:v>2.4166666666666665</c:v>
                </c:pt>
                <c:pt idx="10">
                  <c:v>2.65</c:v>
                </c:pt>
                <c:pt idx="11">
                  <c:v>2.8333333333333335</c:v>
                </c:pt>
                <c:pt idx="12">
                  <c:v>3.2666666666666671</c:v>
                </c:pt>
                <c:pt idx="13">
                  <c:v>4.1333333333333337</c:v>
                </c:pt>
              </c:numCache>
            </c:numRef>
          </c:val>
        </c:ser>
        <c:dLbls>
          <c:showLegendKey val="0"/>
          <c:showVal val="0"/>
          <c:showCatName val="0"/>
          <c:showSerName val="0"/>
          <c:showPercent val="0"/>
          <c:showBubbleSize val="0"/>
        </c:dLbls>
        <c:gapWidth val="150"/>
        <c:axId val="119486720"/>
        <c:axId val="119496704"/>
      </c:barChart>
      <c:catAx>
        <c:axId val="119486720"/>
        <c:scaling>
          <c:orientation val="minMax"/>
        </c:scaling>
        <c:delete val="0"/>
        <c:axPos val="b"/>
        <c:numFmt formatCode="General" sourceLinked="1"/>
        <c:majorTickMark val="out"/>
        <c:minorTickMark val="none"/>
        <c:tickLblPos val="low"/>
        <c:txPr>
          <a:bodyPr rot="-5400000" vert="horz"/>
          <a:lstStyle/>
          <a:p>
            <a:pPr>
              <a:defRPr/>
            </a:pPr>
            <a:endParaRPr lang="lt-LT"/>
          </a:p>
        </c:txPr>
        <c:crossAx val="119496704"/>
        <c:crosses val="autoZero"/>
        <c:auto val="1"/>
        <c:lblAlgn val="ctr"/>
        <c:lblOffset val="100"/>
        <c:noMultiLvlLbl val="0"/>
      </c:catAx>
      <c:valAx>
        <c:axId val="119496704"/>
        <c:scaling>
          <c:orientation val="minMax"/>
          <c:max val="5"/>
          <c:min val="0"/>
        </c:scaling>
        <c:delete val="0"/>
        <c:axPos val="l"/>
        <c:majorGridlines>
          <c:spPr>
            <a:ln>
              <a:solidFill>
                <a:schemeClr val="tx1"/>
              </a:solidFill>
              <a:prstDash val="dash"/>
            </a:ln>
          </c:spPr>
        </c:majorGridlines>
        <c:numFmt formatCode="__#,##0;\–#,##0;__0" sourceLinked="0"/>
        <c:majorTickMark val="none"/>
        <c:minorTickMark val="none"/>
        <c:tickLblPos val="nextTo"/>
        <c:txPr>
          <a:bodyPr rot="0" vert="horz"/>
          <a:lstStyle/>
          <a:p>
            <a:pPr>
              <a:defRPr/>
            </a:pPr>
            <a:endParaRPr lang="lt-LT"/>
          </a:p>
        </c:txPr>
        <c:crossAx val="119486720"/>
        <c:crosses val="autoZero"/>
        <c:crossBetween val="between"/>
        <c:majorUnit val="1"/>
      </c:valAx>
      <c:spPr>
        <a:ln>
          <a:solidFill>
            <a:schemeClr val="tx1"/>
          </a:solidFill>
        </a:ln>
      </c:spPr>
    </c:plotArea>
    <c:plotVisOnly val="1"/>
    <c:dispBlanksAs val="gap"/>
    <c:showDLblsOverMax val="0"/>
  </c:chart>
  <c:spPr>
    <a:ln>
      <a:noFill/>
    </a:ln>
  </c:spPr>
  <c:txPr>
    <a:bodyPr/>
    <a:lstStyle/>
    <a:p>
      <a:pPr>
        <a:defRPr sz="1400" b="0" i="0" u="none" strike="noStrike" baseline="0">
          <a:solidFill>
            <a:srgbClr val="000000"/>
          </a:solidFill>
          <a:latin typeface="Arial Narrow" panose="020B0606020202030204" pitchFamily="34" charset="0"/>
          <a:ea typeface="Calibri"/>
          <a:cs typeface="Calibri"/>
        </a:defRPr>
      </a:pPr>
      <a:endParaRPr lang="lt-LT"/>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08661417322833E-2"/>
          <c:y val="9.8605643044619426E-2"/>
          <c:w val="0.93509908136482944"/>
          <c:h val="0.56282167658730153"/>
        </c:manualLayout>
      </c:layout>
      <c:lineChart>
        <c:grouping val="standard"/>
        <c:varyColors val="0"/>
        <c:ser>
          <c:idx val="0"/>
          <c:order val="0"/>
          <c:tx>
            <c:strRef>
              <c:f>'ned lyg apskr'!$C$26</c:f>
              <c:strCache>
                <c:ptCount val="1"/>
                <c:pt idx="0">
                  <c:v>Vilniaus, Kauno ir Klaipėdos apskritys</c:v>
                </c:pt>
              </c:strCache>
            </c:strRef>
          </c:tx>
          <c:spPr>
            <a:ln w="31750" cap="rnd">
              <a:solidFill>
                <a:srgbClr val="0070C0"/>
              </a:solidFill>
              <a:round/>
            </a:ln>
            <a:effectLst/>
          </c:spPr>
          <c:marker>
            <c:symbol val="none"/>
          </c:marker>
          <c:cat>
            <c:strRef>
              <c:f>'ned lyg apskr'!$F$25:$W$25</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'ned lyg apskr'!$F$26:$W$26</c:f>
              <c:numCache>
                <c:formatCode>General</c:formatCode>
                <c:ptCount val="18"/>
                <c:pt idx="0">
                  <c:v>16.352730716615802</c:v>
                </c:pt>
                <c:pt idx="1">
                  <c:v>16.830100191856744</c:v>
                </c:pt>
                <c:pt idx="2">
                  <c:v>13.889780631353666</c:v>
                </c:pt>
                <c:pt idx="3">
                  <c:v>11.994019011000749</c:v>
                </c:pt>
                <c:pt idx="4">
                  <c:v>10.782833728703904</c:v>
                </c:pt>
                <c:pt idx="5">
                  <c:v>8.4175824175824179</c:v>
                </c:pt>
                <c:pt idx="6">
                  <c:v>5.859154929577465</c:v>
                </c:pt>
                <c:pt idx="7">
                  <c:v>4.2834716304104052</c:v>
                </c:pt>
                <c:pt idx="8">
                  <c:v>6.2548692264885926</c:v>
                </c:pt>
                <c:pt idx="9">
                  <c:v>13.869257950530034</c:v>
                </c:pt>
                <c:pt idx="10">
                  <c:v>16.806906349032893</c:v>
                </c:pt>
                <c:pt idx="11">
                  <c:v>13.708417057378878</c:v>
                </c:pt>
                <c:pt idx="12">
                  <c:v>11.45157682845001</c:v>
                </c:pt>
                <c:pt idx="13">
                  <c:v>9.3809684305134269</c:v>
                </c:pt>
                <c:pt idx="14">
                  <c:v>8.4874136778792604</c:v>
                </c:pt>
                <c:pt idx="15">
                  <c:v>7.1205705371071986</c:v>
                </c:pt>
                <c:pt idx="16">
                  <c:v>5.7985531441291052</c:v>
                </c:pt>
                <c:pt idx="17">
                  <c:v>5.3649267911031622</c:v>
                </c:pt>
              </c:numCache>
            </c:numRef>
          </c:val>
          <c:smooth val="0"/>
        </c:ser>
        <c:ser>
          <c:idx val="1"/>
          <c:order val="1"/>
          <c:tx>
            <c:strRef>
              <c:f>'ned lyg apskr'!$C$27</c:f>
              <c:strCache>
                <c:ptCount val="1"/>
                <c:pt idx="0">
                  <c:v>Kitos apskritys</c:v>
                </c:pt>
              </c:strCache>
            </c:strRef>
          </c:tx>
          <c:spPr>
            <a:ln w="31750" cap="rnd">
              <a:solidFill>
                <a:srgbClr val="C00000"/>
              </a:solidFill>
              <a:round/>
            </a:ln>
            <a:effectLst/>
          </c:spPr>
          <c:marker>
            <c:symbol val="none"/>
          </c:marker>
          <c:cat>
            <c:strRef>
              <c:f>'ned lyg apskr'!$F$25:$W$25</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'ned lyg apskr'!$F$27:$W$27</c:f>
              <c:numCache>
                <c:formatCode>General</c:formatCode>
                <c:ptCount val="18"/>
                <c:pt idx="0">
                  <c:v>16.405491610040219</c:v>
                </c:pt>
                <c:pt idx="1">
                  <c:v>18.076261467889903</c:v>
                </c:pt>
                <c:pt idx="2">
                  <c:v>13.579537289840497</c:v>
                </c:pt>
                <c:pt idx="3">
                  <c:v>12.996031746031747</c:v>
                </c:pt>
                <c:pt idx="4">
                  <c:v>11.044417767106843</c:v>
                </c:pt>
                <c:pt idx="5">
                  <c:v>8.2022300290209245</c:v>
                </c:pt>
                <c:pt idx="6">
                  <c:v>5.6738715829624917</c:v>
                </c:pt>
                <c:pt idx="7">
                  <c:v>4.2147435897435903</c:v>
                </c:pt>
                <c:pt idx="8">
                  <c:v>5.2025931928687204</c:v>
                </c:pt>
                <c:pt idx="9">
                  <c:v>13.654618473895585</c:v>
                </c:pt>
                <c:pt idx="10">
                  <c:v>19.353233830845774</c:v>
                </c:pt>
                <c:pt idx="11">
                  <c:v>17.975418231478322</c:v>
                </c:pt>
                <c:pt idx="12">
                  <c:v>16.326530612244898</c:v>
                </c:pt>
                <c:pt idx="13">
                  <c:v>15.475569466179795</c:v>
                </c:pt>
                <c:pt idx="14">
                  <c:v>14.137752459865352</c:v>
                </c:pt>
                <c:pt idx="15">
                  <c:v>12.250612530626531</c:v>
                </c:pt>
                <c:pt idx="16">
                  <c:v>11.051631842514245</c:v>
                </c:pt>
                <c:pt idx="17">
                  <c:v>9.7993964139889957</c:v>
                </c:pt>
              </c:numCache>
            </c:numRef>
          </c:val>
          <c:smooth val="0"/>
        </c:ser>
        <c:dLbls>
          <c:showLegendKey val="0"/>
          <c:showVal val="0"/>
          <c:showCatName val="0"/>
          <c:showSerName val="0"/>
          <c:showPercent val="0"/>
          <c:showBubbleSize val="0"/>
        </c:dLbls>
        <c:marker val="1"/>
        <c:smooth val="0"/>
        <c:axId val="83732352"/>
        <c:axId val="83733888"/>
      </c:lineChart>
      <c:catAx>
        <c:axId val="83732352"/>
        <c:scaling>
          <c:orientation val="minMax"/>
        </c:scaling>
        <c:delete val="0"/>
        <c:axPos val="b"/>
        <c:majorGridlines>
          <c:spPr>
            <a:ln w="3175" cap="flat" cmpd="sng" algn="ctr">
              <a:solidFill>
                <a:schemeClr val="tx1"/>
              </a:solidFill>
              <a:prstDash val="dash"/>
              <a:round/>
            </a:ln>
            <a:effectLst/>
          </c:spPr>
        </c:majorGridlines>
        <c:numFmt formatCode="General" sourceLinked="1"/>
        <c:majorTickMark val="out"/>
        <c:minorTickMark val="none"/>
        <c:tickLblPos val="low"/>
        <c:spPr>
          <a:noFill/>
          <a:ln w="3175" cap="flat" cmpd="sng" algn="ctr">
            <a:solidFill>
              <a:schemeClr val="tx1"/>
            </a:solidFill>
            <a:round/>
          </a:ln>
          <a:effectLst/>
        </c:spPr>
        <c:txPr>
          <a:bodyPr rot="-60000000" vert="horz"/>
          <a:lstStyle/>
          <a:p>
            <a:pPr>
              <a:defRPr sz="1400">
                <a:latin typeface="Arial Narrow" panose="020B0606020202030204" pitchFamily="34" charset="0"/>
              </a:defRPr>
            </a:pPr>
            <a:endParaRPr lang="lt-LT"/>
          </a:p>
        </c:txPr>
        <c:crossAx val="83733888"/>
        <c:crossesAt val="-500"/>
        <c:auto val="1"/>
        <c:lblAlgn val="ctr"/>
        <c:lblOffset val="100"/>
        <c:tickLblSkip val="2"/>
        <c:tickMarkSkip val="2"/>
        <c:noMultiLvlLbl val="0"/>
      </c:catAx>
      <c:valAx>
        <c:axId val="83733888"/>
        <c:scaling>
          <c:orientation val="minMax"/>
          <c:max val="20"/>
          <c:min val="0"/>
        </c:scaling>
        <c:delete val="0"/>
        <c:axPos val="l"/>
        <c:majorGridlines>
          <c:spPr>
            <a:ln w="3175" cap="flat" cmpd="sng" algn="ctr">
              <a:solidFill>
                <a:schemeClr val="tx1"/>
              </a:solidFill>
              <a:prstDash val="dash"/>
              <a:round/>
            </a:ln>
            <a:effectLst/>
          </c:spPr>
        </c:majorGridlines>
        <c:numFmt formatCode="#;\–#;0" sourceLinked="0"/>
        <c:majorTickMark val="none"/>
        <c:minorTickMark val="none"/>
        <c:tickLblPos val="nextTo"/>
        <c:spPr>
          <a:noFill/>
          <a:ln w="3175">
            <a:solidFill>
              <a:schemeClr val="tx1"/>
            </a:solidFill>
          </a:ln>
          <a:effectLst/>
        </c:spPr>
        <c:txPr>
          <a:bodyPr rot="-60000000" vert="horz"/>
          <a:lstStyle/>
          <a:p>
            <a:pPr>
              <a:defRPr sz="1400">
                <a:latin typeface="Arial Narrow" panose="020B0606020202030204" pitchFamily="34" charset="0"/>
              </a:defRPr>
            </a:pPr>
            <a:endParaRPr lang="lt-LT"/>
          </a:p>
        </c:txPr>
        <c:crossAx val="83732352"/>
        <c:crossesAt val="1"/>
        <c:crossBetween val="between"/>
        <c:majorUnit val="5"/>
      </c:valAx>
      <c:spPr>
        <a:noFill/>
        <a:ln w="3175">
          <a:solidFill>
            <a:schemeClr val="tx1"/>
          </a:solidFill>
        </a:ln>
        <a:effectLst/>
      </c:spPr>
    </c:plotArea>
    <c:legend>
      <c:legendPos val="b"/>
      <c:layout>
        <c:manualLayout>
          <c:xMode val="edge"/>
          <c:yMode val="edge"/>
          <c:x val="0"/>
          <c:y val="0.75146527777777783"/>
          <c:w val="0.71546905458089671"/>
          <c:h val="0.13103601633129192"/>
        </c:manualLayout>
      </c:layout>
      <c:overlay val="0"/>
      <c:spPr>
        <a:noFill/>
        <a:ln>
          <a:noFill/>
        </a:ln>
        <a:effectLst/>
      </c:spPr>
      <c:txPr>
        <a:bodyPr rot="0" vert="horz"/>
        <a:lstStyle/>
        <a:p>
          <a:pPr>
            <a:defRPr sz="1200">
              <a:latin typeface="Arial Narrow" panose="020B0606020202030204" pitchFamily="34" charset="0"/>
            </a:defRPr>
          </a:pPr>
          <a:endParaRPr lang="lt-LT"/>
        </a:p>
      </c:txPr>
    </c:legend>
    <c:plotVisOnly val="1"/>
    <c:dispBlanksAs val="gap"/>
    <c:showDLblsOverMax val="0"/>
  </c:chart>
  <c:spPr>
    <a:noFill/>
    <a:ln w="9525" cap="flat" cmpd="sng" algn="ctr">
      <a:noFill/>
      <a:round/>
    </a:ln>
    <a:effectLst/>
  </c:spPr>
  <c:txPr>
    <a:bodyPr/>
    <a:lstStyle/>
    <a:p>
      <a:pPr>
        <a:defRPr sz="900"/>
      </a:pPr>
      <a:endParaRPr lang="lt-LT"/>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08661417322833E-2"/>
          <c:y val="9.4041713138099461E-2"/>
          <c:w val="0.93509908136482944"/>
          <c:h val="0.58067266567738729"/>
        </c:manualLayout>
      </c:layout>
      <c:lineChart>
        <c:grouping val="standard"/>
        <c:varyColors val="0"/>
        <c:ser>
          <c:idx val="0"/>
          <c:order val="0"/>
          <c:tx>
            <c:strRef>
              <c:f>'darbo vietos (sąlyg.)'!$G$2</c:f>
              <c:strCache>
                <c:ptCount val="1"/>
                <c:pt idx="0">
                  <c:v>Vilniaus , Kauno ir Klaipėdos apskritys</c:v>
                </c:pt>
              </c:strCache>
            </c:strRef>
          </c:tx>
          <c:spPr>
            <a:ln w="31750" cap="rnd">
              <a:solidFill>
                <a:srgbClr val="0070C0"/>
              </a:solidFill>
              <a:round/>
            </a:ln>
            <a:effectLst/>
          </c:spPr>
          <c:marker>
            <c:symbol val="none"/>
          </c:marker>
          <c:cat>
            <c:numRef>
              <c:f>'darbo vietos (sąlyg.)'!$H$1:$Y$1</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'darbo vietos (sąlyg.)'!$H$2:$Y$2</c:f>
              <c:numCache>
                <c:formatCode>General</c:formatCode>
                <c:ptCount val="18"/>
                <c:pt idx="0">
                  <c:v>102.30437516157703</c:v>
                </c:pt>
                <c:pt idx="1">
                  <c:v>100.84823156339249</c:v>
                </c:pt>
                <c:pt idx="2">
                  <c:v>103.59469675530393</c:v>
                </c:pt>
                <c:pt idx="3">
                  <c:v>106.02114383529164</c:v>
                </c:pt>
                <c:pt idx="4">
                  <c:v>107.47285123593993</c:v>
                </c:pt>
                <c:pt idx="5">
                  <c:v>110.88994711746591</c:v>
                </c:pt>
                <c:pt idx="6">
                  <c:v>116.43764159501188</c:v>
                </c:pt>
                <c:pt idx="7">
                  <c:v>122.10098315315743</c:v>
                </c:pt>
                <c:pt idx="8">
                  <c:v>122.88863767433109</c:v>
                </c:pt>
                <c:pt idx="9">
                  <c:v>105.72942560420246</c:v>
                </c:pt>
                <c:pt idx="10">
                  <c:v>100</c:v>
                </c:pt>
                <c:pt idx="11">
                  <c:v>104.49815132940603</c:v>
                </c:pt>
                <c:pt idx="12">
                  <c:v>107.94324114710889</c:v>
                </c:pt>
                <c:pt idx="13">
                  <c:v>110.73085589547706</c:v>
                </c:pt>
                <c:pt idx="14">
                  <c:v>113.26377171633423</c:v>
                </c:pt>
                <c:pt idx="15">
                  <c:v>115.54963722612217</c:v>
                </c:pt>
                <c:pt idx="16">
                  <c:v>116.95285239852964</c:v>
                </c:pt>
                <c:pt idx="17">
                  <c:v>118.26872037117207</c:v>
                </c:pt>
              </c:numCache>
            </c:numRef>
          </c:val>
          <c:smooth val="0"/>
        </c:ser>
        <c:ser>
          <c:idx val="1"/>
          <c:order val="1"/>
          <c:tx>
            <c:strRef>
              <c:f>'darbo vietos (sąlyg.)'!$G$3</c:f>
              <c:strCache>
                <c:ptCount val="1"/>
                <c:pt idx="0">
                  <c:v>Kitos apskritys</c:v>
                </c:pt>
              </c:strCache>
            </c:strRef>
          </c:tx>
          <c:spPr>
            <a:ln w="31750" cap="rnd">
              <a:solidFill>
                <a:srgbClr val="C00000"/>
              </a:solidFill>
              <a:round/>
            </a:ln>
            <a:effectLst/>
          </c:spPr>
          <c:marker>
            <c:symbol val="none"/>
          </c:marker>
          <c:cat>
            <c:numRef>
              <c:f>'darbo vietos (sąlyg.)'!$H$1:$Y$1</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'darbo vietos (sąlyg.)'!$H$3:$Y$3</c:f>
              <c:numCache>
                <c:formatCode>General</c:formatCode>
                <c:ptCount val="18"/>
                <c:pt idx="0">
                  <c:v>116.89943481713298</c:v>
                </c:pt>
                <c:pt idx="1">
                  <c:v>115.59157363725537</c:v>
                </c:pt>
                <c:pt idx="2">
                  <c:v>115.77407365393726</c:v>
                </c:pt>
                <c:pt idx="3">
                  <c:v>116.49206275064559</c:v>
                </c:pt>
                <c:pt idx="4">
                  <c:v>114.83554980215263</c:v>
                </c:pt>
                <c:pt idx="5">
                  <c:v>118.10653730407105</c:v>
                </c:pt>
                <c:pt idx="6">
                  <c:v>120.20812341938971</c:v>
                </c:pt>
                <c:pt idx="7">
                  <c:v>121.94070584467147</c:v>
                </c:pt>
                <c:pt idx="8">
                  <c:v>121.21470943461694</c:v>
                </c:pt>
                <c:pt idx="9">
                  <c:v>104.0320159078625</c:v>
                </c:pt>
                <c:pt idx="10">
                  <c:v>100</c:v>
                </c:pt>
                <c:pt idx="11">
                  <c:v>102.57501851691211</c:v>
                </c:pt>
                <c:pt idx="12">
                  <c:v>101.60646724007927</c:v>
                </c:pt>
                <c:pt idx="13">
                  <c:v>101.59879356478918</c:v>
                </c:pt>
                <c:pt idx="14">
                  <c:v>102.05087313079279</c:v>
                </c:pt>
                <c:pt idx="15">
                  <c:v>102.22069490134322</c:v>
                </c:pt>
                <c:pt idx="16">
                  <c:v>101.42830451812657</c:v>
                </c:pt>
                <c:pt idx="17">
                  <c:v>100.84744066247173</c:v>
                </c:pt>
              </c:numCache>
            </c:numRef>
          </c:val>
          <c:smooth val="0"/>
        </c:ser>
        <c:dLbls>
          <c:showLegendKey val="0"/>
          <c:showVal val="0"/>
          <c:showCatName val="0"/>
          <c:showSerName val="0"/>
          <c:showPercent val="0"/>
          <c:showBubbleSize val="0"/>
        </c:dLbls>
        <c:marker val="1"/>
        <c:smooth val="0"/>
        <c:axId val="83800832"/>
        <c:axId val="83802368"/>
      </c:lineChart>
      <c:catAx>
        <c:axId val="83800832"/>
        <c:scaling>
          <c:orientation val="minMax"/>
        </c:scaling>
        <c:delete val="0"/>
        <c:axPos val="b"/>
        <c:majorGridlines>
          <c:spPr>
            <a:ln w="3175" cap="flat" cmpd="sng" algn="ctr">
              <a:solidFill>
                <a:schemeClr val="tx1"/>
              </a:solidFill>
              <a:prstDash val="dash"/>
              <a:round/>
            </a:ln>
            <a:effectLst/>
          </c:spPr>
        </c:majorGridlines>
        <c:numFmt formatCode="General" sourceLinked="1"/>
        <c:majorTickMark val="out"/>
        <c:minorTickMark val="none"/>
        <c:tickLblPos val="low"/>
        <c:spPr>
          <a:noFill/>
          <a:ln w="317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lt-LT"/>
          </a:p>
        </c:txPr>
        <c:crossAx val="83802368"/>
        <c:crossesAt val="-500"/>
        <c:auto val="1"/>
        <c:lblAlgn val="ctr"/>
        <c:lblOffset val="100"/>
        <c:tickLblSkip val="2"/>
        <c:tickMarkSkip val="2"/>
        <c:noMultiLvlLbl val="0"/>
      </c:catAx>
      <c:valAx>
        <c:axId val="83802368"/>
        <c:scaling>
          <c:orientation val="minMax"/>
          <c:max val="130"/>
          <c:min val="90"/>
        </c:scaling>
        <c:delete val="0"/>
        <c:axPos val="l"/>
        <c:majorGridlines>
          <c:spPr>
            <a:ln w="3175" cap="flat" cmpd="sng" algn="ctr">
              <a:solidFill>
                <a:schemeClr val="tx1"/>
              </a:solidFill>
              <a:prstDash val="dash"/>
              <a:round/>
            </a:ln>
            <a:effectLst/>
          </c:spPr>
        </c:majorGridlines>
        <c:numFmt formatCode="#;\–#;0" sourceLinked="0"/>
        <c:majorTickMark val="none"/>
        <c:minorTickMark val="none"/>
        <c:tickLblPos val="nextTo"/>
        <c:spPr>
          <a:noFill/>
          <a:ln w="15875">
            <a:solidFill>
              <a:sysClr val="windowText" lastClr="000000"/>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lt-LT"/>
          </a:p>
        </c:txPr>
        <c:crossAx val="83800832"/>
        <c:crossesAt val="1"/>
        <c:crossBetween val="between"/>
      </c:valAx>
      <c:spPr>
        <a:noFill/>
        <a:ln w="3175">
          <a:solidFill>
            <a:schemeClr val="tx1"/>
          </a:solidFill>
        </a:ln>
        <a:effectLst/>
      </c:spPr>
    </c:plotArea>
    <c:legend>
      <c:legendPos val="b"/>
      <c:layout>
        <c:manualLayout>
          <c:xMode val="edge"/>
          <c:yMode val="edge"/>
          <c:x val="0"/>
          <c:y val="0.76120183200363289"/>
          <c:w val="0.76041837231968812"/>
          <c:h val="0.112327380952380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lt-LT"/>
        </a:p>
      </c:txPr>
    </c:legend>
    <c:plotVisOnly val="1"/>
    <c:dispBlanksAs val="gap"/>
    <c:showDLblsOverMax val="0"/>
  </c:chart>
  <c:spPr>
    <a:noFill/>
    <a:ln w="9525" cap="flat" cmpd="sng" algn="ctr">
      <a:noFill/>
      <a:round/>
    </a:ln>
    <a:effectLst/>
  </c:spPr>
  <c:txPr>
    <a:bodyPr/>
    <a:lstStyle/>
    <a:p>
      <a:pPr>
        <a:defRPr/>
      </a:pPr>
      <a:endParaRPr lang="lt-LT"/>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9442242043827772E-2"/>
          <c:y val="9.3697685547724702E-2"/>
          <c:w val="0.93277433652681419"/>
          <c:h val="0.59565083094057247"/>
        </c:manualLayout>
      </c:layout>
      <c:lineChart>
        <c:grouping val="standard"/>
        <c:varyColors val="0"/>
        <c:ser>
          <c:idx val="1"/>
          <c:order val="0"/>
          <c:tx>
            <c:strRef>
              <c:f>'DU augimas procentiliais'!$B$1</c:f>
              <c:strCache>
                <c:ptCount val="1"/>
                <c:pt idx="0">
                  <c:v>2017 m. I pusm.</c:v>
                </c:pt>
              </c:strCache>
            </c:strRef>
          </c:tx>
          <c:spPr>
            <a:ln w="31750">
              <a:solidFill>
                <a:srgbClr val="0070C0"/>
              </a:solidFill>
            </a:ln>
          </c:spPr>
          <c:marker>
            <c:symbol val="none"/>
          </c:marker>
          <c:cat>
            <c:numRef>
              <c:f>'DU augimas procentiliais'!$A$2:$A$101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cat>
          <c:val>
            <c:numRef>
              <c:f>'DU augimas procentiliais'!$B$2:$B$101</c:f>
              <c:numCache>
                <c:formatCode>General</c:formatCode>
                <c:ptCount val="100"/>
                <c:pt idx="0">
                  <c:v>8.5710975771217051</c:v>
                </c:pt>
                <c:pt idx="1">
                  <c:v>8.5710975771217051</c:v>
                </c:pt>
                <c:pt idx="2">
                  <c:v>8.5710975771217051</c:v>
                </c:pt>
                <c:pt idx="3">
                  <c:v>8.5710975771217051</c:v>
                </c:pt>
                <c:pt idx="4">
                  <c:v>8.5710975771217051</c:v>
                </c:pt>
                <c:pt idx="5">
                  <c:v>8.5710975771217051</c:v>
                </c:pt>
                <c:pt idx="6">
                  <c:v>8.5853261666846574</c:v>
                </c:pt>
                <c:pt idx="7">
                  <c:v>8.8680784249650912</c:v>
                </c:pt>
                <c:pt idx="8">
                  <c:v>9.9454444447088175</c:v>
                </c:pt>
                <c:pt idx="9">
                  <c:v>11.486162058780414</c:v>
                </c:pt>
                <c:pt idx="10">
                  <c:v>11.773940291718441</c:v>
                </c:pt>
                <c:pt idx="11">
                  <c:v>11.205072580309697</c:v>
                </c:pt>
                <c:pt idx="12">
                  <c:v>10.367355069022976</c:v>
                </c:pt>
                <c:pt idx="13">
                  <c:v>10.45296636737057</c:v>
                </c:pt>
                <c:pt idx="14">
                  <c:v>10.527563622652472</c:v>
                </c:pt>
                <c:pt idx="15">
                  <c:v>10.468669573740392</c:v>
                </c:pt>
                <c:pt idx="16">
                  <c:v>10.155619050228649</c:v>
                </c:pt>
                <c:pt idx="17">
                  <c:v>10.459521697909244</c:v>
                </c:pt>
                <c:pt idx="18">
                  <c:v>10.764230224351879</c:v>
                </c:pt>
                <c:pt idx="19">
                  <c:v>10.702870133921875</c:v>
                </c:pt>
                <c:pt idx="20">
                  <c:v>10.498850696072289</c:v>
                </c:pt>
                <c:pt idx="21">
                  <c:v>10.378797718795946</c:v>
                </c:pt>
                <c:pt idx="22">
                  <c:v>10.430236379704764</c:v>
                </c:pt>
                <c:pt idx="23">
                  <c:v>10.564754103247422</c:v>
                </c:pt>
                <c:pt idx="24">
                  <c:v>10.352197282860033</c:v>
                </c:pt>
                <c:pt idx="25">
                  <c:v>9.8908329292623218</c:v>
                </c:pt>
                <c:pt idx="26">
                  <c:v>9.5828527354135407</c:v>
                </c:pt>
                <c:pt idx="27">
                  <c:v>9.499780464585184</c:v>
                </c:pt>
                <c:pt idx="28">
                  <c:v>9.6618162322124874</c:v>
                </c:pt>
                <c:pt idx="29">
                  <c:v>9.7997003191206584</c:v>
                </c:pt>
                <c:pt idx="30">
                  <c:v>9.8050963530857231</c:v>
                </c:pt>
                <c:pt idx="31">
                  <c:v>9.7466495684789223</c:v>
                </c:pt>
                <c:pt idx="32">
                  <c:v>9.7170173514356275</c:v>
                </c:pt>
                <c:pt idx="33">
                  <c:v>9.8576409228509387</c:v>
                </c:pt>
                <c:pt idx="34">
                  <c:v>10.056241781583362</c:v>
                </c:pt>
                <c:pt idx="35">
                  <c:v>10.185054655581609</c:v>
                </c:pt>
                <c:pt idx="36">
                  <c:v>10.00127969601658</c:v>
                </c:pt>
                <c:pt idx="37">
                  <c:v>10.014954800511767</c:v>
                </c:pt>
                <c:pt idx="38">
                  <c:v>9.8029266017171235</c:v>
                </c:pt>
                <c:pt idx="39">
                  <c:v>9.5975461263460176</c:v>
                </c:pt>
                <c:pt idx="40">
                  <c:v>9.4665203623598941</c:v>
                </c:pt>
                <c:pt idx="41">
                  <c:v>9.4056491408203797</c:v>
                </c:pt>
                <c:pt idx="42">
                  <c:v>9.3781389430487732</c:v>
                </c:pt>
                <c:pt idx="43">
                  <c:v>9.4049528263306623</c:v>
                </c:pt>
                <c:pt idx="44">
                  <c:v>9.3502641370927275</c:v>
                </c:pt>
                <c:pt idx="45">
                  <c:v>9.4160420591707048</c:v>
                </c:pt>
                <c:pt idx="46">
                  <c:v>9.3833944083666427</c:v>
                </c:pt>
                <c:pt idx="47">
                  <c:v>9.2830562148214479</c:v>
                </c:pt>
                <c:pt idx="48">
                  <c:v>9.2280129154500461</c:v>
                </c:pt>
                <c:pt idx="49">
                  <c:v>9.147384365960777</c:v>
                </c:pt>
                <c:pt idx="50">
                  <c:v>9.2293874747252715</c:v>
                </c:pt>
                <c:pt idx="51">
                  <c:v>9.2521705773378198</c:v>
                </c:pt>
                <c:pt idx="52">
                  <c:v>9.3770918732292809</c:v>
                </c:pt>
                <c:pt idx="53">
                  <c:v>9.3001559307404733</c:v>
                </c:pt>
                <c:pt idx="54">
                  <c:v>9.1793330731682303</c:v>
                </c:pt>
                <c:pt idx="55">
                  <c:v>9.0844653061399949</c:v>
                </c:pt>
                <c:pt idx="56">
                  <c:v>9.0740615094075299</c:v>
                </c:pt>
                <c:pt idx="57">
                  <c:v>8.909468107127358</c:v>
                </c:pt>
                <c:pt idx="58">
                  <c:v>8.7345061631051237</c:v>
                </c:pt>
                <c:pt idx="59">
                  <c:v>8.5891074837140007</c:v>
                </c:pt>
                <c:pt idx="60">
                  <c:v>8.4953274229070317</c:v>
                </c:pt>
                <c:pt idx="61">
                  <c:v>8.5263214515370205</c:v>
                </c:pt>
                <c:pt idx="62">
                  <c:v>8.5378267751488419</c:v>
                </c:pt>
                <c:pt idx="63">
                  <c:v>8.6925728086144449</c:v>
                </c:pt>
                <c:pt idx="64">
                  <c:v>8.8053213257857603</c:v>
                </c:pt>
                <c:pt idx="65">
                  <c:v>8.9191412555040674</c:v>
                </c:pt>
                <c:pt idx="66">
                  <c:v>8.8534770927742272</c:v>
                </c:pt>
                <c:pt idx="67">
                  <c:v>8.7972619080477674</c:v>
                </c:pt>
                <c:pt idx="68">
                  <c:v>8.7497331803351486</c:v>
                </c:pt>
                <c:pt idx="69">
                  <c:v>8.6110596213581179</c:v>
                </c:pt>
                <c:pt idx="70">
                  <c:v>8.5547914223918848</c:v>
                </c:pt>
                <c:pt idx="71">
                  <c:v>8.4649292894624804</c:v>
                </c:pt>
                <c:pt idx="72">
                  <c:v>8.4627203306485566</c:v>
                </c:pt>
                <c:pt idx="73">
                  <c:v>8.3883859302834178</c:v>
                </c:pt>
                <c:pt idx="74">
                  <c:v>8.3633702273617221</c:v>
                </c:pt>
                <c:pt idx="75">
                  <c:v>8.3709728561463574</c:v>
                </c:pt>
                <c:pt idx="76">
                  <c:v>8.2960250778866698</c:v>
                </c:pt>
                <c:pt idx="77">
                  <c:v>8.4077348818684552</c:v>
                </c:pt>
                <c:pt idx="78">
                  <c:v>8.441447826204552</c:v>
                </c:pt>
                <c:pt idx="79">
                  <c:v>8.4904402276026136</c:v>
                </c:pt>
                <c:pt idx="80">
                  <c:v>8.559626926226926</c:v>
                </c:pt>
                <c:pt idx="81">
                  <c:v>8.4317049743389347</c:v>
                </c:pt>
                <c:pt idx="82">
                  <c:v>8.2526309749867526</c:v>
                </c:pt>
                <c:pt idx="83">
                  <c:v>8.2608474722033023</c:v>
                </c:pt>
                <c:pt idx="84">
                  <c:v>8.4990988968100467</c:v>
                </c:pt>
                <c:pt idx="85">
                  <c:v>8.5783860991116594</c:v>
                </c:pt>
                <c:pt idx="86">
                  <c:v>8.136638221682281</c:v>
                </c:pt>
                <c:pt idx="87">
                  <c:v>7.6686612173333941</c:v>
                </c:pt>
                <c:pt idx="88">
                  <c:v>7.8902713998610778</c:v>
                </c:pt>
                <c:pt idx="89">
                  <c:v>8.2683574282913952</c:v>
                </c:pt>
                <c:pt idx="90">
                  <c:v>8.2350906176060814</c:v>
                </c:pt>
                <c:pt idx="91">
                  <c:v>8.0123324697449707</c:v>
                </c:pt>
                <c:pt idx="92">
                  <c:v>8.2897181008071268</c:v>
                </c:pt>
                <c:pt idx="93">
                  <c:v>8.3527679040143159</c:v>
                </c:pt>
                <c:pt idx="94">
                  <c:v>8.4202444966129164</c:v>
                </c:pt>
                <c:pt idx="95">
                  <c:v>7.7687176860671725</c:v>
                </c:pt>
                <c:pt idx="96">
                  <c:v>8.3163432228152701</c:v>
                </c:pt>
                <c:pt idx="97">
                  <c:v>7.9807210175059566</c:v>
                </c:pt>
                <c:pt idx="98">
                  <c:v>8.2070138868395404</c:v>
                </c:pt>
                <c:pt idx="99">
                  <c:v>7.7472385708139937</c:v>
                </c:pt>
              </c:numCache>
            </c:numRef>
          </c:val>
          <c:smooth val="0"/>
        </c:ser>
        <c:ser>
          <c:idx val="0"/>
          <c:order val="1"/>
          <c:tx>
            <c:strRef>
              <c:f>'DU augimas procentiliais'!$C$1</c:f>
              <c:strCache>
                <c:ptCount val="1"/>
                <c:pt idx="0">
                  <c:v>2017 m. II pusm.</c:v>
                </c:pt>
              </c:strCache>
            </c:strRef>
          </c:tx>
          <c:spPr>
            <a:ln w="31750">
              <a:solidFill>
                <a:srgbClr val="22772D"/>
              </a:solidFill>
            </a:ln>
          </c:spPr>
          <c:marker>
            <c:symbol val="none"/>
          </c:marker>
          <c:cat>
            <c:numRef>
              <c:f>'DU augimas procentiliais'!$A$2:$A$101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cat>
          <c:val>
            <c:numRef>
              <c:f>'DU augimas procentiliais'!$C$2:$C$101</c:f>
              <c:numCache>
                <c:formatCode>General</c:formatCode>
                <c:ptCount val="100"/>
                <c:pt idx="0">
                  <c:v>0</c:v>
                </c:pt>
                <c:pt idx="1">
                  <c:v>0</c:v>
                </c:pt>
                <c:pt idx="2">
                  <c:v>0</c:v>
                </c:pt>
                <c:pt idx="3">
                  <c:v>0.10381420846239564</c:v>
                </c:pt>
                <c:pt idx="4">
                  <c:v>0.86569881437631102</c:v>
                </c:pt>
                <c:pt idx="5">
                  <c:v>2.0310449610988619</c:v>
                </c:pt>
                <c:pt idx="6">
                  <c:v>2.9953702424564668</c:v>
                </c:pt>
                <c:pt idx="7">
                  <c:v>4.135666151313754</c:v>
                </c:pt>
                <c:pt idx="8">
                  <c:v>4.7168366071243897</c:v>
                </c:pt>
                <c:pt idx="9">
                  <c:v>4.5906345973492435</c:v>
                </c:pt>
                <c:pt idx="10">
                  <c:v>3.8760097222322663</c:v>
                </c:pt>
                <c:pt idx="11">
                  <c:v>4.044029867047648</c:v>
                </c:pt>
                <c:pt idx="12">
                  <c:v>4.348308586817538</c:v>
                </c:pt>
                <c:pt idx="13">
                  <c:v>5.0352509005093991</c:v>
                </c:pt>
                <c:pt idx="14">
                  <c:v>5.4567380444762037</c:v>
                </c:pt>
                <c:pt idx="15">
                  <c:v>5.5290817891936639</c:v>
                </c:pt>
                <c:pt idx="16">
                  <c:v>5.5848993033720804</c:v>
                </c:pt>
                <c:pt idx="17">
                  <c:v>5.3377813727829633</c:v>
                </c:pt>
                <c:pt idx="18">
                  <c:v>5.4543741494489781</c:v>
                </c:pt>
                <c:pt idx="19">
                  <c:v>5.6507096499935345</c:v>
                </c:pt>
                <c:pt idx="20">
                  <c:v>5.6536466894160311</c:v>
                </c:pt>
                <c:pt idx="21">
                  <c:v>5.647012998865037</c:v>
                </c:pt>
                <c:pt idx="22">
                  <c:v>5.4175395028398059</c:v>
                </c:pt>
                <c:pt idx="23">
                  <c:v>4.6156849868604271</c:v>
                </c:pt>
                <c:pt idx="24">
                  <c:v>3.9523221555491972</c:v>
                </c:pt>
                <c:pt idx="25">
                  <c:v>3.1365226009464493</c:v>
                </c:pt>
                <c:pt idx="26">
                  <c:v>2.7471364082539416</c:v>
                </c:pt>
                <c:pt idx="27">
                  <c:v>3.4043831892145655</c:v>
                </c:pt>
                <c:pt idx="28">
                  <c:v>4.2871535580519264</c:v>
                </c:pt>
                <c:pt idx="29">
                  <c:v>5.1258741841323809</c:v>
                </c:pt>
                <c:pt idx="30">
                  <c:v>5.6503681904093144</c:v>
                </c:pt>
                <c:pt idx="31">
                  <c:v>5.7810476161531001</c:v>
                </c:pt>
                <c:pt idx="32">
                  <c:v>5.7026360413307318</c:v>
                </c:pt>
                <c:pt idx="33">
                  <c:v>5.7338996963196038</c:v>
                </c:pt>
                <c:pt idx="34">
                  <c:v>5.7908364920433657</c:v>
                </c:pt>
                <c:pt idx="35">
                  <c:v>5.7306116433234537</c:v>
                </c:pt>
                <c:pt idx="36">
                  <c:v>5.9217674799139788</c:v>
                </c:pt>
                <c:pt idx="37">
                  <c:v>5.9079745089452018</c:v>
                </c:pt>
                <c:pt idx="38">
                  <c:v>5.9391902571752313</c:v>
                </c:pt>
                <c:pt idx="39">
                  <c:v>6.1691805893844816</c:v>
                </c:pt>
                <c:pt idx="40">
                  <c:v>6.2501398949660496</c:v>
                </c:pt>
                <c:pt idx="41">
                  <c:v>6.3232420164611325</c:v>
                </c:pt>
                <c:pt idx="42">
                  <c:v>6.587404287581232</c:v>
                </c:pt>
                <c:pt idx="43">
                  <c:v>6.6458367327868944</c:v>
                </c:pt>
                <c:pt idx="44">
                  <c:v>6.5541325892927871</c:v>
                </c:pt>
                <c:pt idx="45">
                  <c:v>6.5910012503087003</c:v>
                </c:pt>
                <c:pt idx="46">
                  <c:v>6.8571894662708672</c:v>
                </c:pt>
                <c:pt idx="47">
                  <c:v>7.0094740163293281</c:v>
                </c:pt>
                <c:pt idx="48">
                  <c:v>7.0549891846559545</c:v>
                </c:pt>
                <c:pt idx="49">
                  <c:v>7.0985028796496765</c:v>
                </c:pt>
                <c:pt idx="50">
                  <c:v>7.0902328148953444</c:v>
                </c:pt>
                <c:pt idx="51">
                  <c:v>7.1141131942703124</c:v>
                </c:pt>
                <c:pt idx="52">
                  <c:v>7.1090368179639372</c:v>
                </c:pt>
                <c:pt idx="53">
                  <c:v>7.0870361593973401</c:v>
                </c:pt>
                <c:pt idx="54">
                  <c:v>7.0164877012079314</c:v>
                </c:pt>
                <c:pt idx="55">
                  <c:v>6.9958740788017595</c:v>
                </c:pt>
                <c:pt idx="56">
                  <c:v>6.8453228250612028</c:v>
                </c:pt>
                <c:pt idx="57">
                  <c:v>6.8238760223436641</c:v>
                </c:pt>
                <c:pt idx="58">
                  <c:v>6.9364612695998575</c:v>
                </c:pt>
                <c:pt idx="59">
                  <c:v>7.0641457394985281</c:v>
                </c:pt>
                <c:pt idx="60">
                  <c:v>7.2063120407731773</c:v>
                </c:pt>
                <c:pt idx="61">
                  <c:v>7.2989826519827004</c:v>
                </c:pt>
                <c:pt idx="62">
                  <c:v>7.4630183602832503</c:v>
                </c:pt>
                <c:pt idx="63">
                  <c:v>7.5152673022391996</c:v>
                </c:pt>
                <c:pt idx="64">
                  <c:v>7.4842506035144964</c:v>
                </c:pt>
                <c:pt idx="65">
                  <c:v>7.4211097175036942</c:v>
                </c:pt>
                <c:pt idx="66">
                  <c:v>7.3975183827803477</c:v>
                </c:pt>
                <c:pt idx="67">
                  <c:v>7.3465217747752023</c:v>
                </c:pt>
                <c:pt idx="68">
                  <c:v>7.2882023092527604</c:v>
                </c:pt>
                <c:pt idx="69">
                  <c:v>7.3957667218310661</c:v>
                </c:pt>
                <c:pt idx="70">
                  <c:v>7.4367693187979329</c:v>
                </c:pt>
                <c:pt idx="71">
                  <c:v>7.4585515669973459</c:v>
                </c:pt>
                <c:pt idx="72">
                  <c:v>7.461580344515359</c:v>
                </c:pt>
                <c:pt idx="73">
                  <c:v>7.5728480848299169</c:v>
                </c:pt>
                <c:pt idx="74">
                  <c:v>7.4657564389208106</c:v>
                </c:pt>
                <c:pt idx="75">
                  <c:v>7.5735407902939089</c:v>
                </c:pt>
                <c:pt idx="76">
                  <c:v>7.6451405739699823</c:v>
                </c:pt>
                <c:pt idx="77">
                  <c:v>7.6536518710928219</c:v>
                </c:pt>
                <c:pt idx="78">
                  <c:v>7.8397128855413429</c:v>
                </c:pt>
                <c:pt idx="79">
                  <c:v>7.8655732311110853</c:v>
                </c:pt>
                <c:pt idx="80">
                  <c:v>7.7564144015902103</c:v>
                </c:pt>
                <c:pt idx="81">
                  <c:v>7.5870368091323028</c:v>
                </c:pt>
                <c:pt idx="82">
                  <c:v>7.7759333818103613</c:v>
                </c:pt>
                <c:pt idx="83">
                  <c:v>8.0001943421298307</c:v>
                </c:pt>
                <c:pt idx="84">
                  <c:v>7.9273744434345019</c:v>
                </c:pt>
                <c:pt idx="85">
                  <c:v>7.398055408509336</c:v>
                </c:pt>
                <c:pt idx="86">
                  <c:v>7.2193031826057963</c:v>
                </c:pt>
                <c:pt idx="87">
                  <c:v>7.7203380732333526</c:v>
                </c:pt>
                <c:pt idx="88">
                  <c:v>7.9471143712941554</c:v>
                </c:pt>
                <c:pt idx="89">
                  <c:v>7.9543420128499962</c:v>
                </c:pt>
                <c:pt idx="90">
                  <c:v>7.7784346625424208</c:v>
                </c:pt>
                <c:pt idx="91">
                  <c:v>7.8195033243630645</c:v>
                </c:pt>
                <c:pt idx="92">
                  <c:v>7.8438741956980804</c:v>
                </c:pt>
                <c:pt idx="93">
                  <c:v>7.7795835339366191</c:v>
                </c:pt>
                <c:pt idx="94">
                  <c:v>7.4916709102740526</c:v>
                </c:pt>
                <c:pt idx="95">
                  <c:v>7.2571156538427575</c:v>
                </c:pt>
                <c:pt idx="96">
                  <c:v>7.386658870437846</c:v>
                </c:pt>
                <c:pt idx="97">
                  <c:v>6.9952527460947875</c:v>
                </c:pt>
                <c:pt idx="98">
                  <c:v>6.9510439215383286</c:v>
                </c:pt>
                <c:pt idx="99">
                  <c:v>6.4171718573708132</c:v>
                </c:pt>
              </c:numCache>
            </c:numRef>
          </c:val>
          <c:smooth val="0"/>
        </c:ser>
        <c:ser>
          <c:idx val="2"/>
          <c:order val="2"/>
          <c:tx>
            <c:strRef>
              <c:f>'DU augimas procentiliais'!$D$1</c:f>
              <c:strCache>
                <c:ptCount val="1"/>
                <c:pt idx="0">
                  <c:v>2018 m. I pusm.</c:v>
                </c:pt>
              </c:strCache>
            </c:strRef>
          </c:tx>
          <c:spPr>
            <a:ln w="31750">
              <a:solidFill>
                <a:srgbClr val="C54625"/>
              </a:solidFill>
            </a:ln>
          </c:spPr>
          <c:marker>
            <c:symbol val="none"/>
          </c:marker>
          <c:val>
            <c:numRef>
              <c:f>'DU augimas procentiliais'!$D$2:$D$101</c:f>
              <c:numCache>
                <c:formatCode>General</c:formatCode>
                <c:ptCount val="100"/>
                <c:pt idx="0">
                  <c:v>5.2634788043229435</c:v>
                </c:pt>
                <c:pt idx="1">
                  <c:v>5.2634788043229435</c:v>
                </c:pt>
                <c:pt idx="2">
                  <c:v>5.2634788043229435</c:v>
                </c:pt>
                <c:pt idx="3">
                  <c:v>5.2634788043229435</c:v>
                </c:pt>
                <c:pt idx="4">
                  <c:v>5.2788967749389331</c:v>
                </c:pt>
                <c:pt idx="5">
                  <c:v>5.8915683708007878</c:v>
                </c:pt>
                <c:pt idx="6">
                  <c:v>6.9848771410264945</c:v>
                </c:pt>
                <c:pt idx="7">
                  <c:v>7.549498086589999</c:v>
                </c:pt>
                <c:pt idx="8">
                  <c:v>7.1233556401511651</c:v>
                </c:pt>
                <c:pt idx="9">
                  <c:v>6.7855585117819333</c:v>
                </c:pt>
                <c:pt idx="10">
                  <c:v>6.1242441602358868</c:v>
                </c:pt>
                <c:pt idx="11">
                  <c:v>6.334443421763841</c:v>
                </c:pt>
                <c:pt idx="12">
                  <c:v>7.0176863664895679</c:v>
                </c:pt>
                <c:pt idx="13">
                  <c:v>7.0599174131435047</c:v>
                </c:pt>
                <c:pt idx="14">
                  <c:v>6.8757537088325362</c:v>
                </c:pt>
                <c:pt idx="15">
                  <c:v>6.5509910202297403</c:v>
                </c:pt>
                <c:pt idx="16">
                  <c:v>6.5634836769374827</c:v>
                </c:pt>
                <c:pt idx="17">
                  <c:v>6.7592521086952928</c:v>
                </c:pt>
                <c:pt idx="18">
                  <c:v>7.1103651527080487</c:v>
                </c:pt>
                <c:pt idx="19">
                  <c:v>7.3266008656813879</c:v>
                </c:pt>
                <c:pt idx="20">
                  <c:v>7.1060864735867399</c:v>
                </c:pt>
                <c:pt idx="21">
                  <c:v>6.7572024608829677</c:v>
                </c:pt>
                <c:pt idx="22">
                  <c:v>6.6505291017723538</c:v>
                </c:pt>
                <c:pt idx="23">
                  <c:v>6.1338870458052597</c:v>
                </c:pt>
                <c:pt idx="24">
                  <c:v>5.9597295141065958</c:v>
                </c:pt>
                <c:pt idx="25">
                  <c:v>5.9564821233747312</c:v>
                </c:pt>
                <c:pt idx="26">
                  <c:v>6.2915145773666437</c:v>
                </c:pt>
                <c:pt idx="27">
                  <c:v>6.6778998147733688</c:v>
                </c:pt>
                <c:pt idx="28">
                  <c:v>6.8639979008194514</c:v>
                </c:pt>
                <c:pt idx="29">
                  <c:v>6.9693163762631345</c:v>
                </c:pt>
                <c:pt idx="30">
                  <c:v>6.8290281421814116</c:v>
                </c:pt>
                <c:pt idx="31">
                  <c:v>6.8268909124723622</c:v>
                </c:pt>
                <c:pt idx="32">
                  <c:v>6.7539814121149435</c:v>
                </c:pt>
                <c:pt idx="33">
                  <c:v>6.9017459676411361</c:v>
                </c:pt>
                <c:pt idx="34">
                  <c:v>6.7732762045166242</c:v>
                </c:pt>
                <c:pt idx="35">
                  <c:v>6.6739533512640534</c:v>
                </c:pt>
                <c:pt idx="36">
                  <c:v>6.5982879155621346</c:v>
                </c:pt>
                <c:pt idx="37">
                  <c:v>6.601223999616411</c:v>
                </c:pt>
                <c:pt idx="38">
                  <c:v>6.6673396785466794</c:v>
                </c:pt>
                <c:pt idx="39">
                  <c:v>6.8527549504562684</c:v>
                </c:pt>
                <c:pt idx="40">
                  <c:v>7.0460031126182372</c:v>
                </c:pt>
                <c:pt idx="41">
                  <c:v>7.0961757276714179</c:v>
                </c:pt>
                <c:pt idx="42">
                  <c:v>7.1923478096076847</c:v>
                </c:pt>
                <c:pt idx="43">
                  <c:v>7.3185755442202236</c:v>
                </c:pt>
                <c:pt idx="44">
                  <c:v>7.2813212981472946</c:v>
                </c:pt>
                <c:pt idx="45">
                  <c:v>7.440294720645265</c:v>
                </c:pt>
                <c:pt idx="46">
                  <c:v>7.4786678591804874</c:v>
                </c:pt>
                <c:pt idx="47">
                  <c:v>7.6097184397358459</c:v>
                </c:pt>
                <c:pt idx="48">
                  <c:v>7.556990737517296</c:v>
                </c:pt>
                <c:pt idx="49">
                  <c:v>7.6216966695479584</c:v>
                </c:pt>
                <c:pt idx="50">
                  <c:v>7.5851179098114017</c:v>
                </c:pt>
                <c:pt idx="51">
                  <c:v>7.6225265121043391</c:v>
                </c:pt>
                <c:pt idx="52">
                  <c:v>7.5686974633396815</c:v>
                </c:pt>
                <c:pt idx="53">
                  <c:v>7.4600984580666889</c:v>
                </c:pt>
                <c:pt idx="54">
                  <c:v>7.4756394566931847</c:v>
                </c:pt>
                <c:pt idx="55">
                  <c:v>7.4454478160205726</c:v>
                </c:pt>
                <c:pt idx="56">
                  <c:v>7.4878495435410626</c:v>
                </c:pt>
                <c:pt idx="57">
                  <c:v>7.5372949924401</c:v>
                </c:pt>
                <c:pt idx="58">
                  <c:v>7.7538778423864914</c:v>
                </c:pt>
                <c:pt idx="59">
                  <c:v>7.8854069350674081</c:v>
                </c:pt>
                <c:pt idx="60">
                  <c:v>8.0089592349267829</c:v>
                </c:pt>
                <c:pt idx="61">
                  <c:v>7.984218589269898</c:v>
                </c:pt>
                <c:pt idx="62">
                  <c:v>7.9842870898688316</c:v>
                </c:pt>
                <c:pt idx="63">
                  <c:v>7.9318077309393855</c:v>
                </c:pt>
                <c:pt idx="64">
                  <c:v>7.8976461850714372</c:v>
                </c:pt>
                <c:pt idx="65">
                  <c:v>7.8221311490165206</c:v>
                </c:pt>
                <c:pt idx="66">
                  <c:v>7.8896858387290436</c:v>
                </c:pt>
                <c:pt idx="67">
                  <c:v>7.9131364320898188</c:v>
                </c:pt>
                <c:pt idx="68">
                  <c:v>7.8804928363208218</c:v>
                </c:pt>
                <c:pt idx="69">
                  <c:v>7.9939544772311733</c:v>
                </c:pt>
                <c:pt idx="70">
                  <c:v>7.9852295983198074</c:v>
                </c:pt>
                <c:pt idx="71">
                  <c:v>7.9442503095858852</c:v>
                </c:pt>
                <c:pt idx="72">
                  <c:v>7.9329843291107025</c:v>
                </c:pt>
                <c:pt idx="73">
                  <c:v>8.0594214813847831</c:v>
                </c:pt>
                <c:pt idx="74">
                  <c:v>8.0996762799328721</c:v>
                </c:pt>
                <c:pt idx="75">
                  <c:v>8.2591058707695968</c:v>
                </c:pt>
                <c:pt idx="76">
                  <c:v>8.438872352111046</c:v>
                </c:pt>
                <c:pt idx="77">
                  <c:v>8.5312569122165431</c:v>
                </c:pt>
                <c:pt idx="78">
                  <c:v>8.535906759011608</c:v>
                </c:pt>
                <c:pt idx="79">
                  <c:v>8.5894525450472141</c:v>
                </c:pt>
                <c:pt idx="80">
                  <c:v>8.6278585729413848</c:v>
                </c:pt>
                <c:pt idx="81">
                  <c:v>8.7992515796040411</c:v>
                </c:pt>
                <c:pt idx="82">
                  <c:v>8.7039115223869619</c:v>
                </c:pt>
                <c:pt idx="83">
                  <c:v>8.4658788055729257</c:v>
                </c:pt>
                <c:pt idx="84">
                  <c:v>8.0849790873489198</c:v>
                </c:pt>
                <c:pt idx="85">
                  <c:v>8.0965518952619302</c:v>
                </c:pt>
                <c:pt idx="86">
                  <c:v>8.4384019434365793</c:v>
                </c:pt>
                <c:pt idx="87">
                  <c:v>8.7117454110106021</c:v>
                </c:pt>
                <c:pt idx="88">
                  <c:v>8.7470626380691243</c:v>
                </c:pt>
                <c:pt idx="89">
                  <c:v>8.619624656358674</c:v>
                </c:pt>
                <c:pt idx="90">
                  <c:v>8.6253853449020426</c:v>
                </c:pt>
                <c:pt idx="91">
                  <c:v>8.8518591562580493</c:v>
                </c:pt>
                <c:pt idx="92">
                  <c:v>8.9322792112005818</c:v>
                </c:pt>
                <c:pt idx="93">
                  <c:v>8.7554769462047997</c:v>
                </c:pt>
                <c:pt idx="94">
                  <c:v>8.0009729459122028</c:v>
                </c:pt>
                <c:pt idx="95">
                  <c:v>8.6305503880554397</c:v>
                </c:pt>
                <c:pt idx="96">
                  <c:v>8.4068174661000743</c:v>
                </c:pt>
                <c:pt idx="97">
                  <c:v>7.8482917364626061</c:v>
                </c:pt>
                <c:pt idx="98">
                  <c:v>7.6806614821540249</c:v>
                </c:pt>
                <c:pt idx="99">
                  <c:v>5.1539076130711123</c:v>
                </c:pt>
              </c:numCache>
            </c:numRef>
          </c:val>
          <c:smooth val="0"/>
        </c:ser>
        <c:dLbls>
          <c:showLegendKey val="0"/>
          <c:showVal val="0"/>
          <c:showCatName val="0"/>
          <c:showSerName val="0"/>
          <c:showPercent val="0"/>
          <c:showBubbleSize val="0"/>
        </c:dLbls>
        <c:marker val="1"/>
        <c:smooth val="0"/>
        <c:axId val="83926400"/>
        <c:axId val="83928192"/>
      </c:lineChart>
      <c:catAx>
        <c:axId val="83926400"/>
        <c:scaling>
          <c:orientation val="minMax"/>
        </c:scaling>
        <c:delete val="0"/>
        <c:axPos val="b"/>
        <c:majorGridlines>
          <c:spPr>
            <a:ln w="3175">
              <a:prstDash val="dash"/>
            </a:ln>
          </c:spPr>
        </c:majorGridlines>
        <c:numFmt formatCode="General" sourceLinked="1"/>
        <c:majorTickMark val="out"/>
        <c:minorTickMark val="none"/>
        <c:tickLblPos val="nextTo"/>
        <c:txPr>
          <a:bodyPr/>
          <a:lstStyle/>
          <a:p>
            <a:pPr>
              <a:defRPr sz="1500"/>
            </a:pPr>
            <a:endParaRPr lang="lt-LT"/>
          </a:p>
        </c:txPr>
        <c:crossAx val="83928192"/>
        <c:crosses val="autoZero"/>
        <c:auto val="1"/>
        <c:lblAlgn val="ctr"/>
        <c:lblOffset val="100"/>
        <c:tickLblSkip val="10"/>
        <c:tickMarkSkip val="10"/>
        <c:noMultiLvlLbl val="0"/>
      </c:catAx>
      <c:valAx>
        <c:axId val="83928192"/>
        <c:scaling>
          <c:orientation val="minMax"/>
          <c:max val="12"/>
          <c:min val="0"/>
        </c:scaling>
        <c:delete val="0"/>
        <c:axPos val="l"/>
        <c:majorGridlines>
          <c:spPr>
            <a:ln w="3175">
              <a:prstDash val="dash"/>
            </a:ln>
          </c:spPr>
        </c:majorGridlines>
        <c:numFmt formatCode="General" sourceLinked="1"/>
        <c:majorTickMark val="none"/>
        <c:minorTickMark val="none"/>
        <c:tickLblPos val="nextTo"/>
        <c:txPr>
          <a:bodyPr/>
          <a:lstStyle/>
          <a:p>
            <a:pPr>
              <a:defRPr sz="1500"/>
            </a:pPr>
            <a:endParaRPr lang="lt-LT"/>
          </a:p>
        </c:txPr>
        <c:crossAx val="83926400"/>
        <c:crosses val="autoZero"/>
        <c:crossBetween val="between"/>
        <c:majorUnit val="2"/>
      </c:valAx>
      <c:spPr>
        <a:ln w="3175" cmpd="sng">
          <a:solidFill>
            <a:srgbClr val="000000">
              <a:tint val="75000"/>
              <a:shade val="95000"/>
              <a:satMod val="105000"/>
            </a:srgbClr>
          </a:solidFill>
        </a:ln>
      </c:spPr>
    </c:plotArea>
    <c:legend>
      <c:legendPos val="b"/>
      <c:layout>
        <c:manualLayout>
          <c:xMode val="edge"/>
          <c:yMode val="edge"/>
          <c:x val="1.8527695187754652E-4"/>
          <c:y val="0.78520360219263896"/>
          <c:w val="0.47894601365488382"/>
          <c:h val="0.14246654217242452"/>
        </c:manualLayout>
      </c:layout>
      <c:overlay val="0"/>
      <c:txPr>
        <a:bodyPr/>
        <a:lstStyle/>
        <a:p>
          <a:pPr>
            <a:defRPr sz="1500"/>
          </a:pPr>
          <a:endParaRPr lang="lt-LT"/>
        </a:p>
      </c:txPr>
    </c:legend>
    <c:plotVisOnly val="1"/>
    <c:dispBlanksAs val="gap"/>
    <c:showDLblsOverMax val="0"/>
  </c:chart>
  <c:spPr>
    <a:noFill/>
    <a:ln>
      <a:noFill/>
    </a:ln>
  </c:spPr>
  <c:txPr>
    <a:bodyPr/>
    <a:lstStyle/>
    <a:p>
      <a:pPr>
        <a:defRPr sz="800">
          <a:latin typeface="Arial Narrow" panose="020B0606020202030204" pitchFamily="34" charset="0"/>
        </a:defRPr>
      </a:pPr>
      <a:endParaRPr lang="lt-LT"/>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0572704565393116E-2"/>
          <c:y val="9.1052185966770713E-2"/>
          <c:w val="0.83381228714050937"/>
          <c:h val="0.53668831533763184"/>
        </c:manualLayout>
      </c:layout>
      <c:barChart>
        <c:barDir val="col"/>
        <c:grouping val="stacked"/>
        <c:varyColors val="0"/>
        <c:ser>
          <c:idx val="0"/>
          <c:order val="1"/>
          <c:tx>
            <c:v>Infliacija</c:v>
          </c:tx>
          <c:spPr>
            <a:solidFill>
              <a:srgbClr val="FFE999"/>
            </a:solidFill>
            <a:ln w="25400">
              <a:noFill/>
            </a:ln>
          </c:spPr>
          <c:invertIfNegative val="0"/>
          <c:cat>
            <c:strRef>
              <c:f>Datos!$A$15:$NH$15</c:f>
              <c:strCache>
                <c:ptCount val="56"/>
                <c:pt idx="0">
                  <c:v>2012</c:v>
                </c:pt>
                <c:pt idx="1">
                  <c:v>2012</c:v>
                </c:pt>
                <c:pt idx="2">
                  <c:v>2012</c:v>
                </c:pt>
                <c:pt idx="3">
                  <c:v>2012</c:v>
                </c:pt>
                <c:pt idx="4">
                  <c:v>2013</c:v>
                </c:pt>
                <c:pt idx="5">
                  <c:v>2013</c:v>
                </c:pt>
                <c:pt idx="6">
                  <c:v>2013</c:v>
                </c:pt>
                <c:pt idx="7">
                  <c:v>2013</c:v>
                </c:pt>
                <c:pt idx="8">
                  <c:v>2014</c:v>
                </c:pt>
                <c:pt idx="9">
                  <c:v>2014</c:v>
                </c:pt>
                <c:pt idx="10">
                  <c:v>2014</c:v>
                </c:pt>
                <c:pt idx="11">
                  <c:v>2014</c:v>
                </c:pt>
                <c:pt idx="12">
                  <c:v>2015</c:v>
                </c:pt>
                <c:pt idx="13">
                  <c:v>2015</c:v>
                </c:pt>
                <c:pt idx="14">
                  <c:v>2015</c:v>
                </c:pt>
                <c:pt idx="15">
                  <c:v>2015</c:v>
                </c:pt>
                <c:pt idx="16">
                  <c:v>2016</c:v>
                </c:pt>
                <c:pt idx="17">
                  <c:v>2016</c:v>
                </c:pt>
                <c:pt idx="18">
                  <c:v>2016</c:v>
                </c:pt>
                <c:pt idx="19">
                  <c:v>2016</c:v>
                </c:pt>
                <c:pt idx="20">
                  <c:v>2017</c:v>
                </c:pt>
                <c:pt idx="21">
                  <c:v>2017</c:v>
                </c:pt>
                <c:pt idx="22">
                  <c:v>2017</c:v>
                </c:pt>
                <c:pt idx="23">
                  <c:v>2017</c:v>
                </c:pt>
                <c:pt idx="24">
                  <c:v>2018</c:v>
                </c:pt>
                <c:pt idx="25">
                  <c:v>2018</c:v>
                </c:pt>
                <c:pt idx="26">
                  <c:v>2018</c:v>
                </c:pt>
                <c:pt idx="27">
                  <c:v>2018</c:v>
                </c:pt>
                <c:pt idx="28">
                  <c:v>2019</c:v>
                </c:pt>
                <c:pt idx="29">
                  <c:v>2019</c:v>
                </c:pt>
                <c:pt idx="30">
                  <c:v>2019</c:v>
                </c:pt>
                <c:pt idx="31">
                  <c:v>2019</c:v>
                </c:pt>
                <c:pt idx="32">
                  <c:v>2020</c:v>
                </c:pt>
                <c:pt idx="33">
                  <c:v>2020</c:v>
                </c:pt>
                <c:pt idx="34">
                  <c:v>2020</c:v>
                </c:pt>
                <c:pt idx="35">
                  <c:v>2020</c:v>
                </c:pt>
                <c:pt idx="36">
                  <c:v>2021</c:v>
                </c:pt>
                <c:pt idx="37">
                  <c:v>2021</c:v>
                </c:pt>
                <c:pt idx="38">
                  <c:v>2021</c:v>
                </c:pt>
                <c:pt idx="39">
                  <c:v>2021</c:v>
                </c:pt>
                <c:pt idx="40">
                  <c:v>2022</c:v>
                </c:pt>
                <c:pt idx="41">
                  <c:v>2022</c:v>
                </c:pt>
                <c:pt idx="42">
                  <c:v>2022</c:v>
                </c:pt>
                <c:pt idx="43">
                  <c:v>2022</c:v>
                </c:pt>
                <c:pt idx="44">
                  <c:v>2023</c:v>
                </c:pt>
                <c:pt idx="45">
                  <c:v>2023</c:v>
                </c:pt>
                <c:pt idx="46">
                  <c:v>2023</c:v>
                </c:pt>
                <c:pt idx="47">
                  <c:v>2023</c:v>
                </c:pt>
                <c:pt idx="48">
                  <c:v>2024</c:v>
                </c:pt>
                <c:pt idx="49">
                  <c:v>2024</c:v>
                </c:pt>
                <c:pt idx="50">
                  <c:v>2024</c:v>
                </c:pt>
                <c:pt idx="51">
                  <c:v>2024</c:v>
                </c:pt>
                <c:pt idx="52">
                  <c:v>2025</c:v>
                </c:pt>
                <c:pt idx="53">
                  <c:v>2025</c:v>
                </c:pt>
                <c:pt idx="54">
                  <c:v>2025</c:v>
                </c:pt>
                <c:pt idx="55">
                  <c:v>2025</c:v>
                </c:pt>
              </c:strCache>
            </c:strRef>
          </c:cat>
          <c:val>
            <c:numRef>
              <c:f>[0]!CPI_000000_Q_GC_F1</c:f>
              <c:numCache>
                <c:formatCode>General</c:formatCode>
                <c:ptCount val="25"/>
                <c:pt idx="0">
                  <c:v>-3.5546103134638098</c:v>
                </c:pt>
                <c:pt idx="1">
                  <c:v>-2.7269589719613201</c:v>
                </c:pt>
                <c:pt idx="2">
                  <c:v>-3.16408064206039</c:v>
                </c:pt>
                <c:pt idx="3">
                  <c:v>-2.8969043815533402</c:v>
                </c:pt>
                <c:pt idx="4">
                  <c:v>-2.1373191335274999</c:v>
                </c:pt>
                <c:pt idx="5">
                  <c:v>-1.2779830709626401</c:v>
                </c:pt>
                <c:pt idx="6">
                  <c:v>-0.42918185995921199</c:v>
                </c:pt>
                <c:pt idx="7">
                  <c:v>-0.393703789245889</c:v>
                </c:pt>
                <c:pt idx="8">
                  <c:v>-0.17378390817862399</c:v>
                </c:pt>
                <c:pt idx="9">
                  <c:v>-9.0219564116029896E-2</c:v>
                </c:pt>
                <c:pt idx="10">
                  <c:v>-0.12958639943623801</c:v>
                </c:pt>
                <c:pt idx="11">
                  <c:v>-2.2364702929622601E-2</c:v>
                </c:pt>
                <c:pt idx="12">
                  <c:v>1.59023595870935</c:v>
                </c:pt>
                <c:pt idx="13">
                  <c:v>0.68248102541920397</c:v>
                </c:pt>
                <c:pt idx="14">
                  <c:v>0.93391366293969902</c:v>
                </c:pt>
                <c:pt idx="15">
                  <c:v>0.37089946356116499</c:v>
                </c:pt>
                <c:pt idx="16">
                  <c:v>-0.99056421708374198</c:v>
                </c:pt>
                <c:pt idx="17">
                  <c:v>-0.74784131294810496</c:v>
                </c:pt>
                <c:pt idx="18">
                  <c:v>-0.71217347639319595</c:v>
                </c:pt>
                <c:pt idx="19">
                  <c:v>-1.1977517051886899</c:v>
                </c:pt>
                <c:pt idx="20">
                  <c:v>-2.8424822509092502</c:v>
                </c:pt>
                <c:pt idx="21">
                  <c:v>-3.5498403744673799</c:v>
                </c:pt>
                <c:pt idx="22">
                  <c:v>-4.4072308290015396</c:v>
                </c:pt>
                <c:pt idx="23">
                  <c:v>-4.2690867566850397</c:v>
                </c:pt>
                <c:pt idx="24">
                  <c:v>-3.43880130261992</c:v>
                </c:pt>
              </c:numCache>
            </c:numRef>
          </c:val>
        </c:ser>
        <c:ser>
          <c:idx val="1"/>
          <c:order val="2"/>
          <c:tx>
            <c:v>Vidutinis bruto darbo užmokestis</c:v>
          </c:tx>
          <c:spPr>
            <a:solidFill>
              <a:srgbClr val="669966"/>
            </a:solidFill>
            <a:ln w="25400">
              <a:noFill/>
            </a:ln>
          </c:spPr>
          <c:invertIfNegative val="0"/>
          <c:cat>
            <c:strRef>
              <c:f>Datos!$A$15:$NH$15</c:f>
              <c:strCache>
                <c:ptCount val="56"/>
                <c:pt idx="0">
                  <c:v>2012</c:v>
                </c:pt>
                <c:pt idx="1">
                  <c:v>2012</c:v>
                </c:pt>
                <c:pt idx="2">
                  <c:v>2012</c:v>
                </c:pt>
                <c:pt idx="3">
                  <c:v>2012</c:v>
                </c:pt>
                <c:pt idx="4">
                  <c:v>2013</c:v>
                </c:pt>
                <c:pt idx="5">
                  <c:v>2013</c:v>
                </c:pt>
                <c:pt idx="6">
                  <c:v>2013</c:v>
                </c:pt>
                <c:pt idx="7">
                  <c:v>2013</c:v>
                </c:pt>
                <c:pt idx="8">
                  <c:v>2014</c:v>
                </c:pt>
                <c:pt idx="9">
                  <c:v>2014</c:v>
                </c:pt>
                <c:pt idx="10">
                  <c:v>2014</c:v>
                </c:pt>
                <c:pt idx="11">
                  <c:v>2014</c:v>
                </c:pt>
                <c:pt idx="12">
                  <c:v>2015</c:v>
                </c:pt>
                <c:pt idx="13">
                  <c:v>2015</c:v>
                </c:pt>
                <c:pt idx="14">
                  <c:v>2015</c:v>
                </c:pt>
                <c:pt idx="15">
                  <c:v>2015</c:v>
                </c:pt>
                <c:pt idx="16">
                  <c:v>2016</c:v>
                </c:pt>
                <c:pt idx="17">
                  <c:v>2016</c:v>
                </c:pt>
                <c:pt idx="18">
                  <c:v>2016</c:v>
                </c:pt>
                <c:pt idx="19">
                  <c:v>2016</c:v>
                </c:pt>
                <c:pt idx="20">
                  <c:v>2017</c:v>
                </c:pt>
                <c:pt idx="21">
                  <c:v>2017</c:v>
                </c:pt>
                <c:pt idx="22">
                  <c:v>2017</c:v>
                </c:pt>
                <c:pt idx="23">
                  <c:v>2017</c:v>
                </c:pt>
                <c:pt idx="24">
                  <c:v>2018</c:v>
                </c:pt>
                <c:pt idx="25">
                  <c:v>2018</c:v>
                </c:pt>
                <c:pt idx="26">
                  <c:v>2018</c:v>
                </c:pt>
                <c:pt idx="27">
                  <c:v>2018</c:v>
                </c:pt>
                <c:pt idx="28">
                  <c:v>2019</c:v>
                </c:pt>
                <c:pt idx="29">
                  <c:v>2019</c:v>
                </c:pt>
                <c:pt idx="30">
                  <c:v>2019</c:v>
                </c:pt>
                <c:pt idx="31">
                  <c:v>2019</c:v>
                </c:pt>
                <c:pt idx="32">
                  <c:v>2020</c:v>
                </c:pt>
                <c:pt idx="33">
                  <c:v>2020</c:v>
                </c:pt>
                <c:pt idx="34">
                  <c:v>2020</c:v>
                </c:pt>
                <c:pt idx="35">
                  <c:v>2020</c:v>
                </c:pt>
                <c:pt idx="36">
                  <c:v>2021</c:v>
                </c:pt>
                <c:pt idx="37">
                  <c:v>2021</c:v>
                </c:pt>
                <c:pt idx="38">
                  <c:v>2021</c:v>
                </c:pt>
                <c:pt idx="39">
                  <c:v>2021</c:v>
                </c:pt>
                <c:pt idx="40">
                  <c:v>2022</c:v>
                </c:pt>
                <c:pt idx="41">
                  <c:v>2022</c:v>
                </c:pt>
                <c:pt idx="42">
                  <c:v>2022</c:v>
                </c:pt>
                <c:pt idx="43">
                  <c:v>2022</c:v>
                </c:pt>
                <c:pt idx="44">
                  <c:v>2023</c:v>
                </c:pt>
                <c:pt idx="45">
                  <c:v>2023</c:v>
                </c:pt>
                <c:pt idx="46">
                  <c:v>2023</c:v>
                </c:pt>
                <c:pt idx="47">
                  <c:v>2023</c:v>
                </c:pt>
                <c:pt idx="48">
                  <c:v>2024</c:v>
                </c:pt>
                <c:pt idx="49">
                  <c:v>2024</c:v>
                </c:pt>
                <c:pt idx="50">
                  <c:v>2024</c:v>
                </c:pt>
                <c:pt idx="51">
                  <c:v>2024</c:v>
                </c:pt>
                <c:pt idx="52">
                  <c:v>2025</c:v>
                </c:pt>
                <c:pt idx="53">
                  <c:v>2025</c:v>
                </c:pt>
                <c:pt idx="54">
                  <c:v>2025</c:v>
                </c:pt>
                <c:pt idx="55">
                  <c:v>2025</c:v>
                </c:pt>
              </c:strCache>
            </c:strRef>
          </c:cat>
          <c:val>
            <c:numRef>
              <c:f>[0]!H_W_Q_GC_F1</c:f>
              <c:numCache>
                <c:formatCode>General</c:formatCode>
                <c:ptCount val="25"/>
                <c:pt idx="0">
                  <c:v>3.2058777653006398</c:v>
                </c:pt>
                <c:pt idx="1">
                  <c:v>2.1854662055554201</c:v>
                </c:pt>
                <c:pt idx="2">
                  <c:v>2.6187772844216299</c:v>
                </c:pt>
                <c:pt idx="3">
                  <c:v>2.6232306451996399</c:v>
                </c:pt>
                <c:pt idx="4">
                  <c:v>4.4086033337902704</c:v>
                </c:pt>
                <c:pt idx="5">
                  <c:v>4.5846897206548496</c:v>
                </c:pt>
                <c:pt idx="6">
                  <c:v>6.1634524176237599</c:v>
                </c:pt>
                <c:pt idx="7">
                  <c:v>4.8415245326088501</c:v>
                </c:pt>
                <c:pt idx="8">
                  <c:v>3.7052950663855801</c:v>
                </c:pt>
                <c:pt idx="9">
                  <c:v>4.5630959286302097</c:v>
                </c:pt>
                <c:pt idx="10">
                  <c:v>4.3379786828608298</c:v>
                </c:pt>
                <c:pt idx="11">
                  <c:v>5.41337611217633</c:v>
                </c:pt>
                <c:pt idx="12">
                  <c:v>4.40774693066711</c:v>
                </c:pt>
                <c:pt idx="13">
                  <c:v>4.6630021990374599</c:v>
                </c:pt>
                <c:pt idx="14">
                  <c:v>5.5631725056077004</c:v>
                </c:pt>
                <c:pt idx="15">
                  <c:v>5.9562297232399901</c:v>
                </c:pt>
                <c:pt idx="16">
                  <c:v>6.83736921258732</c:v>
                </c:pt>
                <c:pt idx="17">
                  <c:v>8.0744944040760203</c:v>
                </c:pt>
                <c:pt idx="18">
                  <c:v>7.8707667958165999</c:v>
                </c:pt>
                <c:pt idx="19">
                  <c:v>8.6289315405179003</c:v>
                </c:pt>
                <c:pt idx="20">
                  <c:v>9.16859932120345</c:v>
                </c:pt>
                <c:pt idx="21">
                  <c:v>8.5298721130536794</c:v>
                </c:pt>
                <c:pt idx="22">
                  <c:v>7.1728908199173196</c:v>
                </c:pt>
                <c:pt idx="23">
                  <c:v>7.4492093587447501</c:v>
                </c:pt>
                <c:pt idx="24">
                  <c:v>9.3438171414998905</c:v>
                </c:pt>
              </c:numCache>
            </c:numRef>
          </c:val>
        </c:ser>
        <c:dLbls>
          <c:showLegendKey val="0"/>
          <c:showVal val="0"/>
          <c:showCatName val="0"/>
          <c:showSerName val="0"/>
          <c:showPercent val="0"/>
          <c:showBubbleSize val="0"/>
        </c:dLbls>
        <c:gapWidth val="20"/>
        <c:overlap val="100"/>
        <c:axId val="84325120"/>
        <c:axId val="84326656"/>
      </c:barChart>
      <c:lineChart>
        <c:grouping val="standard"/>
        <c:varyColors val="0"/>
        <c:ser>
          <c:idx val="4"/>
          <c:order val="0"/>
          <c:tx>
            <c:v>Realusis bruto darbo užmokestis (skalė dešinėje)</c:v>
          </c:tx>
          <c:spPr>
            <a:ln w="31750">
              <a:solidFill>
                <a:srgbClr val="231F20"/>
              </a:solidFill>
              <a:prstDash val="solid"/>
            </a:ln>
          </c:spPr>
          <c:marker>
            <c:symbol val="none"/>
          </c:marker>
          <c:cat>
            <c:strRef>
              <c:f>Datos!$A$15:$NH$15</c:f>
              <c:strCache>
                <c:ptCount val="56"/>
                <c:pt idx="0">
                  <c:v>2012</c:v>
                </c:pt>
                <c:pt idx="1">
                  <c:v>2012</c:v>
                </c:pt>
                <c:pt idx="2">
                  <c:v>2012</c:v>
                </c:pt>
                <c:pt idx="3">
                  <c:v>2012</c:v>
                </c:pt>
                <c:pt idx="4">
                  <c:v>2013</c:v>
                </c:pt>
                <c:pt idx="5">
                  <c:v>2013</c:v>
                </c:pt>
                <c:pt idx="6">
                  <c:v>2013</c:v>
                </c:pt>
                <c:pt idx="7">
                  <c:v>2013</c:v>
                </c:pt>
                <c:pt idx="8">
                  <c:v>2014</c:v>
                </c:pt>
                <c:pt idx="9">
                  <c:v>2014</c:v>
                </c:pt>
                <c:pt idx="10">
                  <c:v>2014</c:v>
                </c:pt>
                <c:pt idx="11">
                  <c:v>2014</c:v>
                </c:pt>
                <c:pt idx="12">
                  <c:v>2015</c:v>
                </c:pt>
                <c:pt idx="13">
                  <c:v>2015</c:v>
                </c:pt>
                <c:pt idx="14">
                  <c:v>2015</c:v>
                </c:pt>
                <c:pt idx="15">
                  <c:v>2015</c:v>
                </c:pt>
                <c:pt idx="16">
                  <c:v>2016</c:v>
                </c:pt>
                <c:pt idx="17">
                  <c:v>2016</c:v>
                </c:pt>
                <c:pt idx="18">
                  <c:v>2016</c:v>
                </c:pt>
                <c:pt idx="19">
                  <c:v>2016</c:v>
                </c:pt>
                <c:pt idx="20">
                  <c:v>2017</c:v>
                </c:pt>
                <c:pt idx="21">
                  <c:v>2017</c:v>
                </c:pt>
                <c:pt idx="22">
                  <c:v>2017</c:v>
                </c:pt>
                <c:pt idx="23">
                  <c:v>2017</c:v>
                </c:pt>
                <c:pt idx="24">
                  <c:v>2018</c:v>
                </c:pt>
                <c:pt idx="25">
                  <c:v>2018</c:v>
                </c:pt>
                <c:pt idx="26">
                  <c:v>2018</c:v>
                </c:pt>
                <c:pt idx="27">
                  <c:v>2018</c:v>
                </c:pt>
                <c:pt idx="28">
                  <c:v>2019</c:v>
                </c:pt>
                <c:pt idx="29">
                  <c:v>2019</c:v>
                </c:pt>
                <c:pt idx="30">
                  <c:v>2019</c:v>
                </c:pt>
                <c:pt idx="31">
                  <c:v>2019</c:v>
                </c:pt>
                <c:pt idx="32">
                  <c:v>2020</c:v>
                </c:pt>
                <c:pt idx="33">
                  <c:v>2020</c:v>
                </c:pt>
                <c:pt idx="34">
                  <c:v>2020</c:v>
                </c:pt>
                <c:pt idx="35">
                  <c:v>2020</c:v>
                </c:pt>
                <c:pt idx="36">
                  <c:v>2021</c:v>
                </c:pt>
                <c:pt idx="37">
                  <c:v>2021</c:v>
                </c:pt>
                <c:pt idx="38">
                  <c:v>2021</c:v>
                </c:pt>
                <c:pt idx="39">
                  <c:v>2021</c:v>
                </c:pt>
                <c:pt idx="40">
                  <c:v>2022</c:v>
                </c:pt>
                <c:pt idx="41">
                  <c:v>2022</c:v>
                </c:pt>
                <c:pt idx="42">
                  <c:v>2022</c:v>
                </c:pt>
                <c:pt idx="43">
                  <c:v>2022</c:v>
                </c:pt>
                <c:pt idx="44">
                  <c:v>2023</c:v>
                </c:pt>
                <c:pt idx="45">
                  <c:v>2023</c:v>
                </c:pt>
                <c:pt idx="46">
                  <c:v>2023</c:v>
                </c:pt>
                <c:pt idx="47">
                  <c:v>2023</c:v>
                </c:pt>
                <c:pt idx="48">
                  <c:v>2024</c:v>
                </c:pt>
                <c:pt idx="49">
                  <c:v>2024</c:v>
                </c:pt>
                <c:pt idx="50">
                  <c:v>2024</c:v>
                </c:pt>
                <c:pt idx="51">
                  <c:v>2024</c:v>
                </c:pt>
                <c:pt idx="52">
                  <c:v>2025</c:v>
                </c:pt>
                <c:pt idx="53">
                  <c:v>2025</c:v>
                </c:pt>
                <c:pt idx="54">
                  <c:v>2025</c:v>
                </c:pt>
                <c:pt idx="55">
                  <c:v>2025</c:v>
                </c:pt>
              </c:strCache>
            </c:strRef>
          </c:cat>
          <c:val>
            <c:numRef>
              <c:f>[0]!H_WREBR_Q_GC</c:f>
              <c:numCache>
                <c:formatCode>General</c:formatCode>
                <c:ptCount val="25"/>
                <c:pt idx="0">
                  <c:v>-0.34873254816316601</c:v>
                </c:pt>
                <c:pt idx="1">
                  <c:v>-0.54149276640590405</c:v>
                </c:pt>
                <c:pt idx="2">
                  <c:v>-0.54530335763876003</c:v>
                </c:pt>
                <c:pt idx="3">
                  <c:v>-0.27367373635369602</c:v>
                </c:pt>
                <c:pt idx="4">
                  <c:v>2.2712842002627598</c:v>
                </c:pt>
                <c:pt idx="5">
                  <c:v>3.30670664969221</c:v>
                </c:pt>
                <c:pt idx="6">
                  <c:v>5.7342705576645496</c:v>
                </c:pt>
                <c:pt idx="7">
                  <c:v>4.4478207433629597</c:v>
                </c:pt>
                <c:pt idx="8">
                  <c:v>3.5315111582069498</c:v>
                </c:pt>
                <c:pt idx="9">
                  <c:v>4.47287636451418</c:v>
                </c:pt>
                <c:pt idx="10">
                  <c:v>4.2083922834246001</c:v>
                </c:pt>
                <c:pt idx="11">
                  <c:v>5.3910114092467101</c:v>
                </c:pt>
                <c:pt idx="12">
                  <c:v>5.9979828893764697</c:v>
                </c:pt>
                <c:pt idx="13">
                  <c:v>5.3454832244566699</c:v>
                </c:pt>
                <c:pt idx="14">
                  <c:v>6.4970861685474004</c:v>
                </c:pt>
                <c:pt idx="15">
                  <c:v>6.3271291868011597</c:v>
                </c:pt>
                <c:pt idx="16">
                  <c:v>5.8468049955035797</c:v>
                </c:pt>
                <c:pt idx="17">
                  <c:v>7.3266530911279197</c:v>
                </c:pt>
                <c:pt idx="18">
                  <c:v>7.1585933194234102</c:v>
                </c:pt>
                <c:pt idx="19">
                  <c:v>7.4311798353292096</c:v>
                </c:pt>
                <c:pt idx="20">
                  <c:v>6.3261170702941998</c:v>
                </c:pt>
                <c:pt idx="21">
                  <c:v>4.9800317385862902</c:v>
                </c:pt>
                <c:pt idx="22">
                  <c:v>2.76565999091578</c:v>
                </c:pt>
                <c:pt idx="23">
                  <c:v>3.18012260205971</c:v>
                </c:pt>
                <c:pt idx="24">
                  <c:v>5.9050158388799598</c:v>
                </c:pt>
              </c:numCache>
            </c:numRef>
          </c:val>
          <c:smooth val="0"/>
        </c:ser>
        <c:dLbls>
          <c:showLegendKey val="0"/>
          <c:showVal val="0"/>
          <c:showCatName val="0"/>
          <c:showSerName val="0"/>
          <c:showPercent val="0"/>
          <c:showBubbleSize val="0"/>
        </c:dLbls>
        <c:marker val="1"/>
        <c:smooth val="0"/>
        <c:axId val="84328448"/>
        <c:axId val="84329984"/>
      </c:lineChart>
      <c:catAx>
        <c:axId val="84325120"/>
        <c:scaling>
          <c:orientation val="minMax"/>
        </c:scaling>
        <c:delete val="0"/>
        <c:axPos val="b"/>
        <c:majorGridlines>
          <c:spPr>
            <a:ln w="3175">
              <a:solidFill>
                <a:srgbClr val="000000"/>
              </a:solidFill>
              <a:prstDash val="dash"/>
            </a:ln>
          </c:spPr>
        </c:majorGridlines>
        <c:numFmt formatCode="yyyy" sourceLinked="0"/>
        <c:majorTickMark val="none"/>
        <c:minorTickMark val="none"/>
        <c:tickLblPos val="nextTo"/>
        <c:spPr>
          <a:ln w="3175">
            <a:solidFill>
              <a:srgbClr val="000000"/>
            </a:solidFill>
            <a:prstDash val="solid"/>
          </a:ln>
        </c:spPr>
        <c:txPr>
          <a:bodyPr rot="0" vert="horz"/>
          <a:lstStyle/>
          <a:p>
            <a:pPr>
              <a:defRPr/>
            </a:pPr>
            <a:endParaRPr lang="lt-LT"/>
          </a:p>
        </c:txPr>
        <c:crossAx val="84326656"/>
        <c:crossesAt val="-50"/>
        <c:auto val="0"/>
        <c:lblAlgn val="ctr"/>
        <c:lblOffset val="100"/>
        <c:tickLblSkip val="4"/>
        <c:tickMarkSkip val="4"/>
        <c:noMultiLvlLbl val="0"/>
      </c:catAx>
      <c:valAx>
        <c:axId val="84326656"/>
        <c:scaling>
          <c:orientation val="minMax"/>
          <c:max val="10"/>
          <c:min val="-6"/>
        </c:scaling>
        <c:delete val="0"/>
        <c:axPos val="l"/>
        <c:majorGridlines>
          <c:spPr>
            <a:ln w="3175">
              <a:solidFill>
                <a:srgbClr val="000000"/>
              </a:solidFill>
              <a:prstDash val="dash"/>
            </a:ln>
          </c:spPr>
        </c:majorGridlines>
        <c:numFmt formatCode="#;\–#;0" sourceLinked="0"/>
        <c:majorTickMark val="none"/>
        <c:minorTickMark val="none"/>
        <c:tickLblPos val="nextTo"/>
        <c:spPr>
          <a:ln w="3175">
            <a:solidFill>
              <a:srgbClr val="000000"/>
            </a:solidFill>
            <a:prstDash val="solid"/>
          </a:ln>
        </c:spPr>
        <c:txPr>
          <a:bodyPr rot="0" vert="horz"/>
          <a:lstStyle/>
          <a:p>
            <a:pPr>
              <a:defRPr/>
            </a:pPr>
            <a:endParaRPr lang="lt-LT"/>
          </a:p>
        </c:txPr>
        <c:crossAx val="84325120"/>
        <c:crosses val="autoZero"/>
        <c:crossBetween val="between"/>
        <c:majorUnit val="2"/>
      </c:valAx>
      <c:catAx>
        <c:axId val="84328448"/>
        <c:scaling>
          <c:orientation val="minMax"/>
        </c:scaling>
        <c:delete val="1"/>
        <c:axPos val="b"/>
        <c:numFmt formatCode="General" sourceLinked="1"/>
        <c:majorTickMark val="out"/>
        <c:minorTickMark val="none"/>
        <c:tickLblPos val="nextTo"/>
        <c:crossAx val="84329984"/>
        <c:crossesAt val="-50"/>
        <c:auto val="1"/>
        <c:lblAlgn val="ctr"/>
        <c:lblOffset val="100"/>
        <c:noMultiLvlLbl val="1"/>
      </c:catAx>
      <c:valAx>
        <c:axId val="84329984"/>
        <c:scaling>
          <c:orientation val="minMax"/>
          <c:max val="10"/>
          <c:min val="-6"/>
        </c:scaling>
        <c:delete val="0"/>
        <c:axPos val="r"/>
        <c:numFmt formatCode="#;\–#;0" sourceLinked="0"/>
        <c:majorTickMark val="none"/>
        <c:minorTickMark val="none"/>
        <c:tickLblPos val="nextTo"/>
        <c:spPr>
          <a:ln w="3175">
            <a:solidFill>
              <a:srgbClr val="000000"/>
            </a:solidFill>
            <a:prstDash val="solid"/>
          </a:ln>
        </c:spPr>
        <c:txPr>
          <a:bodyPr rot="0" vert="horz"/>
          <a:lstStyle/>
          <a:p>
            <a:pPr>
              <a:defRPr/>
            </a:pPr>
            <a:endParaRPr lang="lt-LT"/>
          </a:p>
        </c:txPr>
        <c:crossAx val="84328448"/>
        <c:crosses val="max"/>
        <c:crossBetween val="between"/>
        <c:majorUnit val="2"/>
      </c:valAx>
      <c:spPr>
        <a:noFill/>
        <a:ln w="3175">
          <a:solidFill>
            <a:srgbClr val="000000"/>
          </a:solidFill>
          <a:prstDash val="solid"/>
        </a:ln>
        <a:extLst>
          <a:ext uri="{909E8E84-426E-40DD-AFC4-6F175D3DCCD1}">
            <a14:hiddenFill xmlns:a14="http://schemas.microsoft.com/office/drawing/2010/main">
              <a:solidFill>
                <a:schemeClr val="bg2"/>
              </a:solidFill>
            </a14:hiddenFill>
          </a:ext>
        </a:extLst>
      </c:spPr>
    </c:plotArea>
    <c:legend>
      <c:legendPos val="r"/>
      <c:layout>
        <c:manualLayout>
          <c:xMode val="edge"/>
          <c:yMode val="edge"/>
          <c:x val="4.6753904738553953E-2"/>
          <c:y val="0.73374635018455237"/>
          <c:w val="0.85472406409725099"/>
          <c:h val="0.18034175188682328"/>
        </c:manualLayout>
      </c:layout>
      <c:overlay val="0"/>
      <c:spPr>
        <a:noFill/>
        <a:ln w="25400">
          <a:noFill/>
        </a:ln>
      </c:spPr>
    </c:legend>
    <c:plotVisOnly val="1"/>
    <c:dispBlanksAs val="gap"/>
    <c:showDLblsOverMax val="0"/>
  </c:chart>
  <c:spPr>
    <a:noFill/>
    <a:ln w="9525">
      <a:noFill/>
    </a:ln>
  </c:spPr>
  <c:txPr>
    <a:bodyPr/>
    <a:lstStyle/>
    <a:p>
      <a:pPr>
        <a:defRPr sz="1400" b="0" i="0" u="none" strike="noStrike" baseline="0">
          <a:solidFill>
            <a:srgbClr val="000000"/>
          </a:solidFill>
          <a:latin typeface="Arial Narrow" panose="020B0606020202030204" pitchFamily="34" charset="0"/>
          <a:ea typeface="Arial"/>
          <a:cs typeface="Arial"/>
        </a:defRPr>
      </a:pPr>
      <a:endParaRPr lang="lt-LT"/>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8985078252269917E-2"/>
          <c:y val="0.10080494822609165"/>
          <c:w val="0.85473679629332044"/>
          <c:h val="0.51785983289992266"/>
        </c:manualLayout>
      </c:layout>
      <c:barChart>
        <c:barDir val="col"/>
        <c:grouping val="stacked"/>
        <c:varyColors val="0"/>
        <c:ser>
          <c:idx val="1"/>
          <c:order val="0"/>
          <c:tx>
            <c:v>Darbo našumas (su priešingu ženklu)</c:v>
          </c:tx>
          <c:spPr>
            <a:solidFill>
              <a:srgbClr val="FFE79A"/>
            </a:solidFill>
            <a:ln w="25400">
              <a:noFill/>
            </a:ln>
          </c:spPr>
          <c:invertIfNegative val="0"/>
          <c:cat>
            <c:numRef>
              <c:f>Time!$Y$2:$DT$2</c:f>
              <c:numCache>
                <c:formatCode>yyyy</c:formatCode>
                <c:ptCount val="100"/>
                <c:pt idx="0">
                  <c:v>36981</c:v>
                </c:pt>
                <c:pt idx="1">
                  <c:v>37072</c:v>
                </c:pt>
                <c:pt idx="2">
                  <c:v>37164</c:v>
                </c:pt>
                <c:pt idx="3">
                  <c:v>37256</c:v>
                </c:pt>
                <c:pt idx="4">
                  <c:v>37346</c:v>
                </c:pt>
                <c:pt idx="5">
                  <c:v>37437</c:v>
                </c:pt>
                <c:pt idx="6">
                  <c:v>37529</c:v>
                </c:pt>
                <c:pt idx="7">
                  <c:v>37621</c:v>
                </c:pt>
                <c:pt idx="8">
                  <c:v>37711</c:v>
                </c:pt>
                <c:pt idx="9">
                  <c:v>37802</c:v>
                </c:pt>
                <c:pt idx="10">
                  <c:v>37894</c:v>
                </c:pt>
                <c:pt idx="11">
                  <c:v>37986</c:v>
                </c:pt>
                <c:pt idx="12">
                  <c:v>38077</c:v>
                </c:pt>
                <c:pt idx="13">
                  <c:v>38168</c:v>
                </c:pt>
                <c:pt idx="14">
                  <c:v>38260</c:v>
                </c:pt>
                <c:pt idx="15">
                  <c:v>38352</c:v>
                </c:pt>
                <c:pt idx="16">
                  <c:v>38442</c:v>
                </c:pt>
                <c:pt idx="17">
                  <c:v>38533</c:v>
                </c:pt>
                <c:pt idx="18">
                  <c:v>38625</c:v>
                </c:pt>
                <c:pt idx="19">
                  <c:v>38717</c:v>
                </c:pt>
                <c:pt idx="20">
                  <c:v>38807</c:v>
                </c:pt>
                <c:pt idx="21">
                  <c:v>38898</c:v>
                </c:pt>
                <c:pt idx="22">
                  <c:v>38990</c:v>
                </c:pt>
                <c:pt idx="23">
                  <c:v>39082</c:v>
                </c:pt>
                <c:pt idx="24">
                  <c:v>39172</c:v>
                </c:pt>
                <c:pt idx="25">
                  <c:v>39263</c:v>
                </c:pt>
                <c:pt idx="26">
                  <c:v>39355</c:v>
                </c:pt>
                <c:pt idx="27">
                  <c:v>39447</c:v>
                </c:pt>
                <c:pt idx="28">
                  <c:v>39538</c:v>
                </c:pt>
                <c:pt idx="29">
                  <c:v>39629</c:v>
                </c:pt>
                <c:pt idx="30">
                  <c:v>39721</c:v>
                </c:pt>
                <c:pt idx="31">
                  <c:v>39813</c:v>
                </c:pt>
                <c:pt idx="32">
                  <c:v>39903</c:v>
                </c:pt>
                <c:pt idx="33">
                  <c:v>39994</c:v>
                </c:pt>
                <c:pt idx="34">
                  <c:v>40086</c:v>
                </c:pt>
                <c:pt idx="35">
                  <c:v>40178</c:v>
                </c:pt>
                <c:pt idx="36">
                  <c:v>40268</c:v>
                </c:pt>
                <c:pt idx="37">
                  <c:v>40359</c:v>
                </c:pt>
                <c:pt idx="38">
                  <c:v>40451</c:v>
                </c:pt>
                <c:pt idx="39">
                  <c:v>40543</c:v>
                </c:pt>
                <c:pt idx="40">
                  <c:v>40633</c:v>
                </c:pt>
                <c:pt idx="41">
                  <c:v>40724</c:v>
                </c:pt>
                <c:pt idx="42">
                  <c:v>40816</c:v>
                </c:pt>
                <c:pt idx="43">
                  <c:v>40908</c:v>
                </c:pt>
                <c:pt idx="44">
                  <c:v>40999</c:v>
                </c:pt>
                <c:pt idx="45">
                  <c:v>41090</c:v>
                </c:pt>
                <c:pt idx="46">
                  <c:v>41182</c:v>
                </c:pt>
                <c:pt idx="47">
                  <c:v>41274</c:v>
                </c:pt>
                <c:pt idx="48">
                  <c:v>41364</c:v>
                </c:pt>
                <c:pt idx="49">
                  <c:v>41455</c:v>
                </c:pt>
                <c:pt idx="50">
                  <c:v>41547</c:v>
                </c:pt>
                <c:pt idx="51">
                  <c:v>41639</c:v>
                </c:pt>
                <c:pt idx="52">
                  <c:v>41729</c:v>
                </c:pt>
                <c:pt idx="53">
                  <c:v>41820</c:v>
                </c:pt>
                <c:pt idx="54">
                  <c:v>41912</c:v>
                </c:pt>
                <c:pt idx="55">
                  <c:v>42004</c:v>
                </c:pt>
                <c:pt idx="56">
                  <c:v>42094</c:v>
                </c:pt>
                <c:pt idx="57">
                  <c:v>42185</c:v>
                </c:pt>
                <c:pt idx="58">
                  <c:v>42277</c:v>
                </c:pt>
                <c:pt idx="59">
                  <c:v>42369</c:v>
                </c:pt>
                <c:pt idx="60">
                  <c:v>42460</c:v>
                </c:pt>
                <c:pt idx="61">
                  <c:v>42551</c:v>
                </c:pt>
                <c:pt idx="62">
                  <c:v>42643</c:v>
                </c:pt>
                <c:pt idx="63">
                  <c:v>42735</c:v>
                </c:pt>
                <c:pt idx="64">
                  <c:v>42825</c:v>
                </c:pt>
                <c:pt idx="65">
                  <c:v>42916</c:v>
                </c:pt>
                <c:pt idx="66">
                  <c:v>43008</c:v>
                </c:pt>
                <c:pt idx="67">
                  <c:v>43100</c:v>
                </c:pt>
                <c:pt idx="68">
                  <c:v>43190</c:v>
                </c:pt>
                <c:pt idx="69">
                  <c:v>43281</c:v>
                </c:pt>
                <c:pt idx="70">
                  <c:v>43373</c:v>
                </c:pt>
                <c:pt idx="71">
                  <c:v>43465</c:v>
                </c:pt>
                <c:pt idx="72">
                  <c:v>43555</c:v>
                </c:pt>
                <c:pt idx="73">
                  <c:v>43646</c:v>
                </c:pt>
                <c:pt idx="74">
                  <c:v>43738</c:v>
                </c:pt>
                <c:pt idx="75">
                  <c:v>43830</c:v>
                </c:pt>
                <c:pt idx="76">
                  <c:v>43921</c:v>
                </c:pt>
                <c:pt idx="77">
                  <c:v>44012</c:v>
                </c:pt>
                <c:pt idx="78">
                  <c:v>44104</c:v>
                </c:pt>
                <c:pt idx="79">
                  <c:v>44196</c:v>
                </c:pt>
                <c:pt idx="80">
                  <c:v>44286</c:v>
                </c:pt>
                <c:pt idx="81">
                  <c:v>44377</c:v>
                </c:pt>
                <c:pt idx="82">
                  <c:v>44469</c:v>
                </c:pt>
                <c:pt idx="83">
                  <c:v>44561</c:v>
                </c:pt>
                <c:pt idx="84">
                  <c:v>44651</c:v>
                </c:pt>
                <c:pt idx="85">
                  <c:v>44742</c:v>
                </c:pt>
                <c:pt idx="86">
                  <c:v>44834</c:v>
                </c:pt>
                <c:pt idx="87">
                  <c:v>44926</c:v>
                </c:pt>
                <c:pt idx="88">
                  <c:v>45016</c:v>
                </c:pt>
                <c:pt idx="89">
                  <c:v>45107</c:v>
                </c:pt>
                <c:pt idx="90">
                  <c:v>45199</c:v>
                </c:pt>
                <c:pt idx="91">
                  <c:v>45291</c:v>
                </c:pt>
                <c:pt idx="92">
                  <c:v>45382</c:v>
                </c:pt>
                <c:pt idx="93">
                  <c:v>45473</c:v>
                </c:pt>
                <c:pt idx="94">
                  <c:v>45565</c:v>
                </c:pt>
                <c:pt idx="95">
                  <c:v>45657</c:v>
                </c:pt>
                <c:pt idx="96">
                  <c:v>45747</c:v>
                </c:pt>
                <c:pt idx="97">
                  <c:v>45838</c:v>
                </c:pt>
                <c:pt idx="98">
                  <c:v>45930</c:v>
                </c:pt>
                <c:pt idx="99">
                  <c:v>46022</c:v>
                </c:pt>
              </c:numCache>
            </c:numRef>
          </c:cat>
          <c:val>
            <c:numRef>
              <c:f>[0]!LP_Q_GC_MINUS_1998</c:f>
              <c:numCache>
                <c:formatCode>General</c:formatCode>
                <c:ptCount val="69"/>
                <c:pt idx="0">
                  <c:v>-10.4973819189357</c:v>
                </c:pt>
                <c:pt idx="1">
                  <c:v>-8.8110479388432807</c:v>
                </c:pt>
                <c:pt idx="2">
                  <c:v>-9.7556645150594399</c:v>
                </c:pt>
                <c:pt idx="3">
                  <c:v>-11.6166070698211</c:v>
                </c:pt>
                <c:pt idx="4">
                  <c:v>-6.1439163453128103</c:v>
                </c:pt>
                <c:pt idx="5">
                  <c:v>-3.9919256709481701</c:v>
                </c:pt>
                <c:pt idx="6">
                  <c:v>-1.1230882461937099</c:v>
                </c:pt>
                <c:pt idx="7">
                  <c:v>-1.0339688152470199</c:v>
                </c:pt>
                <c:pt idx="8">
                  <c:v>-8.2613825527927798</c:v>
                </c:pt>
                <c:pt idx="9">
                  <c:v>-5.4017861402638898</c:v>
                </c:pt>
                <c:pt idx="10">
                  <c:v>-8.8897699852880496</c:v>
                </c:pt>
                <c:pt idx="11">
                  <c:v>-9.7640048904661292</c:v>
                </c:pt>
                <c:pt idx="12">
                  <c:v>-6.3470107357916401</c:v>
                </c:pt>
                <c:pt idx="13">
                  <c:v>-11.207924869286099</c:v>
                </c:pt>
                <c:pt idx="14">
                  <c:v>-6.7930631700489004</c:v>
                </c:pt>
                <c:pt idx="15">
                  <c:v>-7.2772864494790204</c:v>
                </c:pt>
                <c:pt idx="16">
                  <c:v>-4.4460219212337098</c:v>
                </c:pt>
                <c:pt idx="17">
                  <c:v>-6.9431025048853598</c:v>
                </c:pt>
                <c:pt idx="18">
                  <c:v>-7.7967795140398497</c:v>
                </c:pt>
                <c:pt idx="19">
                  <c:v>-7.1173081775659899</c:v>
                </c:pt>
                <c:pt idx="20">
                  <c:v>-7.1182205121501196</c:v>
                </c:pt>
                <c:pt idx="21">
                  <c:v>-7.8204101365124004</c:v>
                </c:pt>
                <c:pt idx="22">
                  <c:v>-7.7961947982367796</c:v>
                </c:pt>
                <c:pt idx="23">
                  <c:v>-8.6369784862807109</c:v>
                </c:pt>
                <c:pt idx="24">
                  <c:v>-9.1819494884352704</c:v>
                </c:pt>
                <c:pt idx="25">
                  <c:v>-9.6879493816705402</c:v>
                </c:pt>
                <c:pt idx="26">
                  <c:v>-9.1691001123927798</c:v>
                </c:pt>
                <c:pt idx="27">
                  <c:v>-9.2243227622928803</c:v>
                </c:pt>
                <c:pt idx="28">
                  <c:v>-7.7909408770564701</c:v>
                </c:pt>
                <c:pt idx="29">
                  <c:v>-7.5784497172857401</c:v>
                </c:pt>
                <c:pt idx="30">
                  <c:v>-3.9406392769546899</c:v>
                </c:pt>
                <c:pt idx="31">
                  <c:v>0.85743746073916305</c:v>
                </c:pt>
                <c:pt idx="32">
                  <c:v>8.2348243360243991</c:v>
                </c:pt>
                <c:pt idx="33">
                  <c:v>8.70041432717505</c:v>
                </c:pt>
                <c:pt idx="34">
                  <c:v>6.9062257088543602</c:v>
                </c:pt>
                <c:pt idx="35">
                  <c:v>6.9547134049659203</c:v>
                </c:pt>
                <c:pt idx="36">
                  <c:v>-7.7997350103530403</c:v>
                </c:pt>
                <c:pt idx="37">
                  <c:v>-8.7246807698064295</c:v>
                </c:pt>
                <c:pt idx="38">
                  <c:v>-6.41844572328365</c:v>
                </c:pt>
                <c:pt idx="39">
                  <c:v>-6.1621575564202598</c:v>
                </c:pt>
                <c:pt idx="40">
                  <c:v>-5.0008270957364296</c:v>
                </c:pt>
                <c:pt idx="41">
                  <c:v>-2.7982085219050199</c:v>
                </c:pt>
                <c:pt idx="42">
                  <c:v>-7.1535436449778196</c:v>
                </c:pt>
                <c:pt idx="43">
                  <c:v>-7.1397185262984397</c:v>
                </c:pt>
                <c:pt idx="44">
                  <c:v>-2.2626414069076599</c:v>
                </c:pt>
                <c:pt idx="45">
                  <c:v>-0.21129739299272601</c:v>
                </c:pt>
                <c:pt idx="46">
                  <c:v>-2.1454790343694801</c:v>
                </c:pt>
                <c:pt idx="47">
                  <c:v>-3.3841532918548798</c:v>
                </c:pt>
                <c:pt idx="48">
                  <c:v>-2.10992510637606</c:v>
                </c:pt>
                <c:pt idx="49">
                  <c:v>-2.9750600517987702</c:v>
                </c:pt>
                <c:pt idx="50">
                  <c:v>-2.2823026397356698</c:v>
                </c:pt>
                <c:pt idx="51">
                  <c:v>-1.2029456768075399</c:v>
                </c:pt>
                <c:pt idx="52">
                  <c:v>-2.2296625612591998</c:v>
                </c:pt>
                <c:pt idx="53">
                  <c:v>-3.2780337091986498</c:v>
                </c:pt>
                <c:pt idx="54">
                  <c:v>-6.5498309603118001E-3</c:v>
                </c:pt>
                <c:pt idx="55">
                  <c:v>-0.60476986289688095</c:v>
                </c:pt>
                <c:pt idx="56">
                  <c:v>0.115132294206754</c:v>
                </c:pt>
                <c:pt idx="57">
                  <c:v>0.32051174497747997</c:v>
                </c:pt>
                <c:pt idx="58">
                  <c:v>-2.3238384733197299</c:v>
                </c:pt>
                <c:pt idx="59">
                  <c:v>-1.3117150184770201</c:v>
                </c:pt>
                <c:pt idx="60">
                  <c:v>0.205106257337617</c:v>
                </c:pt>
                <c:pt idx="61">
                  <c:v>0.67578312567089205</c:v>
                </c:pt>
                <c:pt idx="62">
                  <c:v>-0.24996499681957299</c:v>
                </c:pt>
                <c:pt idx="63">
                  <c:v>-2.04849959323154</c:v>
                </c:pt>
                <c:pt idx="64">
                  <c:v>-4.57455889427</c:v>
                </c:pt>
                <c:pt idx="65">
                  <c:v>-4.48244026586306</c:v>
                </c:pt>
                <c:pt idx="66">
                  <c:v>-3.9934145953770299</c:v>
                </c:pt>
                <c:pt idx="67">
                  <c:v>-4.5050263800138204</c:v>
                </c:pt>
                <c:pt idx="68">
                  <c:v>-3.6100061064796098</c:v>
                </c:pt>
              </c:numCache>
            </c:numRef>
          </c:val>
        </c:ser>
        <c:ser>
          <c:idx val="0"/>
          <c:order val="1"/>
          <c:tx>
            <c:v>Vidutinis mėnesinis bruto darbo užmokestis</c:v>
          </c:tx>
          <c:spPr>
            <a:solidFill>
              <a:srgbClr val="669966"/>
            </a:solidFill>
            <a:ln w="25400">
              <a:noFill/>
            </a:ln>
          </c:spPr>
          <c:invertIfNegative val="0"/>
          <c:cat>
            <c:numRef>
              <c:f>Time!$Y$2:$DT$2</c:f>
              <c:numCache>
                <c:formatCode>yyyy</c:formatCode>
                <c:ptCount val="100"/>
                <c:pt idx="0">
                  <c:v>36981</c:v>
                </c:pt>
                <c:pt idx="1">
                  <c:v>37072</c:v>
                </c:pt>
                <c:pt idx="2">
                  <c:v>37164</c:v>
                </c:pt>
                <c:pt idx="3">
                  <c:v>37256</c:v>
                </c:pt>
                <c:pt idx="4">
                  <c:v>37346</c:v>
                </c:pt>
                <c:pt idx="5">
                  <c:v>37437</c:v>
                </c:pt>
                <c:pt idx="6">
                  <c:v>37529</c:v>
                </c:pt>
                <c:pt idx="7">
                  <c:v>37621</c:v>
                </c:pt>
                <c:pt idx="8">
                  <c:v>37711</c:v>
                </c:pt>
                <c:pt idx="9">
                  <c:v>37802</c:v>
                </c:pt>
                <c:pt idx="10">
                  <c:v>37894</c:v>
                </c:pt>
                <c:pt idx="11">
                  <c:v>37986</c:v>
                </c:pt>
                <c:pt idx="12">
                  <c:v>38077</c:v>
                </c:pt>
                <c:pt idx="13">
                  <c:v>38168</c:v>
                </c:pt>
                <c:pt idx="14">
                  <c:v>38260</c:v>
                </c:pt>
                <c:pt idx="15">
                  <c:v>38352</c:v>
                </c:pt>
                <c:pt idx="16">
                  <c:v>38442</c:v>
                </c:pt>
                <c:pt idx="17">
                  <c:v>38533</c:v>
                </c:pt>
                <c:pt idx="18">
                  <c:v>38625</c:v>
                </c:pt>
                <c:pt idx="19">
                  <c:v>38717</c:v>
                </c:pt>
                <c:pt idx="20">
                  <c:v>38807</c:v>
                </c:pt>
                <c:pt idx="21">
                  <c:v>38898</c:v>
                </c:pt>
                <c:pt idx="22">
                  <c:v>38990</c:v>
                </c:pt>
                <c:pt idx="23">
                  <c:v>39082</c:v>
                </c:pt>
                <c:pt idx="24">
                  <c:v>39172</c:v>
                </c:pt>
                <c:pt idx="25">
                  <c:v>39263</c:v>
                </c:pt>
                <c:pt idx="26">
                  <c:v>39355</c:v>
                </c:pt>
                <c:pt idx="27">
                  <c:v>39447</c:v>
                </c:pt>
                <c:pt idx="28">
                  <c:v>39538</c:v>
                </c:pt>
                <c:pt idx="29">
                  <c:v>39629</c:v>
                </c:pt>
                <c:pt idx="30">
                  <c:v>39721</c:v>
                </c:pt>
                <c:pt idx="31">
                  <c:v>39813</c:v>
                </c:pt>
                <c:pt idx="32">
                  <c:v>39903</c:v>
                </c:pt>
                <c:pt idx="33">
                  <c:v>39994</c:v>
                </c:pt>
                <c:pt idx="34">
                  <c:v>40086</c:v>
                </c:pt>
                <c:pt idx="35">
                  <c:v>40178</c:v>
                </c:pt>
                <c:pt idx="36">
                  <c:v>40268</c:v>
                </c:pt>
                <c:pt idx="37">
                  <c:v>40359</c:v>
                </c:pt>
                <c:pt idx="38">
                  <c:v>40451</c:v>
                </c:pt>
                <c:pt idx="39">
                  <c:v>40543</c:v>
                </c:pt>
                <c:pt idx="40">
                  <c:v>40633</c:v>
                </c:pt>
                <c:pt idx="41">
                  <c:v>40724</c:v>
                </c:pt>
                <c:pt idx="42">
                  <c:v>40816</c:v>
                </c:pt>
                <c:pt idx="43">
                  <c:v>40908</c:v>
                </c:pt>
                <c:pt idx="44">
                  <c:v>40999</c:v>
                </c:pt>
                <c:pt idx="45">
                  <c:v>41090</c:v>
                </c:pt>
                <c:pt idx="46">
                  <c:v>41182</c:v>
                </c:pt>
                <c:pt idx="47">
                  <c:v>41274</c:v>
                </c:pt>
                <c:pt idx="48">
                  <c:v>41364</c:v>
                </c:pt>
                <c:pt idx="49">
                  <c:v>41455</c:v>
                </c:pt>
                <c:pt idx="50">
                  <c:v>41547</c:v>
                </c:pt>
                <c:pt idx="51">
                  <c:v>41639</c:v>
                </c:pt>
                <c:pt idx="52">
                  <c:v>41729</c:v>
                </c:pt>
                <c:pt idx="53">
                  <c:v>41820</c:v>
                </c:pt>
                <c:pt idx="54">
                  <c:v>41912</c:v>
                </c:pt>
                <c:pt idx="55">
                  <c:v>42004</c:v>
                </c:pt>
                <c:pt idx="56">
                  <c:v>42094</c:v>
                </c:pt>
                <c:pt idx="57">
                  <c:v>42185</c:v>
                </c:pt>
                <c:pt idx="58">
                  <c:v>42277</c:v>
                </c:pt>
                <c:pt idx="59">
                  <c:v>42369</c:v>
                </c:pt>
                <c:pt idx="60">
                  <c:v>42460</c:v>
                </c:pt>
                <c:pt idx="61">
                  <c:v>42551</c:v>
                </c:pt>
                <c:pt idx="62">
                  <c:v>42643</c:v>
                </c:pt>
                <c:pt idx="63">
                  <c:v>42735</c:v>
                </c:pt>
                <c:pt idx="64">
                  <c:v>42825</c:v>
                </c:pt>
                <c:pt idx="65">
                  <c:v>42916</c:v>
                </c:pt>
                <c:pt idx="66">
                  <c:v>43008</c:v>
                </c:pt>
                <c:pt idx="67">
                  <c:v>43100</c:v>
                </c:pt>
                <c:pt idx="68">
                  <c:v>43190</c:v>
                </c:pt>
                <c:pt idx="69">
                  <c:v>43281</c:v>
                </c:pt>
                <c:pt idx="70">
                  <c:v>43373</c:v>
                </c:pt>
                <c:pt idx="71">
                  <c:v>43465</c:v>
                </c:pt>
                <c:pt idx="72">
                  <c:v>43555</c:v>
                </c:pt>
                <c:pt idx="73">
                  <c:v>43646</c:v>
                </c:pt>
                <c:pt idx="74">
                  <c:v>43738</c:v>
                </c:pt>
                <c:pt idx="75">
                  <c:v>43830</c:v>
                </c:pt>
                <c:pt idx="76">
                  <c:v>43921</c:v>
                </c:pt>
                <c:pt idx="77">
                  <c:v>44012</c:v>
                </c:pt>
                <c:pt idx="78">
                  <c:v>44104</c:v>
                </c:pt>
                <c:pt idx="79">
                  <c:v>44196</c:v>
                </c:pt>
                <c:pt idx="80">
                  <c:v>44286</c:v>
                </c:pt>
                <c:pt idx="81">
                  <c:v>44377</c:v>
                </c:pt>
                <c:pt idx="82">
                  <c:v>44469</c:v>
                </c:pt>
                <c:pt idx="83">
                  <c:v>44561</c:v>
                </c:pt>
                <c:pt idx="84">
                  <c:v>44651</c:v>
                </c:pt>
                <c:pt idx="85">
                  <c:v>44742</c:v>
                </c:pt>
                <c:pt idx="86">
                  <c:v>44834</c:v>
                </c:pt>
                <c:pt idx="87">
                  <c:v>44926</c:v>
                </c:pt>
                <c:pt idx="88">
                  <c:v>45016</c:v>
                </c:pt>
                <c:pt idx="89">
                  <c:v>45107</c:v>
                </c:pt>
                <c:pt idx="90">
                  <c:v>45199</c:v>
                </c:pt>
                <c:pt idx="91">
                  <c:v>45291</c:v>
                </c:pt>
                <c:pt idx="92">
                  <c:v>45382</c:v>
                </c:pt>
                <c:pt idx="93">
                  <c:v>45473</c:v>
                </c:pt>
                <c:pt idx="94">
                  <c:v>45565</c:v>
                </c:pt>
                <c:pt idx="95">
                  <c:v>45657</c:v>
                </c:pt>
                <c:pt idx="96">
                  <c:v>45747</c:v>
                </c:pt>
                <c:pt idx="97">
                  <c:v>45838</c:v>
                </c:pt>
                <c:pt idx="98">
                  <c:v>45930</c:v>
                </c:pt>
                <c:pt idx="99">
                  <c:v>46022</c:v>
                </c:pt>
              </c:numCache>
            </c:numRef>
          </c:cat>
          <c:val>
            <c:numRef>
              <c:f>[0]!H_W_Q_GC_1998</c:f>
              <c:numCache>
                <c:formatCode>General</c:formatCode>
                <c:ptCount val="69"/>
                <c:pt idx="0">
                  <c:v>1.2250850753524301</c:v>
                </c:pt>
                <c:pt idx="1">
                  <c:v>0.112623181604876</c:v>
                </c:pt>
                <c:pt idx="2">
                  <c:v>0.96453900709221296</c:v>
                </c:pt>
                <c:pt idx="3">
                  <c:v>1.29519194931047</c:v>
                </c:pt>
                <c:pt idx="4">
                  <c:v>4.5912976659302904</c:v>
                </c:pt>
                <c:pt idx="5">
                  <c:v>4.37798818786914</c:v>
                </c:pt>
                <c:pt idx="6">
                  <c:v>5.5914582747962998</c:v>
                </c:pt>
                <c:pt idx="7">
                  <c:v>5.33529574096218</c:v>
                </c:pt>
                <c:pt idx="8">
                  <c:v>3.3520066121774201</c:v>
                </c:pt>
                <c:pt idx="9">
                  <c:v>4.5266750493982304</c:v>
                </c:pt>
                <c:pt idx="10">
                  <c:v>4.2132339897108304</c:v>
                </c:pt>
                <c:pt idx="11">
                  <c:v>5.4842371845253703</c:v>
                </c:pt>
                <c:pt idx="12">
                  <c:v>1.82157455127065</c:v>
                </c:pt>
                <c:pt idx="13">
                  <c:v>5.0094517958412004</c:v>
                </c:pt>
                <c:pt idx="14">
                  <c:v>7.3112605328112803</c:v>
                </c:pt>
                <c:pt idx="15">
                  <c:v>8.4692441427270495</c:v>
                </c:pt>
                <c:pt idx="16">
                  <c:v>10.812461820403101</c:v>
                </c:pt>
                <c:pt idx="17">
                  <c:v>8.9518042713362398</c:v>
                </c:pt>
                <c:pt idx="18">
                  <c:v>9.3829314720812196</c:v>
                </c:pt>
                <c:pt idx="19">
                  <c:v>10.929629064265001</c:v>
                </c:pt>
                <c:pt idx="20">
                  <c:v>13.1674279414081</c:v>
                </c:pt>
                <c:pt idx="21">
                  <c:v>14.1344348479158</c:v>
                </c:pt>
                <c:pt idx="22">
                  <c:v>19.8970342977304</c:v>
                </c:pt>
                <c:pt idx="23">
                  <c:v>19.120682537498201</c:v>
                </c:pt>
                <c:pt idx="24">
                  <c:v>20.932498260264399</c:v>
                </c:pt>
                <c:pt idx="25">
                  <c:v>20.175034546292</c:v>
                </c:pt>
                <c:pt idx="26">
                  <c:v>17.919564560024099</c:v>
                </c:pt>
                <c:pt idx="27">
                  <c:v>18.523652746490999</c:v>
                </c:pt>
                <c:pt idx="28">
                  <c:v>23.802490505236499</c:v>
                </c:pt>
                <c:pt idx="29">
                  <c:v>22.472969391666101</c:v>
                </c:pt>
                <c:pt idx="30">
                  <c:v>18.983296748384401</c:v>
                </c:pt>
                <c:pt idx="31">
                  <c:v>13.0236725146198</c:v>
                </c:pt>
                <c:pt idx="32">
                  <c:v>1.94190338629434</c:v>
                </c:pt>
                <c:pt idx="33">
                  <c:v>-2.8712565606668501</c:v>
                </c:pt>
                <c:pt idx="34">
                  <c:v>-7.6648310760529803</c:v>
                </c:pt>
                <c:pt idx="35">
                  <c:v>-8.6645824028584393</c:v>
                </c:pt>
                <c:pt idx="36">
                  <c:v>-7.3835012594458602</c:v>
                </c:pt>
                <c:pt idx="37">
                  <c:v>-5.3719008264462902</c:v>
                </c:pt>
                <c:pt idx="38">
                  <c:v>-2.8207607994842001</c:v>
                </c:pt>
                <c:pt idx="39">
                  <c:v>0.146699266503658</c:v>
                </c:pt>
                <c:pt idx="40">
                  <c:v>1.9887812340642499</c:v>
                </c:pt>
                <c:pt idx="41">
                  <c:v>2.5193147463889698</c:v>
                </c:pt>
                <c:pt idx="42">
                  <c:v>1.6420633604246</c:v>
                </c:pt>
                <c:pt idx="43">
                  <c:v>2.5227864583333202</c:v>
                </c:pt>
                <c:pt idx="44">
                  <c:v>3.2</c:v>
                </c:pt>
                <c:pt idx="45">
                  <c:v>2.1788990825688299</c:v>
                </c:pt>
                <c:pt idx="46">
                  <c:v>2.6109660574412401</c:v>
                </c:pt>
                <c:pt idx="47">
                  <c:v>2.61946340688998</c:v>
                </c:pt>
                <c:pt idx="48">
                  <c:v>4.4412144702842404</c:v>
                </c:pt>
                <c:pt idx="49">
                  <c:v>4.6176046176046004</c:v>
                </c:pt>
                <c:pt idx="50">
                  <c:v>6.1863867684478704</c:v>
                </c:pt>
                <c:pt idx="51">
                  <c:v>4.8576732673267502</c:v>
                </c:pt>
                <c:pt idx="52">
                  <c:v>3.7111489098499999</c:v>
                </c:pt>
                <c:pt idx="53">
                  <c:v>4.5670498084290996</c:v>
                </c:pt>
                <c:pt idx="54">
                  <c:v>4.3432679347012098</c:v>
                </c:pt>
                <c:pt idx="55">
                  <c:v>5.4145765712599596</c:v>
                </c:pt>
                <c:pt idx="56">
                  <c:v>4.3387505591173197</c:v>
                </c:pt>
                <c:pt idx="57">
                  <c:v>4.6313938150373799</c:v>
                </c:pt>
                <c:pt idx="58">
                  <c:v>5.5116980048801603</c:v>
                </c:pt>
                <c:pt idx="59">
                  <c:v>5.93421973407977</c:v>
                </c:pt>
                <c:pt idx="60">
                  <c:v>6.8876821949128404</c:v>
                </c:pt>
                <c:pt idx="61">
                  <c:v>8.1243871690713103</c:v>
                </c:pt>
                <c:pt idx="62">
                  <c:v>7.9172901646034299</c:v>
                </c:pt>
                <c:pt idx="63">
                  <c:v>8.7065662571013505</c:v>
                </c:pt>
                <c:pt idx="64">
                  <c:v>9.3048128342245899</c:v>
                </c:pt>
                <c:pt idx="65">
                  <c:v>8.6539707215960604</c:v>
                </c:pt>
                <c:pt idx="66">
                  <c:v>7.24820370603807</c:v>
                </c:pt>
                <c:pt idx="67">
                  <c:v>7.5352455031599304</c:v>
                </c:pt>
                <c:pt idx="68">
                  <c:v>9.4911937377690698</c:v>
                </c:pt>
              </c:numCache>
            </c:numRef>
          </c:val>
        </c:ser>
        <c:dLbls>
          <c:showLegendKey val="0"/>
          <c:showVal val="0"/>
          <c:showCatName val="0"/>
          <c:showSerName val="0"/>
          <c:showPercent val="0"/>
          <c:showBubbleSize val="0"/>
        </c:dLbls>
        <c:gapWidth val="20"/>
        <c:overlap val="100"/>
        <c:axId val="87040384"/>
        <c:axId val="87041920"/>
      </c:barChart>
      <c:lineChart>
        <c:grouping val="standard"/>
        <c:varyColors val="0"/>
        <c:ser>
          <c:idx val="3"/>
          <c:order val="2"/>
          <c:tx>
            <c:v>Vienetinių darbo sąnaudų vidutinis metinis pokytis nuo 1998 m.</c:v>
          </c:tx>
          <c:spPr>
            <a:ln w="25400">
              <a:solidFill>
                <a:srgbClr val="C54625"/>
              </a:solidFill>
              <a:prstDash val="solid"/>
            </a:ln>
          </c:spPr>
          <c:marker>
            <c:symbol val="none"/>
          </c:marker>
          <c:cat>
            <c:numRef>
              <c:f>Time!$Y$2:$DT$2</c:f>
              <c:numCache>
                <c:formatCode>yyyy</c:formatCode>
                <c:ptCount val="100"/>
                <c:pt idx="0">
                  <c:v>36981</c:v>
                </c:pt>
                <c:pt idx="1">
                  <c:v>37072</c:v>
                </c:pt>
                <c:pt idx="2">
                  <c:v>37164</c:v>
                </c:pt>
                <c:pt idx="3">
                  <c:v>37256</c:v>
                </c:pt>
                <c:pt idx="4">
                  <c:v>37346</c:v>
                </c:pt>
                <c:pt idx="5">
                  <c:v>37437</c:v>
                </c:pt>
                <c:pt idx="6">
                  <c:v>37529</c:v>
                </c:pt>
                <c:pt idx="7">
                  <c:v>37621</c:v>
                </c:pt>
                <c:pt idx="8">
                  <c:v>37711</c:v>
                </c:pt>
                <c:pt idx="9">
                  <c:v>37802</c:v>
                </c:pt>
                <c:pt idx="10">
                  <c:v>37894</c:v>
                </c:pt>
                <c:pt idx="11">
                  <c:v>37986</c:v>
                </c:pt>
                <c:pt idx="12">
                  <c:v>38077</c:v>
                </c:pt>
                <c:pt idx="13">
                  <c:v>38168</c:v>
                </c:pt>
                <c:pt idx="14">
                  <c:v>38260</c:v>
                </c:pt>
                <c:pt idx="15">
                  <c:v>38352</c:v>
                </c:pt>
                <c:pt idx="16">
                  <c:v>38442</c:v>
                </c:pt>
                <c:pt idx="17">
                  <c:v>38533</c:v>
                </c:pt>
                <c:pt idx="18">
                  <c:v>38625</c:v>
                </c:pt>
                <c:pt idx="19">
                  <c:v>38717</c:v>
                </c:pt>
                <c:pt idx="20">
                  <c:v>38807</c:v>
                </c:pt>
                <c:pt idx="21">
                  <c:v>38898</c:v>
                </c:pt>
                <c:pt idx="22">
                  <c:v>38990</c:v>
                </c:pt>
                <c:pt idx="23">
                  <c:v>39082</c:v>
                </c:pt>
                <c:pt idx="24">
                  <c:v>39172</c:v>
                </c:pt>
                <c:pt idx="25">
                  <c:v>39263</c:v>
                </c:pt>
                <c:pt idx="26">
                  <c:v>39355</c:v>
                </c:pt>
                <c:pt idx="27">
                  <c:v>39447</c:v>
                </c:pt>
                <c:pt idx="28">
                  <c:v>39538</c:v>
                </c:pt>
                <c:pt idx="29">
                  <c:v>39629</c:v>
                </c:pt>
                <c:pt idx="30">
                  <c:v>39721</c:v>
                </c:pt>
                <c:pt idx="31">
                  <c:v>39813</c:v>
                </c:pt>
                <c:pt idx="32">
                  <c:v>39903</c:v>
                </c:pt>
                <c:pt idx="33">
                  <c:v>39994</c:v>
                </c:pt>
                <c:pt idx="34">
                  <c:v>40086</c:v>
                </c:pt>
                <c:pt idx="35">
                  <c:v>40178</c:v>
                </c:pt>
                <c:pt idx="36">
                  <c:v>40268</c:v>
                </c:pt>
                <c:pt idx="37">
                  <c:v>40359</c:v>
                </c:pt>
                <c:pt idx="38">
                  <c:v>40451</c:v>
                </c:pt>
                <c:pt idx="39">
                  <c:v>40543</c:v>
                </c:pt>
                <c:pt idx="40">
                  <c:v>40633</c:v>
                </c:pt>
                <c:pt idx="41">
                  <c:v>40724</c:v>
                </c:pt>
                <c:pt idx="42">
                  <c:v>40816</c:v>
                </c:pt>
                <c:pt idx="43">
                  <c:v>40908</c:v>
                </c:pt>
                <c:pt idx="44">
                  <c:v>40999</c:v>
                </c:pt>
                <c:pt idx="45">
                  <c:v>41090</c:v>
                </c:pt>
                <c:pt idx="46">
                  <c:v>41182</c:v>
                </c:pt>
                <c:pt idx="47">
                  <c:v>41274</c:v>
                </c:pt>
                <c:pt idx="48">
                  <c:v>41364</c:v>
                </c:pt>
                <c:pt idx="49">
                  <c:v>41455</c:v>
                </c:pt>
                <c:pt idx="50">
                  <c:v>41547</c:v>
                </c:pt>
                <c:pt idx="51">
                  <c:v>41639</c:v>
                </c:pt>
                <c:pt idx="52">
                  <c:v>41729</c:v>
                </c:pt>
                <c:pt idx="53">
                  <c:v>41820</c:v>
                </c:pt>
                <c:pt idx="54">
                  <c:v>41912</c:v>
                </c:pt>
                <c:pt idx="55">
                  <c:v>42004</c:v>
                </c:pt>
                <c:pt idx="56">
                  <c:v>42094</c:v>
                </c:pt>
                <c:pt idx="57">
                  <c:v>42185</c:v>
                </c:pt>
                <c:pt idx="58">
                  <c:v>42277</c:v>
                </c:pt>
                <c:pt idx="59">
                  <c:v>42369</c:v>
                </c:pt>
                <c:pt idx="60">
                  <c:v>42460</c:v>
                </c:pt>
                <c:pt idx="61">
                  <c:v>42551</c:v>
                </c:pt>
                <c:pt idx="62">
                  <c:v>42643</c:v>
                </c:pt>
                <c:pt idx="63">
                  <c:v>42735</c:v>
                </c:pt>
                <c:pt idx="64">
                  <c:v>42825</c:v>
                </c:pt>
                <c:pt idx="65">
                  <c:v>42916</c:v>
                </c:pt>
                <c:pt idx="66">
                  <c:v>43008</c:v>
                </c:pt>
                <c:pt idx="67">
                  <c:v>43100</c:v>
                </c:pt>
                <c:pt idx="68">
                  <c:v>43190</c:v>
                </c:pt>
                <c:pt idx="69">
                  <c:v>43281</c:v>
                </c:pt>
                <c:pt idx="70">
                  <c:v>43373</c:v>
                </c:pt>
                <c:pt idx="71">
                  <c:v>43465</c:v>
                </c:pt>
                <c:pt idx="72">
                  <c:v>43555</c:v>
                </c:pt>
                <c:pt idx="73">
                  <c:v>43646</c:v>
                </c:pt>
                <c:pt idx="74">
                  <c:v>43738</c:v>
                </c:pt>
                <c:pt idx="75">
                  <c:v>43830</c:v>
                </c:pt>
                <c:pt idx="76">
                  <c:v>43921</c:v>
                </c:pt>
                <c:pt idx="77">
                  <c:v>44012</c:v>
                </c:pt>
                <c:pt idx="78">
                  <c:v>44104</c:v>
                </c:pt>
                <c:pt idx="79">
                  <c:v>44196</c:v>
                </c:pt>
                <c:pt idx="80">
                  <c:v>44286</c:v>
                </c:pt>
                <c:pt idx="81">
                  <c:v>44377</c:v>
                </c:pt>
                <c:pt idx="82">
                  <c:v>44469</c:v>
                </c:pt>
                <c:pt idx="83">
                  <c:v>44561</c:v>
                </c:pt>
                <c:pt idx="84">
                  <c:v>44651</c:v>
                </c:pt>
                <c:pt idx="85">
                  <c:v>44742</c:v>
                </c:pt>
                <c:pt idx="86">
                  <c:v>44834</c:v>
                </c:pt>
                <c:pt idx="87">
                  <c:v>44926</c:v>
                </c:pt>
                <c:pt idx="88">
                  <c:v>45016</c:v>
                </c:pt>
                <c:pt idx="89">
                  <c:v>45107</c:v>
                </c:pt>
                <c:pt idx="90">
                  <c:v>45199</c:v>
                </c:pt>
                <c:pt idx="91">
                  <c:v>45291</c:v>
                </c:pt>
                <c:pt idx="92">
                  <c:v>45382</c:v>
                </c:pt>
                <c:pt idx="93">
                  <c:v>45473</c:v>
                </c:pt>
                <c:pt idx="94">
                  <c:v>45565</c:v>
                </c:pt>
                <c:pt idx="95">
                  <c:v>45657</c:v>
                </c:pt>
                <c:pt idx="96">
                  <c:v>45747</c:v>
                </c:pt>
                <c:pt idx="97">
                  <c:v>45838</c:v>
                </c:pt>
                <c:pt idx="98">
                  <c:v>45930</c:v>
                </c:pt>
                <c:pt idx="99">
                  <c:v>46022</c:v>
                </c:pt>
              </c:numCache>
            </c:numRef>
          </c:cat>
          <c:val>
            <c:numRef>
              <c:f>[0]!ULC_2_Q_GC_AVE_1998</c:f>
              <c:numCache>
                <c:formatCode>General</c:formatCode>
                <c:ptCount val="69"/>
                <c:pt idx="0">
                  <c:v>2.0464018242166899</c:v>
                </c:pt>
                <c:pt idx="1">
                  <c:v>2.0464018242166899</c:v>
                </c:pt>
                <c:pt idx="2">
                  <c:v>2.0464018242166899</c:v>
                </c:pt>
                <c:pt idx="3">
                  <c:v>2.0464018242166899</c:v>
                </c:pt>
                <c:pt idx="4">
                  <c:v>2.0464018242166899</c:v>
                </c:pt>
                <c:pt idx="5">
                  <c:v>2.0464018242166899</c:v>
                </c:pt>
                <c:pt idx="6">
                  <c:v>2.0464018242166899</c:v>
                </c:pt>
                <c:pt idx="7">
                  <c:v>2.0464018242166899</c:v>
                </c:pt>
                <c:pt idx="8">
                  <c:v>2.0464018242166899</c:v>
                </c:pt>
                <c:pt idx="9">
                  <c:v>2.0464018242166899</c:v>
                </c:pt>
                <c:pt idx="10">
                  <c:v>2.0464018242166899</c:v>
                </c:pt>
                <c:pt idx="11">
                  <c:v>2.0464018242166899</c:v>
                </c:pt>
                <c:pt idx="12">
                  <c:v>2.0464018242166899</c:v>
                </c:pt>
                <c:pt idx="13">
                  <c:v>2.0464018242166899</c:v>
                </c:pt>
                <c:pt idx="14">
                  <c:v>2.0464018242166899</c:v>
                </c:pt>
                <c:pt idx="15">
                  <c:v>2.0464018242166899</c:v>
                </c:pt>
                <c:pt idx="16">
                  <c:v>2.0464018242166899</c:v>
                </c:pt>
                <c:pt idx="17">
                  <c:v>2.0464018242166899</c:v>
                </c:pt>
                <c:pt idx="18">
                  <c:v>2.0464018242166899</c:v>
                </c:pt>
                <c:pt idx="19">
                  <c:v>2.0464018242166899</c:v>
                </c:pt>
                <c:pt idx="20">
                  <c:v>2.0464018242166899</c:v>
                </c:pt>
                <c:pt idx="21">
                  <c:v>2.0464018242166899</c:v>
                </c:pt>
                <c:pt idx="22">
                  <c:v>2.0464018242166899</c:v>
                </c:pt>
                <c:pt idx="23">
                  <c:v>2.0464018242166899</c:v>
                </c:pt>
                <c:pt idx="24">
                  <c:v>2.0464018242166899</c:v>
                </c:pt>
                <c:pt idx="25">
                  <c:v>2.0464018242166899</c:v>
                </c:pt>
                <c:pt idx="26">
                  <c:v>2.0464018242166899</c:v>
                </c:pt>
                <c:pt idx="27">
                  <c:v>2.0464018242166899</c:v>
                </c:pt>
                <c:pt idx="28">
                  <c:v>2.0464018242166899</c:v>
                </c:pt>
                <c:pt idx="29">
                  <c:v>2.0464018242166899</c:v>
                </c:pt>
                <c:pt idx="30">
                  <c:v>2.0464018242166899</c:v>
                </c:pt>
                <c:pt idx="31">
                  <c:v>2.0464018242166899</c:v>
                </c:pt>
                <c:pt idx="32">
                  <c:v>2.0464018242166899</c:v>
                </c:pt>
                <c:pt idx="33">
                  <c:v>2.0464018242166899</c:v>
                </c:pt>
                <c:pt idx="34">
                  <c:v>2.0464018242166899</c:v>
                </c:pt>
                <c:pt idx="35">
                  <c:v>2.0464018242166899</c:v>
                </c:pt>
                <c:pt idx="36">
                  <c:v>2.0464018242166899</c:v>
                </c:pt>
                <c:pt idx="37">
                  <c:v>2.0464018242166899</c:v>
                </c:pt>
                <c:pt idx="38">
                  <c:v>2.0464018242166899</c:v>
                </c:pt>
                <c:pt idx="39">
                  <c:v>2.0464018242166899</c:v>
                </c:pt>
                <c:pt idx="40">
                  <c:v>2.0464018242166899</c:v>
                </c:pt>
                <c:pt idx="41">
                  <c:v>2.0464018242166899</c:v>
                </c:pt>
                <c:pt idx="42">
                  <c:v>2.0464018242166899</c:v>
                </c:pt>
                <c:pt idx="43">
                  <c:v>2.0464018242166899</c:v>
                </c:pt>
                <c:pt idx="44">
                  <c:v>2.0464018242166899</c:v>
                </c:pt>
                <c:pt idx="45">
                  <c:v>2.0464018242166899</c:v>
                </c:pt>
                <c:pt idx="46">
                  <c:v>2.0464018242166899</c:v>
                </c:pt>
                <c:pt idx="47">
                  <c:v>2.0464018242166899</c:v>
                </c:pt>
                <c:pt idx="48">
                  <c:v>2.0464018242166899</c:v>
                </c:pt>
                <c:pt idx="49">
                  <c:v>2.0464018242166899</c:v>
                </c:pt>
                <c:pt idx="50">
                  <c:v>2.0464018242166899</c:v>
                </c:pt>
                <c:pt idx="51">
                  <c:v>2.0464018242166899</c:v>
                </c:pt>
                <c:pt idx="52">
                  <c:v>2.0464018242166899</c:v>
                </c:pt>
                <c:pt idx="53">
                  <c:v>2.0464018242166899</c:v>
                </c:pt>
                <c:pt idx="54">
                  <c:v>2.0464018242166899</c:v>
                </c:pt>
                <c:pt idx="55">
                  <c:v>2.0464018242166899</c:v>
                </c:pt>
                <c:pt idx="56">
                  <c:v>2.0464018242166899</c:v>
                </c:pt>
                <c:pt idx="57">
                  <c:v>2.0464018242166899</c:v>
                </c:pt>
                <c:pt idx="58">
                  <c:v>2.0464018242166899</c:v>
                </c:pt>
                <c:pt idx="59">
                  <c:v>2.0464018242166899</c:v>
                </c:pt>
                <c:pt idx="60">
                  <c:v>2.0464018242166899</c:v>
                </c:pt>
                <c:pt idx="61">
                  <c:v>2.0464018242166899</c:v>
                </c:pt>
                <c:pt idx="62">
                  <c:v>2.0464018242166899</c:v>
                </c:pt>
                <c:pt idx="63">
                  <c:v>2.0464018242166899</c:v>
                </c:pt>
                <c:pt idx="64">
                  <c:v>2.0464018242166899</c:v>
                </c:pt>
                <c:pt idx="65">
                  <c:v>2.0464018242166899</c:v>
                </c:pt>
                <c:pt idx="66">
                  <c:v>2.0464018242166899</c:v>
                </c:pt>
                <c:pt idx="67">
                  <c:v>2.0464018242166899</c:v>
                </c:pt>
                <c:pt idx="68">
                  <c:v>2.0464018242166899</c:v>
                </c:pt>
              </c:numCache>
            </c:numRef>
          </c:val>
          <c:smooth val="0"/>
        </c:ser>
        <c:ser>
          <c:idx val="2"/>
          <c:order val="3"/>
          <c:tx>
            <c:v>Vienetinės darbo sąnaudos</c:v>
          </c:tx>
          <c:spPr>
            <a:ln w="31750">
              <a:solidFill>
                <a:srgbClr val="000000"/>
              </a:solidFill>
              <a:prstDash val="solid"/>
            </a:ln>
          </c:spPr>
          <c:marker>
            <c:symbol val="none"/>
          </c:marker>
          <c:cat>
            <c:numRef>
              <c:f>Time!$Y$2:$DT$2</c:f>
              <c:numCache>
                <c:formatCode>yyyy</c:formatCode>
                <c:ptCount val="100"/>
                <c:pt idx="0">
                  <c:v>36981</c:v>
                </c:pt>
                <c:pt idx="1">
                  <c:v>37072</c:v>
                </c:pt>
                <c:pt idx="2">
                  <c:v>37164</c:v>
                </c:pt>
                <c:pt idx="3">
                  <c:v>37256</c:v>
                </c:pt>
                <c:pt idx="4">
                  <c:v>37346</c:v>
                </c:pt>
                <c:pt idx="5">
                  <c:v>37437</c:v>
                </c:pt>
                <c:pt idx="6">
                  <c:v>37529</c:v>
                </c:pt>
                <c:pt idx="7">
                  <c:v>37621</c:v>
                </c:pt>
                <c:pt idx="8">
                  <c:v>37711</c:v>
                </c:pt>
                <c:pt idx="9">
                  <c:v>37802</c:v>
                </c:pt>
                <c:pt idx="10">
                  <c:v>37894</c:v>
                </c:pt>
                <c:pt idx="11">
                  <c:v>37986</c:v>
                </c:pt>
                <c:pt idx="12">
                  <c:v>38077</c:v>
                </c:pt>
                <c:pt idx="13">
                  <c:v>38168</c:v>
                </c:pt>
                <c:pt idx="14">
                  <c:v>38260</c:v>
                </c:pt>
                <c:pt idx="15">
                  <c:v>38352</c:v>
                </c:pt>
                <c:pt idx="16">
                  <c:v>38442</c:v>
                </c:pt>
                <c:pt idx="17">
                  <c:v>38533</c:v>
                </c:pt>
                <c:pt idx="18">
                  <c:v>38625</c:v>
                </c:pt>
                <c:pt idx="19">
                  <c:v>38717</c:v>
                </c:pt>
                <c:pt idx="20">
                  <c:v>38807</c:v>
                </c:pt>
                <c:pt idx="21">
                  <c:v>38898</c:v>
                </c:pt>
                <c:pt idx="22">
                  <c:v>38990</c:v>
                </c:pt>
                <c:pt idx="23">
                  <c:v>39082</c:v>
                </c:pt>
                <c:pt idx="24">
                  <c:v>39172</c:v>
                </c:pt>
                <c:pt idx="25">
                  <c:v>39263</c:v>
                </c:pt>
                <c:pt idx="26">
                  <c:v>39355</c:v>
                </c:pt>
                <c:pt idx="27">
                  <c:v>39447</c:v>
                </c:pt>
                <c:pt idx="28">
                  <c:v>39538</c:v>
                </c:pt>
                <c:pt idx="29">
                  <c:v>39629</c:v>
                </c:pt>
                <c:pt idx="30">
                  <c:v>39721</c:v>
                </c:pt>
                <c:pt idx="31">
                  <c:v>39813</c:v>
                </c:pt>
                <c:pt idx="32">
                  <c:v>39903</c:v>
                </c:pt>
                <c:pt idx="33">
                  <c:v>39994</c:v>
                </c:pt>
                <c:pt idx="34">
                  <c:v>40086</c:v>
                </c:pt>
                <c:pt idx="35">
                  <c:v>40178</c:v>
                </c:pt>
                <c:pt idx="36">
                  <c:v>40268</c:v>
                </c:pt>
                <c:pt idx="37">
                  <c:v>40359</c:v>
                </c:pt>
                <c:pt idx="38">
                  <c:v>40451</c:v>
                </c:pt>
                <c:pt idx="39">
                  <c:v>40543</c:v>
                </c:pt>
                <c:pt idx="40">
                  <c:v>40633</c:v>
                </c:pt>
                <c:pt idx="41">
                  <c:v>40724</c:v>
                </c:pt>
                <c:pt idx="42">
                  <c:v>40816</c:v>
                </c:pt>
                <c:pt idx="43">
                  <c:v>40908</c:v>
                </c:pt>
                <c:pt idx="44">
                  <c:v>40999</c:v>
                </c:pt>
                <c:pt idx="45">
                  <c:v>41090</c:v>
                </c:pt>
                <c:pt idx="46">
                  <c:v>41182</c:v>
                </c:pt>
                <c:pt idx="47">
                  <c:v>41274</c:v>
                </c:pt>
                <c:pt idx="48">
                  <c:v>41364</c:v>
                </c:pt>
                <c:pt idx="49">
                  <c:v>41455</c:v>
                </c:pt>
                <c:pt idx="50">
                  <c:v>41547</c:v>
                </c:pt>
                <c:pt idx="51">
                  <c:v>41639</c:v>
                </c:pt>
                <c:pt idx="52">
                  <c:v>41729</c:v>
                </c:pt>
                <c:pt idx="53">
                  <c:v>41820</c:v>
                </c:pt>
                <c:pt idx="54">
                  <c:v>41912</c:v>
                </c:pt>
                <c:pt idx="55">
                  <c:v>42004</c:v>
                </c:pt>
                <c:pt idx="56">
                  <c:v>42094</c:v>
                </c:pt>
                <c:pt idx="57">
                  <c:v>42185</c:v>
                </c:pt>
                <c:pt idx="58">
                  <c:v>42277</c:v>
                </c:pt>
                <c:pt idx="59">
                  <c:v>42369</c:v>
                </c:pt>
                <c:pt idx="60">
                  <c:v>42460</c:v>
                </c:pt>
                <c:pt idx="61">
                  <c:v>42551</c:v>
                </c:pt>
                <c:pt idx="62">
                  <c:v>42643</c:v>
                </c:pt>
                <c:pt idx="63">
                  <c:v>42735</c:v>
                </c:pt>
                <c:pt idx="64">
                  <c:v>42825</c:v>
                </c:pt>
                <c:pt idx="65">
                  <c:v>42916</c:v>
                </c:pt>
                <c:pt idx="66">
                  <c:v>43008</c:v>
                </c:pt>
                <c:pt idx="67">
                  <c:v>43100</c:v>
                </c:pt>
                <c:pt idx="68">
                  <c:v>43190</c:v>
                </c:pt>
                <c:pt idx="69">
                  <c:v>43281</c:v>
                </c:pt>
                <c:pt idx="70">
                  <c:v>43373</c:v>
                </c:pt>
                <c:pt idx="71">
                  <c:v>43465</c:v>
                </c:pt>
                <c:pt idx="72">
                  <c:v>43555</c:v>
                </c:pt>
                <c:pt idx="73">
                  <c:v>43646</c:v>
                </c:pt>
                <c:pt idx="74">
                  <c:v>43738</c:v>
                </c:pt>
                <c:pt idx="75">
                  <c:v>43830</c:v>
                </c:pt>
                <c:pt idx="76">
                  <c:v>43921</c:v>
                </c:pt>
                <c:pt idx="77">
                  <c:v>44012</c:v>
                </c:pt>
                <c:pt idx="78">
                  <c:v>44104</c:v>
                </c:pt>
                <c:pt idx="79">
                  <c:v>44196</c:v>
                </c:pt>
                <c:pt idx="80">
                  <c:v>44286</c:v>
                </c:pt>
                <c:pt idx="81">
                  <c:v>44377</c:v>
                </c:pt>
                <c:pt idx="82">
                  <c:v>44469</c:v>
                </c:pt>
                <c:pt idx="83">
                  <c:v>44561</c:v>
                </c:pt>
                <c:pt idx="84">
                  <c:v>44651</c:v>
                </c:pt>
                <c:pt idx="85">
                  <c:v>44742</c:v>
                </c:pt>
                <c:pt idx="86">
                  <c:v>44834</c:v>
                </c:pt>
                <c:pt idx="87">
                  <c:v>44926</c:v>
                </c:pt>
                <c:pt idx="88">
                  <c:v>45016</c:v>
                </c:pt>
                <c:pt idx="89">
                  <c:v>45107</c:v>
                </c:pt>
                <c:pt idx="90">
                  <c:v>45199</c:v>
                </c:pt>
                <c:pt idx="91">
                  <c:v>45291</c:v>
                </c:pt>
                <c:pt idx="92">
                  <c:v>45382</c:v>
                </c:pt>
                <c:pt idx="93">
                  <c:v>45473</c:v>
                </c:pt>
                <c:pt idx="94">
                  <c:v>45565</c:v>
                </c:pt>
                <c:pt idx="95">
                  <c:v>45657</c:v>
                </c:pt>
                <c:pt idx="96">
                  <c:v>45747</c:v>
                </c:pt>
                <c:pt idx="97">
                  <c:v>45838</c:v>
                </c:pt>
                <c:pt idx="98">
                  <c:v>45930</c:v>
                </c:pt>
                <c:pt idx="99">
                  <c:v>46022</c:v>
                </c:pt>
              </c:numCache>
            </c:numRef>
          </c:cat>
          <c:val>
            <c:numRef>
              <c:f>[0]!ULC_2_Q_GC_1998</c:f>
              <c:numCache>
                <c:formatCode>General</c:formatCode>
                <c:ptCount val="69"/>
                <c:pt idx="0">
                  <c:v>-8.3914176811770496</c:v>
                </c:pt>
                <c:pt idx="1">
                  <c:v>-7.9940639503144197</c:v>
                </c:pt>
                <c:pt idx="2">
                  <c:v>-8.0097237320821897</c:v>
                </c:pt>
                <c:pt idx="3">
                  <c:v>-9.2472037911474505</c:v>
                </c:pt>
                <c:pt idx="4">
                  <c:v>-1.4627486273744399</c:v>
                </c:pt>
                <c:pt idx="5">
                  <c:v>0.371242781042946</c:v>
                </c:pt>
                <c:pt idx="6">
                  <c:v>4.4187436381728196</c:v>
                </c:pt>
                <c:pt idx="7">
                  <c:v>4.2573076918127102</c:v>
                </c:pt>
                <c:pt idx="8">
                  <c:v>-4.53474343745917</c:v>
                </c:pt>
                <c:pt idx="9">
                  <c:v>-0.83026210741923201</c:v>
                </c:pt>
                <c:pt idx="10">
                  <c:v>-4.2947432033413699</c:v>
                </c:pt>
                <c:pt idx="11">
                  <c:v>-3.8990630035880498</c:v>
                </c:pt>
                <c:pt idx="12">
                  <c:v>-4.2553487429599297</c:v>
                </c:pt>
                <c:pt idx="13">
                  <c:v>-5.5737692082022203</c:v>
                </c:pt>
                <c:pt idx="14">
                  <c:v>0.48523503997377399</c:v>
                </c:pt>
                <c:pt idx="15">
                  <c:v>1.1110997795505899</c:v>
                </c:pt>
                <c:pt idx="16">
                  <c:v>6.09543550061733</c:v>
                </c:pt>
                <c:pt idx="17">
                  <c:v>1.87829015560785</c:v>
                </c:pt>
                <c:pt idx="18">
                  <c:v>1.47142796398176</c:v>
                </c:pt>
                <c:pt idx="19">
                  <c:v>3.55901483295249</c:v>
                </c:pt>
                <c:pt idx="20">
                  <c:v>5.6472254676521896</c:v>
                </c:pt>
                <c:pt idx="21">
                  <c:v>5.8560570335516502</c:v>
                </c:pt>
                <c:pt idx="22">
                  <c:v>11.225664803978299</c:v>
                </c:pt>
                <c:pt idx="23">
                  <c:v>9.6502168941871904</c:v>
                </c:pt>
                <c:pt idx="24">
                  <c:v>10.7623547911404</c:v>
                </c:pt>
                <c:pt idx="25">
                  <c:v>9.5608361937103705</c:v>
                </c:pt>
                <c:pt idx="26">
                  <c:v>8.0155139491143004</c:v>
                </c:pt>
                <c:pt idx="27">
                  <c:v>8.5139735811743105</c:v>
                </c:pt>
                <c:pt idx="28">
                  <c:v>14.8542627960195</c:v>
                </c:pt>
                <c:pt idx="29">
                  <c:v>13.8452633529512</c:v>
                </c:pt>
                <c:pt idx="30">
                  <c:v>14.4723541976183</c:v>
                </c:pt>
                <c:pt idx="31">
                  <c:v>14.0011611762224</c:v>
                </c:pt>
                <c:pt idx="32">
                  <c:v>11.089967025817799</c:v>
                </c:pt>
                <c:pt idx="33">
                  <c:v>6.3846486526205997</c:v>
                </c:pt>
                <c:pt idx="34">
                  <c:v>-0.81488302840328997</c:v>
                </c:pt>
                <c:pt idx="35">
                  <c:v>-1.8376739547640499</c:v>
                </c:pt>
                <c:pt idx="36">
                  <c:v>-14.0846693809968</c:v>
                </c:pt>
                <c:pt idx="37">
                  <c:v>-12.9653924908717</c:v>
                </c:pt>
                <c:pt idx="38">
                  <c:v>-8.6819596546187601</c:v>
                </c:pt>
                <c:pt idx="39">
                  <c:v>-5.6662924231920098</c:v>
                </c:pt>
                <c:pt idx="40">
                  <c:v>-2.8685925101579302</c:v>
                </c:pt>
                <c:pt idx="41">
                  <c:v>-0.27130217493684899</c:v>
                </c:pt>
                <c:pt idx="42">
                  <c:v>-5.1435352458467403</c:v>
                </c:pt>
                <c:pt idx="43">
                  <c:v>-4.3092628312550998</c:v>
                </c:pt>
                <c:pt idx="44">
                  <c:v>0.91661879665569901</c:v>
                </c:pt>
                <c:pt idx="45">
                  <c:v>1.9634529646491401</c:v>
                </c:pt>
                <c:pt idx="46">
                  <c:v>0.45570986349296999</c:v>
                </c:pt>
                <c:pt idx="47">
                  <c:v>-0.73965870069677697</c:v>
                </c:pt>
                <c:pt idx="48">
                  <c:v>2.2831172988125199</c:v>
                </c:pt>
                <c:pt idx="49">
                  <c:v>1.5950896896584399</c:v>
                </c:pt>
                <c:pt idx="50">
                  <c:v>3.8169693367809199</c:v>
                </c:pt>
                <c:pt idx="51">
                  <c:v>3.6112857842997799</c:v>
                </c:pt>
                <c:pt idx="52">
                  <c:v>1.4491746441039599</c:v>
                </c:pt>
                <c:pt idx="53">
                  <c:v>1.2481028665398199</c:v>
                </c:pt>
                <c:pt idx="54">
                  <c:v>4.3364340746392802</c:v>
                </c:pt>
                <c:pt idx="55">
                  <c:v>4.7808933064683101</c:v>
                </c:pt>
                <c:pt idx="56">
                  <c:v>4.45901662145942</c:v>
                </c:pt>
                <c:pt idx="57">
                  <c:v>4.9678280323287503</c:v>
                </c:pt>
                <c:pt idx="58">
                  <c:v>3.1154612445384702</c:v>
                </c:pt>
                <c:pt idx="59">
                  <c:v>4.5626556758610697</c:v>
                </c:pt>
                <c:pt idx="60">
                  <c:v>7.10736610486342</c:v>
                </c:pt>
                <c:pt idx="61">
                  <c:v>8.8600449836686703</c:v>
                </c:pt>
                <c:pt idx="62">
                  <c:v>7.6482073265832202</c:v>
                </c:pt>
                <c:pt idx="63">
                  <c:v>6.5244140682215503</c:v>
                </c:pt>
                <c:pt idx="64">
                  <c:v>4.5233314775318298</c:v>
                </c:pt>
                <c:pt idx="65">
                  <c:v>3.99256606671727</c:v>
                </c:pt>
                <c:pt idx="66">
                  <c:v>3.12980309697967</c:v>
                </c:pt>
                <c:pt idx="67">
                  <c:v>2.8995917499003698</c:v>
                </c:pt>
                <c:pt idx="68">
                  <c:v>5.6762738004719298</c:v>
                </c:pt>
              </c:numCache>
            </c:numRef>
          </c:val>
          <c:smooth val="0"/>
        </c:ser>
        <c:dLbls>
          <c:showLegendKey val="0"/>
          <c:showVal val="0"/>
          <c:showCatName val="0"/>
          <c:showSerName val="0"/>
          <c:showPercent val="0"/>
          <c:showBubbleSize val="0"/>
        </c:dLbls>
        <c:marker val="1"/>
        <c:smooth val="0"/>
        <c:axId val="87040384"/>
        <c:axId val="87041920"/>
      </c:lineChart>
      <c:catAx>
        <c:axId val="87040384"/>
        <c:scaling>
          <c:orientation val="minMax"/>
        </c:scaling>
        <c:delete val="0"/>
        <c:axPos val="b"/>
        <c:majorGridlines>
          <c:spPr>
            <a:ln w="3175">
              <a:solidFill>
                <a:srgbClr val="000000"/>
              </a:solidFill>
              <a:prstDash val="dash"/>
            </a:ln>
          </c:spPr>
        </c:majorGridlines>
        <c:numFmt formatCode="yyyy" sourceLinked="0"/>
        <c:majorTickMark val="none"/>
        <c:minorTickMark val="none"/>
        <c:tickLblPos val="nextTo"/>
        <c:spPr>
          <a:ln w="3175">
            <a:solidFill>
              <a:srgbClr val="000000"/>
            </a:solidFill>
            <a:prstDash val="solid"/>
          </a:ln>
        </c:spPr>
        <c:txPr>
          <a:bodyPr rot="0" vert="horz"/>
          <a:lstStyle/>
          <a:p>
            <a:pPr>
              <a:defRPr/>
            </a:pPr>
            <a:endParaRPr lang="lt-LT"/>
          </a:p>
        </c:txPr>
        <c:crossAx val="87041920"/>
        <c:crossesAt val="-30"/>
        <c:auto val="0"/>
        <c:lblAlgn val="ctr"/>
        <c:lblOffset val="100"/>
        <c:tickLblSkip val="8"/>
        <c:tickMarkSkip val="4"/>
        <c:noMultiLvlLbl val="0"/>
      </c:catAx>
      <c:valAx>
        <c:axId val="87041920"/>
        <c:scaling>
          <c:orientation val="minMax"/>
        </c:scaling>
        <c:delete val="0"/>
        <c:axPos val="l"/>
        <c:majorGridlines>
          <c:spPr>
            <a:ln w="3175">
              <a:solidFill>
                <a:srgbClr val="000000"/>
              </a:solidFill>
              <a:prstDash val="dash"/>
            </a:ln>
          </c:spPr>
        </c:majorGridlines>
        <c:numFmt formatCode="#;\–#;0" sourceLinked="0"/>
        <c:majorTickMark val="none"/>
        <c:minorTickMark val="none"/>
        <c:tickLblPos val="nextTo"/>
        <c:spPr>
          <a:ln w="3175">
            <a:solidFill>
              <a:srgbClr val="000000"/>
            </a:solidFill>
            <a:prstDash val="solid"/>
          </a:ln>
        </c:spPr>
        <c:txPr>
          <a:bodyPr rot="0" vert="horz"/>
          <a:lstStyle/>
          <a:p>
            <a:pPr>
              <a:defRPr/>
            </a:pPr>
            <a:endParaRPr lang="lt-LT"/>
          </a:p>
        </c:txPr>
        <c:crossAx val="87040384"/>
        <c:crosses val="autoZero"/>
        <c:crossBetween val="between"/>
        <c:majorUnit val="10"/>
      </c:valAx>
      <c:spPr>
        <a:noFill/>
        <a:ln w="3175">
          <a:solidFill>
            <a:srgbClr val="000000"/>
          </a:solidFill>
          <a:prstDash val="solid"/>
        </a:ln>
        <a:extLst>
          <a:ext uri="{909E8E84-426E-40DD-AFC4-6F175D3DCCD1}">
            <a14:hiddenFill xmlns:a14="http://schemas.microsoft.com/office/drawing/2010/main">
              <a:solidFill>
                <a:schemeClr val="bg2"/>
              </a:solidFill>
            </a14:hiddenFill>
          </a:ext>
        </a:extLst>
      </c:spPr>
    </c:plotArea>
    <c:legend>
      <c:legendPos val="b"/>
      <c:layout>
        <c:manualLayout>
          <c:xMode val="edge"/>
          <c:yMode val="edge"/>
          <c:x val="1.3514866756680647E-2"/>
          <c:y val="0.71464939244384051"/>
          <c:w val="0.98372752884582104"/>
          <c:h val="0.21827588836645273"/>
        </c:manualLayout>
      </c:layout>
      <c:overlay val="0"/>
      <c:spPr>
        <a:noFill/>
        <a:ln w="25400">
          <a:noFill/>
        </a:ln>
      </c:spPr>
    </c:legend>
    <c:plotVisOnly val="1"/>
    <c:dispBlanksAs val="gap"/>
    <c:showDLblsOverMax val="0"/>
  </c:chart>
  <c:spPr>
    <a:noFill/>
    <a:ln w="9525">
      <a:noFill/>
    </a:ln>
  </c:spPr>
  <c:txPr>
    <a:bodyPr/>
    <a:lstStyle/>
    <a:p>
      <a:pPr>
        <a:defRPr sz="1600" b="0" i="0" u="none" strike="noStrike" baseline="0">
          <a:solidFill>
            <a:srgbClr val="000000"/>
          </a:solidFill>
          <a:latin typeface="Arial Narrow" panose="020B0606020202030204" pitchFamily="34" charset="0"/>
          <a:ea typeface="Arial"/>
          <a:cs typeface="Arial"/>
        </a:defRPr>
      </a:pPr>
      <a:endParaRPr lang="lt-LT"/>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691516709511578E-2"/>
          <c:y val="8.1276410354705467E-2"/>
          <c:w val="0.84088701510736352"/>
          <c:h val="0.42855883651122184"/>
        </c:manualLayout>
      </c:layout>
      <c:barChart>
        <c:barDir val="col"/>
        <c:grouping val="stacked"/>
        <c:varyColors val="0"/>
        <c:ser>
          <c:idx val="5"/>
          <c:order val="1"/>
          <c:tx>
            <c:v>Pramonės prekių kainos</c:v>
          </c:tx>
          <c:spPr>
            <a:solidFill>
              <a:srgbClr val="22772D"/>
            </a:solidFill>
            <a:ln w="25400">
              <a:noFill/>
            </a:ln>
          </c:spPr>
          <c:invertIfNegative val="0"/>
          <c:cat>
            <c:strRef>
              <c:f>Datos!$A$22:$LX$22</c:f>
              <c:strCache>
                <c:ptCount val="168"/>
                <c:pt idx="0">
                  <c:v>2012</c:v>
                </c:pt>
                <c:pt idx="1">
                  <c:v>2012</c:v>
                </c:pt>
                <c:pt idx="2">
                  <c:v>2012</c:v>
                </c:pt>
                <c:pt idx="3">
                  <c:v>2012</c:v>
                </c:pt>
                <c:pt idx="4">
                  <c:v>2012</c:v>
                </c:pt>
                <c:pt idx="5">
                  <c:v>2012</c:v>
                </c:pt>
                <c:pt idx="6">
                  <c:v>2012</c:v>
                </c:pt>
                <c:pt idx="7">
                  <c:v>2012</c:v>
                </c:pt>
                <c:pt idx="8">
                  <c:v>2012</c:v>
                </c:pt>
                <c:pt idx="9">
                  <c:v>2012</c:v>
                </c:pt>
                <c:pt idx="10">
                  <c:v>2012</c:v>
                </c:pt>
                <c:pt idx="11">
                  <c:v>2012</c:v>
                </c:pt>
                <c:pt idx="12">
                  <c:v>2013</c:v>
                </c:pt>
                <c:pt idx="13">
                  <c:v>2013</c:v>
                </c:pt>
                <c:pt idx="14">
                  <c:v>2013</c:v>
                </c:pt>
                <c:pt idx="15">
                  <c:v>2013</c:v>
                </c:pt>
                <c:pt idx="16">
                  <c:v>2013</c:v>
                </c:pt>
                <c:pt idx="17">
                  <c:v>2013</c:v>
                </c:pt>
                <c:pt idx="18">
                  <c:v>2013</c:v>
                </c:pt>
                <c:pt idx="19">
                  <c:v>2013</c:v>
                </c:pt>
                <c:pt idx="20">
                  <c:v>2013</c:v>
                </c:pt>
                <c:pt idx="21">
                  <c:v>2013</c:v>
                </c:pt>
                <c:pt idx="22">
                  <c:v>2013</c:v>
                </c:pt>
                <c:pt idx="23">
                  <c:v>2013</c:v>
                </c:pt>
                <c:pt idx="24">
                  <c:v>2014</c:v>
                </c:pt>
                <c:pt idx="25">
                  <c:v>2014</c:v>
                </c:pt>
                <c:pt idx="26">
                  <c:v>2014</c:v>
                </c:pt>
                <c:pt idx="27">
                  <c:v>2014</c:v>
                </c:pt>
                <c:pt idx="28">
                  <c:v>2014</c:v>
                </c:pt>
                <c:pt idx="29">
                  <c:v>2014</c:v>
                </c:pt>
                <c:pt idx="30">
                  <c:v>2014</c:v>
                </c:pt>
                <c:pt idx="31">
                  <c:v>2014</c:v>
                </c:pt>
                <c:pt idx="32">
                  <c:v>2014</c:v>
                </c:pt>
                <c:pt idx="33">
                  <c:v>2014</c:v>
                </c:pt>
                <c:pt idx="34">
                  <c:v>2014</c:v>
                </c:pt>
                <c:pt idx="35">
                  <c:v>2014</c:v>
                </c:pt>
                <c:pt idx="36">
                  <c:v>2015</c:v>
                </c:pt>
                <c:pt idx="37">
                  <c:v>2015</c:v>
                </c:pt>
                <c:pt idx="38">
                  <c:v>2015</c:v>
                </c:pt>
                <c:pt idx="39">
                  <c:v>2015</c:v>
                </c:pt>
                <c:pt idx="40">
                  <c:v>2015</c:v>
                </c:pt>
                <c:pt idx="41">
                  <c:v>2015</c:v>
                </c:pt>
                <c:pt idx="42">
                  <c:v>2015</c:v>
                </c:pt>
                <c:pt idx="43">
                  <c:v>2015</c:v>
                </c:pt>
                <c:pt idx="44">
                  <c:v>2015</c:v>
                </c:pt>
                <c:pt idx="45">
                  <c:v>2015</c:v>
                </c:pt>
                <c:pt idx="46">
                  <c:v>2015</c:v>
                </c:pt>
                <c:pt idx="47">
                  <c:v>2015</c:v>
                </c:pt>
                <c:pt idx="48">
                  <c:v>2016</c:v>
                </c:pt>
                <c:pt idx="49">
                  <c:v>2016</c:v>
                </c:pt>
                <c:pt idx="50">
                  <c:v>2016</c:v>
                </c:pt>
                <c:pt idx="51">
                  <c:v>2016</c:v>
                </c:pt>
                <c:pt idx="52">
                  <c:v>2016</c:v>
                </c:pt>
                <c:pt idx="53">
                  <c:v>2016</c:v>
                </c:pt>
                <c:pt idx="54">
                  <c:v>2016</c:v>
                </c:pt>
                <c:pt idx="55">
                  <c:v>2016</c:v>
                </c:pt>
                <c:pt idx="56">
                  <c:v>2016</c:v>
                </c:pt>
                <c:pt idx="57">
                  <c:v>2016</c:v>
                </c:pt>
                <c:pt idx="58">
                  <c:v>2016</c:v>
                </c:pt>
                <c:pt idx="59">
                  <c:v>2016</c:v>
                </c:pt>
                <c:pt idx="60">
                  <c:v>2017</c:v>
                </c:pt>
                <c:pt idx="61">
                  <c:v>2017</c:v>
                </c:pt>
                <c:pt idx="62">
                  <c:v>2017</c:v>
                </c:pt>
                <c:pt idx="63">
                  <c:v>2017</c:v>
                </c:pt>
                <c:pt idx="64">
                  <c:v>2017</c:v>
                </c:pt>
                <c:pt idx="65">
                  <c:v>2017</c:v>
                </c:pt>
                <c:pt idx="66">
                  <c:v>2017</c:v>
                </c:pt>
                <c:pt idx="67">
                  <c:v>2017</c:v>
                </c:pt>
                <c:pt idx="68">
                  <c:v>2017</c:v>
                </c:pt>
                <c:pt idx="69">
                  <c:v>2017</c:v>
                </c:pt>
                <c:pt idx="70">
                  <c:v>2017</c:v>
                </c:pt>
                <c:pt idx="71">
                  <c:v>2017</c:v>
                </c:pt>
                <c:pt idx="72">
                  <c:v>2018</c:v>
                </c:pt>
                <c:pt idx="73">
                  <c:v>2018</c:v>
                </c:pt>
                <c:pt idx="74">
                  <c:v>2018</c:v>
                </c:pt>
                <c:pt idx="75">
                  <c:v>2018</c:v>
                </c:pt>
                <c:pt idx="76">
                  <c:v>2018</c:v>
                </c:pt>
                <c:pt idx="77">
                  <c:v>2018</c:v>
                </c:pt>
                <c:pt idx="78">
                  <c:v>2018</c:v>
                </c:pt>
                <c:pt idx="79">
                  <c:v>2018</c:v>
                </c:pt>
                <c:pt idx="80">
                  <c:v>2018</c:v>
                </c:pt>
                <c:pt idx="81">
                  <c:v>2018</c:v>
                </c:pt>
                <c:pt idx="82">
                  <c:v>2018</c:v>
                </c:pt>
                <c:pt idx="83">
                  <c:v>2018</c:v>
                </c:pt>
                <c:pt idx="84">
                  <c:v>2019</c:v>
                </c:pt>
                <c:pt idx="85">
                  <c:v>2019</c:v>
                </c:pt>
                <c:pt idx="86">
                  <c:v>2019</c:v>
                </c:pt>
                <c:pt idx="87">
                  <c:v>2019</c:v>
                </c:pt>
                <c:pt idx="88">
                  <c:v>2019</c:v>
                </c:pt>
                <c:pt idx="89">
                  <c:v>2019</c:v>
                </c:pt>
                <c:pt idx="90">
                  <c:v>2019</c:v>
                </c:pt>
                <c:pt idx="91">
                  <c:v>2019</c:v>
                </c:pt>
                <c:pt idx="92">
                  <c:v>2019</c:v>
                </c:pt>
                <c:pt idx="93">
                  <c:v>2019</c:v>
                </c:pt>
                <c:pt idx="94">
                  <c:v>2019</c:v>
                </c:pt>
                <c:pt idx="95">
                  <c:v>2019</c:v>
                </c:pt>
                <c:pt idx="96">
                  <c:v>2020</c:v>
                </c:pt>
                <c:pt idx="97">
                  <c:v>2020</c:v>
                </c:pt>
                <c:pt idx="98">
                  <c:v>2020</c:v>
                </c:pt>
                <c:pt idx="99">
                  <c:v>2020</c:v>
                </c:pt>
                <c:pt idx="100">
                  <c:v>2020</c:v>
                </c:pt>
                <c:pt idx="101">
                  <c:v>2020</c:v>
                </c:pt>
                <c:pt idx="102">
                  <c:v>2020</c:v>
                </c:pt>
                <c:pt idx="103">
                  <c:v>2020</c:v>
                </c:pt>
                <c:pt idx="104">
                  <c:v>2020</c:v>
                </c:pt>
                <c:pt idx="105">
                  <c:v>2020</c:v>
                </c:pt>
                <c:pt idx="106">
                  <c:v>2020</c:v>
                </c:pt>
                <c:pt idx="107">
                  <c:v>2020</c:v>
                </c:pt>
                <c:pt idx="108">
                  <c:v>2021</c:v>
                </c:pt>
                <c:pt idx="109">
                  <c:v>2021</c:v>
                </c:pt>
                <c:pt idx="110">
                  <c:v>2021</c:v>
                </c:pt>
                <c:pt idx="111">
                  <c:v>2021</c:v>
                </c:pt>
                <c:pt idx="112">
                  <c:v>2021</c:v>
                </c:pt>
                <c:pt idx="113">
                  <c:v>2021</c:v>
                </c:pt>
                <c:pt idx="114">
                  <c:v>2021</c:v>
                </c:pt>
                <c:pt idx="115">
                  <c:v>2021</c:v>
                </c:pt>
                <c:pt idx="116">
                  <c:v>2021</c:v>
                </c:pt>
                <c:pt idx="117">
                  <c:v>2021</c:v>
                </c:pt>
                <c:pt idx="118">
                  <c:v>2021</c:v>
                </c:pt>
                <c:pt idx="119">
                  <c:v>2021</c:v>
                </c:pt>
                <c:pt idx="120">
                  <c:v>2022</c:v>
                </c:pt>
                <c:pt idx="121">
                  <c:v>2022</c:v>
                </c:pt>
                <c:pt idx="122">
                  <c:v>2022</c:v>
                </c:pt>
                <c:pt idx="123">
                  <c:v>2022</c:v>
                </c:pt>
                <c:pt idx="124">
                  <c:v>2022</c:v>
                </c:pt>
                <c:pt idx="125">
                  <c:v>2022</c:v>
                </c:pt>
                <c:pt idx="126">
                  <c:v>2022</c:v>
                </c:pt>
                <c:pt idx="127">
                  <c:v>2022</c:v>
                </c:pt>
                <c:pt idx="128">
                  <c:v>2022</c:v>
                </c:pt>
                <c:pt idx="129">
                  <c:v>2022</c:v>
                </c:pt>
                <c:pt idx="130">
                  <c:v>2022</c:v>
                </c:pt>
                <c:pt idx="131">
                  <c:v>2022</c:v>
                </c:pt>
                <c:pt idx="132">
                  <c:v>2023</c:v>
                </c:pt>
                <c:pt idx="133">
                  <c:v>2023</c:v>
                </c:pt>
                <c:pt idx="134">
                  <c:v>2023</c:v>
                </c:pt>
                <c:pt idx="135">
                  <c:v>2023</c:v>
                </c:pt>
                <c:pt idx="136">
                  <c:v>2023</c:v>
                </c:pt>
                <c:pt idx="137">
                  <c:v>2023</c:v>
                </c:pt>
                <c:pt idx="138">
                  <c:v>2023</c:v>
                </c:pt>
                <c:pt idx="139">
                  <c:v>2023</c:v>
                </c:pt>
                <c:pt idx="140">
                  <c:v>2023</c:v>
                </c:pt>
                <c:pt idx="141">
                  <c:v>2023</c:v>
                </c:pt>
                <c:pt idx="142">
                  <c:v>2023</c:v>
                </c:pt>
                <c:pt idx="143">
                  <c:v>2023</c:v>
                </c:pt>
                <c:pt idx="144">
                  <c:v>2024</c:v>
                </c:pt>
                <c:pt idx="145">
                  <c:v>2024</c:v>
                </c:pt>
                <c:pt idx="146">
                  <c:v>2024</c:v>
                </c:pt>
                <c:pt idx="147">
                  <c:v>2024</c:v>
                </c:pt>
                <c:pt idx="148">
                  <c:v>2024</c:v>
                </c:pt>
                <c:pt idx="149">
                  <c:v>2024</c:v>
                </c:pt>
                <c:pt idx="150">
                  <c:v>2024</c:v>
                </c:pt>
                <c:pt idx="151">
                  <c:v>2024</c:v>
                </c:pt>
                <c:pt idx="152">
                  <c:v>2024</c:v>
                </c:pt>
                <c:pt idx="153">
                  <c:v>2024</c:v>
                </c:pt>
                <c:pt idx="154">
                  <c:v>2024</c:v>
                </c:pt>
                <c:pt idx="155">
                  <c:v>2024</c:v>
                </c:pt>
                <c:pt idx="156">
                  <c:v>2025</c:v>
                </c:pt>
                <c:pt idx="157">
                  <c:v>2025</c:v>
                </c:pt>
                <c:pt idx="158">
                  <c:v>2025</c:v>
                </c:pt>
                <c:pt idx="159">
                  <c:v>2025</c:v>
                </c:pt>
                <c:pt idx="160">
                  <c:v>2025</c:v>
                </c:pt>
                <c:pt idx="161">
                  <c:v>2025</c:v>
                </c:pt>
                <c:pt idx="162">
                  <c:v>2025</c:v>
                </c:pt>
                <c:pt idx="163">
                  <c:v>2025</c:v>
                </c:pt>
                <c:pt idx="164">
                  <c:v>2025</c:v>
                </c:pt>
                <c:pt idx="165">
                  <c:v>2025</c:v>
                </c:pt>
                <c:pt idx="166">
                  <c:v>2025</c:v>
                </c:pt>
                <c:pt idx="167">
                  <c:v>2025</c:v>
                </c:pt>
              </c:strCache>
            </c:strRef>
          </c:cat>
          <c:val>
            <c:numRef>
              <c:f>[0]!CPI_HICP_GOODS1_M_GC_F</c:f>
              <c:numCache>
                <c:formatCode>General</c:formatCode>
                <c:ptCount val="78"/>
                <c:pt idx="0">
                  <c:v>-2.7612102808112198E-3</c:v>
                </c:pt>
                <c:pt idx="1">
                  <c:v>0.13672069167304199</c:v>
                </c:pt>
                <c:pt idx="2">
                  <c:v>0.104347250378009</c:v>
                </c:pt>
                <c:pt idx="3">
                  <c:v>8.6810552685428505E-2</c:v>
                </c:pt>
                <c:pt idx="4">
                  <c:v>-1.9340155960854501E-2</c:v>
                </c:pt>
                <c:pt idx="5">
                  <c:v>-1.0240429411997799E-2</c:v>
                </c:pt>
                <c:pt idx="6">
                  <c:v>7.3859798250706299E-3</c:v>
                </c:pt>
                <c:pt idx="7">
                  <c:v>0.23080967866285301</c:v>
                </c:pt>
                <c:pt idx="8">
                  <c:v>0.192837341835877</c:v>
                </c:pt>
                <c:pt idx="9">
                  <c:v>0.25075243167018002</c:v>
                </c:pt>
                <c:pt idx="10">
                  <c:v>0.21309857452132699</c:v>
                </c:pt>
                <c:pt idx="11">
                  <c:v>0.261086349378787</c:v>
                </c:pt>
                <c:pt idx="12">
                  <c:v>0.289013610952848</c:v>
                </c:pt>
                <c:pt idx="13">
                  <c:v>0.221458575409516</c:v>
                </c:pt>
                <c:pt idx="14">
                  <c:v>0.22612859152224099</c:v>
                </c:pt>
                <c:pt idx="15">
                  <c:v>0.19456839197640599</c:v>
                </c:pt>
                <c:pt idx="16">
                  <c:v>0.246436320001968</c:v>
                </c:pt>
                <c:pt idx="17">
                  <c:v>0.12375044409281</c:v>
                </c:pt>
                <c:pt idx="18">
                  <c:v>7.2620058189544104E-2</c:v>
                </c:pt>
                <c:pt idx="19">
                  <c:v>6.5170635341713301E-2</c:v>
                </c:pt>
                <c:pt idx="20">
                  <c:v>0.15237552093513401</c:v>
                </c:pt>
                <c:pt idx="21">
                  <c:v>0.14956159391817</c:v>
                </c:pt>
                <c:pt idx="22">
                  <c:v>0.177075170129087</c:v>
                </c:pt>
                <c:pt idx="23">
                  <c:v>0.17529483072368501</c:v>
                </c:pt>
                <c:pt idx="24">
                  <c:v>0.22218033917851901</c:v>
                </c:pt>
                <c:pt idx="25">
                  <c:v>0.234638508548319</c:v>
                </c:pt>
                <c:pt idx="26">
                  <c:v>0.216654493826097</c:v>
                </c:pt>
                <c:pt idx="27">
                  <c:v>0.23724819628480001</c:v>
                </c:pt>
                <c:pt idx="28">
                  <c:v>0.13223579023652501</c:v>
                </c:pt>
                <c:pt idx="29">
                  <c:v>0.21625762411126201</c:v>
                </c:pt>
                <c:pt idx="30">
                  <c:v>7.8450309263133705E-2</c:v>
                </c:pt>
                <c:pt idx="31">
                  <c:v>5.3328381487513399E-2</c:v>
                </c:pt>
                <c:pt idx="32">
                  <c:v>-8.0529685197727602E-2</c:v>
                </c:pt>
                <c:pt idx="33">
                  <c:v>-2.0580541906490901E-2</c:v>
                </c:pt>
                <c:pt idx="34">
                  <c:v>3.9127248836352997E-2</c:v>
                </c:pt>
                <c:pt idx="35">
                  <c:v>8.7141241516636991E-3</c:v>
                </c:pt>
                <c:pt idx="36">
                  <c:v>-0.19178726786851399</c:v>
                </c:pt>
                <c:pt idx="37">
                  <c:v>-0.31205995736499198</c:v>
                </c:pt>
                <c:pt idx="38">
                  <c:v>-0.27501579074938298</c:v>
                </c:pt>
                <c:pt idx="39">
                  <c:v>-0.21453575577698999</c:v>
                </c:pt>
                <c:pt idx="40">
                  <c:v>3.7791208199421502E-3</c:v>
                </c:pt>
                <c:pt idx="41">
                  <c:v>-1.5605950047728899E-2</c:v>
                </c:pt>
                <c:pt idx="42">
                  <c:v>5.0780691982250097E-2</c:v>
                </c:pt>
                <c:pt idx="43">
                  <c:v>-0.13887608888264999</c:v>
                </c:pt>
                <c:pt idx="44">
                  <c:v>0.19075848221443101</c:v>
                </c:pt>
                <c:pt idx="45">
                  <c:v>0.35534522606692198</c:v>
                </c:pt>
                <c:pt idx="46">
                  <c:v>0.31361184040824902</c:v>
                </c:pt>
                <c:pt idx="47">
                  <c:v>0.30924727754464398</c:v>
                </c:pt>
                <c:pt idx="48">
                  <c:v>0.29812363528063202</c:v>
                </c:pt>
                <c:pt idx="49">
                  <c:v>0.35415898134422502</c:v>
                </c:pt>
                <c:pt idx="50">
                  <c:v>0.45314880842547201</c:v>
                </c:pt>
                <c:pt idx="51">
                  <c:v>0.34779739588977998</c:v>
                </c:pt>
                <c:pt idx="52">
                  <c:v>0.24378526382740801</c:v>
                </c:pt>
                <c:pt idx="53">
                  <c:v>0.233650778233463</c:v>
                </c:pt>
                <c:pt idx="54">
                  <c:v>2.80966161858912E-2</c:v>
                </c:pt>
                <c:pt idx="55">
                  <c:v>9.6671877864029504E-2</c:v>
                </c:pt>
                <c:pt idx="56">
                  <c:v>-5.9079875238207603E-2</c:v>
                </c:pt>
                <c:pt idx="57">
                  <c:v>4.4675578140494901E-2</c:v>
                </c:pt>
                <c:pt idx="58">
                  <c:v>3.6611063712900599E-2</c:v>
                </c:pt>
                <c:pt idx="59">
                  <c:v>7.7000775229681406E-2</c:v>
                </c:pt>
                <c:pt idx="60">
                  <c:v>0.19050208302420599</c:v>
                </c:pt>
                <c:pt idx="61">
                  <c:v>0.26740572618648101</c:v>
                </c:pt>
                <c:pt idx="62">
                  <c:v>0.20687197038236299</c:v>
                </c:pt>
                <c:pt idx="63">
                  <c:v>0.45191890995698503</c:v>
                </c:pt>
                <c:pt idx="64">
                  <c:v>0.344026507087834</c:v>
                </c:pt>
                <c:pt idx="65">
                  <c:v>0.39607682038292003</c:v>
                </c:pt>
                <c:pt idx="66">
                  <c:v>0.44459353620549102</c:v>
                </c:pt>
                <c:pt idx="67">
                  <c:v>0.38257039055627601</c:v>
                </c:pt>
                <c:pt idx="68">
                  <c:v>0.50896620474518695</c:v>
                </c:pt>
                <c:pt idx="69">
                  <c:v>0.48103782350225599</c:v>
                </c:pt>
                <c:pt idx="70">
                  <c:v>0.47438124698739997</c:v>
                </c:pt>
                <c:pt idx="71">
                  <c:v>0.29715988177817299</c:v>
                </c:pt>
                <c:pt idx="72">
                  <c:v>0.38056373671461102</c:v>
                </c:pt>
                <c:pt idx="73">
                  <c:v>0.39565936807922902</c:v>
                </c:pt>
                <c:pt idx="74">
                  <c:v>0.28713429347316299</c:v>
                </c:pt>
                <c:pt idx="75">
                  <c:v>0.23864703208847601</c:v>
                </c:pt>
                <c:pt idx="76">
                  <c:v>0.40789273321407099</c:v>
                </c:pt>
                <c:pt idx="77">
                  <c:v>0.239042774282302</c:v>
                </c:pt>
              </c:numCache>
            </c:numRef>
          </c:val>
        </c:ser>
        <c:ser>
          <c:idx val="6"/>
          <c:order val="2"/>
          <c:tx>
            <c:v>Paslaugų kainos</c:v>
          </c:tx>
          <c:spPr>
            <a:solidFill>
              <a:srgbClr val="C54625"/>
            </a:solidFill>
            <a:ln w="25400">
              <a:noFill/>
            </a:ln>
          </c:spPr>
          <c:invertIfNegative val="0"/>
          <c:cat>
            <c:strRef>
              <c:f>Datos!$A$22:$LX$22</c:f>
              <c:strCache>
                <c:ptCount val="168"/>
                <c:pt idx="0">
                  <c:v>2012</c:v>
                </c:pt>
                <c:pt idx="1">
                  <c:v>2012</c:v>
                </c:pt>
                <c:pt idx="2">
                  <c:v>2012</c:v>
                </c:pt>
                <c:pt idx="3">
                  <c:v>2012</c:v>
                </c:pt>
                <c:pt idx="4">
                  <c:v>2012</c:v>
                </c:pt>
                <c:pt idx="5">
                  <c:v>2012</c:v>
                </c:pt>
                <c:pt idx="6">
                  <c:v>2012</c:v>
                </c:pt>
                <c:pt idx="7">
                  <c:v>2012</c:v>
                </c:pt>
                <c:pt idx="8">
                  <c:v>2012</c:v>
                </c:pt>
                <c:pt idx="9">
                  <c:v>2012</c:v>
                </c:pt>
                <c:pt idx="10">
                  <c:v>2012</c:v>
                </c:pt>
                <c:pt idx="11">
                  <c:v>2012</c:v>
                </c:pt>
                <c:pt idx="12">
                  <c:v>2013</c:v>
                </c:pt>
                <c:pt idx="13">
                  <c:v>2013</c:v>
                </c:pt>
                <c:pt idx="14">
                  <c:v>2013</c:v>
                </c:pt>
                <c:pt idx="15">
                  <c:v>2013</c:v>
                </c:pt>
                <c:pt idx="16">
                  <c:v>2013</c:v>
                </c:pt>
                <c:pt idx="17">
                  <c:v>2013</c:v>
                </c:pt>
                <c:pt idx="18">
                  <c:v>2013</c:v>
                </c:pt>
                <c:pt idx="19">
                  <c:v>2013</c:v>
                </c:pt>
                <c:pt idx="20">
                  <c:v>2013</c:v>
                </c:pt>
                <c:pt idx="21">
                  <c:v>2013</c:v>
                </c:pt>
                <c:pt idx="22">
                  <c:v>2013</c:v>
                </c:pt>
                <c:pt idx="23">
                  <c:v>2013</c:v>
                </c:pt>
                <c:pt idx="24">
                  <c:v>2014</c:v>
                </c:pt>
                <c:pt idx="25">
                  <c:v>2014</c:v>
                </c:pt>
                <c:pt idx="26">
                  <c:v>2014</c:v>
                </c:pt>
                <c:pt idx="27">
                  <c:v>2014</c:v>
                </c:pt>
                <c:pt idx="28">
                  <c:v>2014</c:v>
                </c:pt>
                <c:pt idx="29">
                  <c:v>2014</c:v>
                </c:pt>
                <c:pt idx="30">
                  <c:v>2014</c:v>
                </c:pt>
                <c:pt idx="31">
                  <c:v>2014</c:v>
                </c:pt>
                <c:pt idx="32">
                  <c:v>2014</c:v>
                </c:pt>
                <c:pt idx="33">
                  <c:v>2014</c:v>
                </c:pt>
                <c:pt idx="34">
                  <c:v>2014</c:v>
                </c:pt>
                <c:pt idx="35">
                  <c:v>2014</c:v>
                </c:pt>
                <c:pt idx="36">
                  <c:v>2015</c:v>
                </c:pt>
                <c:pt idx="37">
                  <c:v>2015</c:v>
                </c:pt>
                <c:pt idx="38">
                  <c:v>2015</c:v>
                </c:pt>
                <c:pt idx="39">
                  <c:v>2015</c:v>
                </c:pt>
                <c:pt idx="40">
                  <c:v>2015</c:v>
                </c:pt>
                <c:pt idx="41">
                  <c:v>2015</c:v>
                </c:pt>
                <c:pt idx="42">
                  <c:v>2015</c:v>
                </c:pt>
                <c:pt idx="43">
                  <c:v>2015</c:v>
                </c:pt>
                <c:pt idx="44">
                  <c:v>2015</c:v>
                </c:pt>
                <c:pt idx="45">
                  <c:v>2015</c:v>
                </c:pt>
                <c:pt idx="46">
                  <c:v>2015</c:v>
                </c:pt>
                <c:pt idx="47">
                  <c:v>2015</c:v>
                </c:pt>
                <c:pt idx="48">
                  <c:v>2016</c:v>
                </c:pt>
                <c:pt idx="49">
                  <c:v>2016</c:v>
                </c:pt>
                <c:pt idx="50">
                  <c:v>2016</c:v>
                </c:pt>
                <c:pt idx="51">
                  <c:v>2016</c:v>
                </c:pt>
                <c:pt idx="52">
                  <c:v>2016</c:v>
                </c:pt>
                <c:pt idx="53">
                  <c:v>2016</c:v>
                </c:pt>
                <c:pt idx="54">
                  <c:v>2016</c:v>
                </c:pt>
                <c:pt idx="55">
                  <c:v>2016</c:v>
                </c:pt>
                <c:pt idx="56">
                  <c:v>2016</c:v>
                </c:pt>
                <c:pt idx="57">
                  <c:v>2016</c:v>
                </c:pt>
                <c:pt idx="58">
                  <c:v>2016</c:v>
                </c:pt>
                <c:pt idx="59">
                  <c:v>2016</c:v>
                </c:pt>
                <c:pt idx="60">
                  <c:v>2017</c:v>
                </c:pt>
                <c:pt idx="61">
                  <c:v>2017</c:v>
                </c:pt>
                <c:pt idx="62">
                  <c:v>2017</c:v>
                </c:pt>
                <c:pt idx="63">
                  <c:v>2017</c:v>
                </c:pt>
                <c:pt idx="64">
                  <c:v>2017</c:v>
                </c:pt>
                <c:pt idx="65">
                  <c:v>2017</c:v>
                </c:pt>
                <c:pt idx="66">
                  <c:v>2017</c:v>
                </c:pt>
                <c:pt idx="67">
                  <c:v>2017</c:v>
                </c:pt>
                <c:pt idx="68">
                  <c:v>2017</c:v>
                </c:pt>
                <c:pt idx="69">
                  <c:v>2017</c:v>
                </c:pt>
                <c:pt idx="70">
                  <c:v>2017</c:v>
                </c:pt>
                <c:pt idx="71">
                  <c:v>2017</c:v>
                </c:pt>
                <c:pt idx="72">
                  <c:v>2018</c:v>
                </c:pt>
                <c:pt idx="73">
                  <c:v>2018</c:v>
                </c:pt>
                <c:pt idx="74">
                  <c:v>2018</c:v>
                </c:pt>
                <c:pt idx="75">
                  <c:v>2018</c:v>
                </c:pt>
                <c:pt idx="76">
                  <c:v>2018</c:v>
                </c:pt>
                <c:pt idx="77">
                  <c:v>2018</c:v>
                </c:pt>
                <c:pt idx="78">
                  <c:v>2018</c:v>
                </c:pt>
                <c:pt idx="79">
                  <c:v>2018</c:v>
                </c:pt>
                <c:pt idx="80">
                  <c:v>2018</c:v>
                </c:pt>
                <c:pt idx="81">
                  <c:v>2018</c:v>
                </c:pt>
                <c:pt idx="82">
                  <c:v>2018</c:v>
                </c:pt>
                <c:pt idx="83">
                  <c:v>2018</c:v>
                </c:pt>
                <c:pt idx="84">
                  <c:v>2019</c:v>
                </c:pt>
                <c:pt idx="85">
                  <c:v>2019</c:v>
                </c:pt>
                <c:pt idx="86">
                  <c:v>2019</c:v>
                </c:pt>
                <c:pt idx="87">
                  <c:v>2019</c:v>
                </c:pt>
                <c:pt idx="88">
                  <c:v>2019</c:v>
                </c:pt>
                <c:pt idx="89">
                  <c:v>2019</c:v>
                </c:pt>
                <c:pt idx="90">
                  <c:v>2019</c:v>
                </c:pt>
                <c:pt idx="91">
                  <c:v>2019</c:v>
                </c:pt>
                <c:pt idx="92">
                  <c:v>2019</c:v>
                </c:pt>
                <c:pt idx="93">
                  <c:v>2019</c:v>
                </c:pt>
                <c:pt idx="94">
                  <c:v>2019</c:v>
                </c:pt>
                <c:pt idx="95">
                  <c:v>2019</c:v>
                </c:pt>
                <c:pt idx="96">
                  <c:v>2020</c:v>
                </c:pt>
                <c:pt idx="97">
                  <c:v>2020</c:v>
                </c:pt>
                <c:pt idx="98">
                  <c:v>2020</c:v>
                </c:pt>
                <c:pt idx="99">
                  <c:v>2020</c:v>
                </c:pt>
                <c:pt idx="100">
                  <c:v>2020</c:v>
                </c:pt>
                <c:pt idx="101">
                  <c:v>2020</c:v>
                </c:pt>
                <c:pt idx="102">
                  <c:v>2020</c:v>
                </c:pt>
                <c:pt idx="103">
                  <c:v>2020</c:v>
                </c:pt>
                <c:pt idx="104">
                  <c:v>2020</c:v>
                </c:pt>
                <c:pt idx="105">
                  <c:v>2020</c:v>
                </c:pt>
                <c:pt idx="106">
                  <c:v>2020</c:v>
                </c:pt>
                <c:pt idx="107">
                  <c:v>2020</c:v>
                </c:pt>
                <c:pt idx="108">
                  <c:v>2021</c:v>
                </c:pt>
                <c:pt idx="109">
                  <c:v>2021</c:v>
                </c:pt>
                <c:pt idx="110">
                  <c:v>2021</c:v>
                </c:pt>
                <c:pt idx="111">
                  <c:v>2021</c:v>
                </c:pt>
                <c:pt idx="112">
                  <c:v>2021</c:v>
                </c:pt>
                <c:pt idx="113">
                  <c:v>2021</c:v>
                </c:pt>
                <c:pt idx="114">
                  <c:v>2021</c:v>
                </c:pt>
                <c:pt idx="115">
                  <c:v>2021</c:v>
                </c:pt>
                <c:pt idx="116">
                  <c:v>2021</c:v>
                </c:pt>
                <c:pt idx="117">
                  <c:v>2021</c:v>
                </c:pt>
                <c:pt idx="118">
                  <c:v>2021</c:v>
                </c:pt>
                <c:pt idx="119">
                  <c:v>2021</c:v>
                </c:pt>
                <c:pt idx="120">
                  <c:v>2022</c:v>
                </c:pt>
                <c:pt idx="121">
                  <c:v>2022</c:v>
                </c:pt>
                <c:pt idx="122">
                  <c:v>2022</c:v>
                </c:pt>
                <c:pt idx="123">
                  <c:v>2022</c:v>
                </c:pt>
                <c:pt idx="124">
                  <c:v>2022</c:v>
                </c:pt>
                <c:pt idx="125">
                  <c:v>2022</c:v>
                </c:pt>
                <c:pt idx="126">
                  <c:v>2022</c:v>
                </c:pt>
                <c:pt idx="127">
                  <c:v>2022</c:v>
                </c:pt>
                <c:pt idx="128">
                  <c:v>2022</c:v>
                </c:pt>
                <c:pt idx="129">
                  <c:v>2022</c:v>
                </c:pt>
                <c:pt idx="130">
                  <c:v>2022</c:v>
                </c:pt>
                <c:pt idx="131">
                  <c:v>2022</c:v>
                </c:pt>
                <c:pt idx="132">
                  <c:v>2023</c:v>
                </c:pt>
                <c:pt idx="133">
                  <c:v>2023</c:v>
                </c:pt>
                <c:pt idx="134">
                  <c:v>2023</c:v>
                </c:pt>
                <c:pt idx="135">
                  <c:v>2023</c:v>
                </c:pt>
                <c:pt idx="136">
                  <c:v>2023</c:v>
                </c:pt>
                <c:pt idx="137">
                  <c:v>2023</c:v>
                </c:pt>
                <c:pt idx="138">
                  <c:v>2023</c:v>
                </c:pt>
                <c:pt idx="139">
                  <c:v>2023</c:v>
                </c:pt>
                <c:pt idx="140">
                  <c:v>2023</c:v>
                </c:pt>
                <c:pt idx="141">
                  <c:v>2023</c:v>
                </c:pt>
                <c:pt idx="142">
                  <c:v>2023</c:v>
                </c:pt>
                <c:pt idx="143">
                  <c:v>2023</c:v>
                </c:pt>
                <c:pt idx="144">
                  <c:v>2024</c:v>
                </c:pt>
                <c:pt idx="145">
                  <c:v>2024</c:v>
                </c:pt>
                <c:pt idx="146">
                  <c:v>2024</c:v>
                </c:pt>
                <c:pt idx="147">
                  <c:v>2024</c:v>
                </c:pt>
                <c:pt idx="148">
                  <c:v>2024</c:v>
                </c:pt>
                <c:pt idx="149">
                  <c:v>2024</c:v>
                </c:pt>
                <c:pt idx="150">
                  <c:v>2024</c:v>
                </c:pt>
                <c:pt idx="151">
                  <c:v>2024</c:v>
                </c:pt>
                <c:pt idx="152">
                  <c:v>2024</c:v>
                </c:pt>
                <c:pt idx="153">
                  <c:v>2024</c:v>
                </c:pt>
                <c:pt idx="154">
                  <c:v>2024</c:v>
                </c:pt>
                <c:pt idx="155">
                  <c:v>2024</c:v>
                </c:pt>
                <c:pt idx="156">
                  <c:v>2025</c:v>
                </c:pt>
                <c:pt idx="157">
                  <c:v>2025</c:v>
                </c:pt>
                <c:pt idx="158">
                  <c:v>2025</c:v>
                </c:pt>
                <c:pt idx="159">
                  <c:v>2025</c:v>
                </c:pt>
                <c:pt idx="160">
                  <c:v>2025</c:v>
                </c:pt>
                <c:pt idx="161">
                  <c:v>2025</c:v>
                </c:pt>
                <c:pt idx="162">
                  <c:v>2025</c:v>
                </c:pt>
                <c:pt idx="163">
                  <c:v>2025</c:v>
                </c:pt>
                <c:pt idx="164">
                  <c:v>2025</c:v>
                </c:pt>
                <c:pt idx="165">
                  <c:v>2025</c:v>
                </c:pt>
                <c:pt idx="166">
                  <c:v>2025</c:v>
                </c:pt>
                <c:pt idx="167">
                  <c:v>2025</c:v>
                </c:pt>
              </c:strCache>
            </c:strRef>
          </c:cat>
          <c:val>
            <c:numRef>
              <c:f>[0]!CPI_HICP_SERV01_M_GC_F</c:f>
              <c:numCache>
                <c:formatCode>General</c:formatCode>
                <c:ptCount val="78"/>
                <c:pt idx="0">
                  <c:v>0.39467974405390699</c:v>
                </c:pt>
                <c:pt idx="1">
                  <c:v>0.46833693745669103</c:v>
                </c:pt>
                <c:pt idx="2">
                  <c:v>0.52398887137948402</c:v>
                </c:pt>
                <c:pt idx="3">
                  <c:v>0.50160726192569605</c:v>
                </c:pt>
                <c:pt idx="4">
                  <c:v>0.55358836598088101</c:v>
                </c:pt>
                <c:pt idx="5">
                  <c:v>0.51986863868480004</c:v>
                </c:pt>
                <c:pt idx="6">
                  <c:v>0.57450759899104598</c:v>
                </c:pt>
                <c:pt idx="7">
                  <c:v>0.52570275551990198</c:v>
                </c:pt>
                <c:pt idx="8">
                  <c:v>0.36682452335546301</c:v>
                </c:pt>
                <c:pt idx="9">
                  <c:v>0.58018947878261096</c:v>
                </c:pt>
                <c:pt idx="10">
                  <c:v>0.54302409331928003</c:v>
                </c:pt>
                <c:pt idx="11">
                  <c:v>0.50384677223114704</c:v>
                </c:pt>
                <c:pt idx="12">
                  <c:v>0.468774008650923</c:v>
                </c:pt>
                <c:pt idx="13">
                  <c:v>0.41492624879909001</c:v>
                </c:pt>
                <c:pt idx="14">
                  <c:v>0.37343457292223098</c:v>
                </c:pt>
                <c:pt idx="15">
                  <c:v>0.36355410326273402</c:v>
                </c:pt>
                <c:pt idx="16">
                  <c:v>0.379465019414991</c:v>
                </c:pt>
                <c:pt idx="17">
                  <c:v>0.48105185994656802</c:v>
                </c:pt>
                <c:pt idx="18">
                  <c:v>0.37828915241104899</c:v>
                </c:pt>
                <c:pt idx="19">
                  <c:v>0.41144686232147498</c:v>
                </c:pt>
                <c:pt idx="20">
                  <c:v>0.32662887250175199</c:v>
                </c:pt>
                <c:pt idx="21">
                  <c:v>0.202319012034304</c:v>
                </c:pt>
                <c:pt idx="22">
                  <c:v>0.230832934383465</c:v>
                </c:pt>
                <c:pt idx="23">
                  <c:v>0.217381644361342</c:v>
                </c:pt>
                <c:pt idx="24">
                  <c:v>0.17882041296235501</c:v>
                </c:pt>
                <c:pt idx="25">
                  <c:v>0.119115207532569</c:v>
                </c:pt>
                <c:pt idx="26">
                  <c:v>0.118160804900932</c:v>
                </c:pt>
                <c:pt idx="27">
                  <c:v>0.108699687928168</c:v>
                </c:pt>
                <c:pt idx="28">
                  <c:v>6.8295601827924102E-2</c:v>
                </c:pt>
                <c:pt idx="29">
                  <c:v>5.98685062931925E-2</c:v>
                </c:pt>
                <c:pt idx="30">
                  <c:v>0.23922167481432299</c:v>
                </c:pt>
                <c:pt idx="31">
                  <c:v>0.29138825238160598</c:v>
                </c:pt>
                <c:pt idx="32">
                  <c:v>0.39513633754518401</c:v>
                </c:pt>
                <c:pt idx="33">
                  <c:v>0.44211742905353901</c:v>
                </c:pt>
                <c:pt idx="34">
                  <c:v>0.43870138726385699</c:v>
                </c:pt>
                <c:pt idx="35">
                  <c:v>0.51769609184546095</c:v>
                </c:pt>
                <c:pt idx="36">
                  <c:v>0.59155146810453596</c:v>
                </c:pt>
                <c:pt idx="37">
                  <c:v>0.68886811218522903</c:v>
                </c:pt>
                <c:pt idx="38">
                  <c:v>0.70217099275412798</c:v>
                </c:pt>
                <c:pt idx="39">
                  <c:v>0.74999204292514099</c:v>
                </c:pt>
                <c:pt idx="40">
                  <c:v>0.75774120561539404</c:v>
                </c:pt>
                <c:pt idx="41">
                  <c:v>0.74898973457112605</c:v>
                </c:pt>
                <c:pt idx="42">
                  <c:v>0.78357177003642897</c:v>
                </c:pt>
                <c:pt idx="43">
                  <c:v>0.83651742112098204</c:v>
                </c:pt>
                <c:pt idx="44">
                  <c:v>0.77869252928322696</c:v>
                </c:pt>
                <c:pt idx="45">
                  <c:v>0.78918952765111405</c:v>
                </c:pt>
                <c:pt idx="46">
                  <c:v>0.89034972279188296</c:v>
                </c:pt>
                <c:pt idx="47">
                  <c:v>0.90065916475350405</c:v>
                </c:pt>
                <c:pt idx="48">
                  <c:v>0.83487518060309895</c:v>
                </c:pt>
                <c:pt idx="49">
                  <c:v>0.84458933271087</c:v>
                </c:pt>
                <c:pt idx="50">
                  <c:v>1.01999777160136</c:v>
                </c:pt>
                <c:pt idx="51">
                  <c:v>0.846508645916067</c:v>
                </c:pt>
                <c:pt idx="52">
                  <c:v>0.69338221426592905</c:v>
                </c:pt>
                <c:pt idx="53">
                  <c:v>0.80697894984388696</c:v>
                </c:pt>
                <c:pt idx="54">
                  <c:v>0.82928080907771795</c:v>
                </c:pt>
                <c:pt idx="55">
                  <c:v>0.71517846971483801</c:v>
                </c:pt>
                <c:pt idx="56">
                  <c:v>0.59814058905185297</c:v>
                </c:pt>
                <c:pt idx="57">
                  <c:v>0.65984636869878899</c:v>
                </c:pt>
                <c:pt idx="58">
                  <c:v>0.61815576641568004</c:v>
                </c:pt>
                <c:pt idx="59">
                  <c:v>0.70842310024105404</c:v>
                </c:pt>
                <c:pt idx="60">
                  <c:v>0.75735657899569098</c:v>
                </c:pt>
                <c:pt idx="61">
                  <c:v>0.86008085955706404</c:v>
                </c:pt>
                <c:pt idx="62">
                  <c:v>0.76813820170253999</c:v>
                </c:pt>
                <c:pt idx="63">
                  <c:v>1.17856454413787</c:v>
                </c:pt>
                <c:pt idx="64">
                  <c:v>1.2577743259299199</c:v>
                </c:pt>
                <c:pt idx="65">
                  <c:v>1.40432516752882</c:v>
                </c:pt>
                <c:pt idx="66">
                  <c:v>1.6751121168480101</c:v>
                </c:pt>
                <c:pt idx="67">
                  <c:v>1.7587928256504599</c:v>
                </c:pt>
                <c:pt idx="68">
                  <c:v>1.4766151592299199</c:v>
                </c:pt>
                <c:pt idx="69">
                  <c:v>1.2924755157914201</c:v>
                </c:pt>
                <c:pt idx="70">
                  <c:v>1.2098066819880899</c:v>
                </c:pt>
                <c:pt idx="71">
                  <c:v>1.2938919867085601</c:v>
                </c:pt>
                <c:pt idx="72">
                  <c:v>1.0818141735209399</c:v>
                </c:pt>
                <c:pt idx="73">
                  <c:v>1.06339591514589</c:v>
                </c:pt>
                <c:pt idx="74">
                  <c:v>1.0583523277712801</c:v>
                </c:pt>
                <c:pt idx="75">
                  <c:v>0.90606774824464797</c:v>
                </c:pt>
                <c:pt idx="76">
                  <c:v>1.08137600934773</c:v>
                </c:pt>
                <c:pt idx="77">
                  <c:v>0.99813289742105504</c:v>
                </c:pt>
              </c:numCache>
            </c:numRef>
          </c:val>
        </c:ser>
        <c:ser>
          <c:idx val="4"/>
          <c:order val="3"/>
          <c:tx>
            <c:v>Degalų ir tepalų kainos</c:v>
          </c:tx>
          <c:spPr>
            <a:solidFill>
              <a:srgbClr val="75A26E"/>
            </a:solidFill>
            <a:ln w="25400">
              <a:noFill/>
            </a:ln>
          </c:spPr>
          <c:invertIfNegative val="0"/>
          <c:cat>
            <c:strRef>
              <c:f>Datos!$A$22:$LX$22</c:f>
              <c:strCache>
                <c:ptCount val="168"/>
                <c:pt idx="0">
                  <c:v>2012</c:v>
                </c:pt>
                <c:pt idx="1">
                  <c:v>2012</c:v>
                </c:pt>
                <c:pt idx="2">
                  <c:v>2012</c:v>
                </c:pt>
                <c:pt idx="3">
                  <c:v>2012</c:v>
                </c:pt>
                <c:pt idx="4">
                  <c:v>2012</c:v>
                </c:pt>
                <c:pt idx="5">
                  <c:v>2012</c:v>
                </c:pt>
                <c:pt idx="6">
                  <c:v>2012</c:v>
                </c:pt>
                <c:pt idx="7">
                  <c:v>2012</c:v>
                </c:pt>
                <c:pt idx="8">
                  <c:v>2012</c:v>
                </c:pt>
                <c:pt idx="9">
                  <c:v>2012</c:v>
                </c:pt>
                <c:pt idx="10">
                  <c:v>2012</c:v>
                </c:pt>
                <c:pt idx="11">
                  <c:v>2012</c:v>
                </c:pt>
                <c:pt idx="12">
                  <c:v>2013</c:v>
                </c:pt>
                <c:pt idx="13">
                  <c:v>2013</c:v>
                </c:pt>
                <c:pt idx="14">
                  <c:v>2013</c:v>
                </c:pt>
                <c:pt idx="15">
                  <c:v>2013</c:v>
                </c:pt>
                <c:pt idx="16">
                  <c:v>2013</c:v>
                </c:pt>
                <c:pt idx="17">
                  <c:v>2013</c:v>
                </c:pt>
                <c:pt idx="18">
                  <c:v>2013</c:v>
                </c:pt>
                <c:pt idx="19">
                  <c:v>2013</c:v>
                </c:pt>
                <c:pt idx="20">
                  <c:v>2013</c:v>
                </c:pt>
                <c:pt idx="21">
                  <c:v>2013</c:v>
                </c:pt>
                <c:pt idx="22">
                  <c:v>2013</c:v>
                </c:pt>
                <c:pt idx="23">
                  <c:v>2013</c:v>
                </c:pt>
                <c:pt idx="24">
                  <c:v>2014</c:v>
                </c:pt>
                <c:pt idx="25">
                  <c:v>2014</c:v>
                </c:pt>
                <c:pt idx="26">
                  <c:v>2014</c:v>
                </c:pt>
                <c:pt idx="27">
                  <c:v>2014</c:v>
                </c:pt>
                <c:pt idx="28">
                  <c:v>2014</c:v>
                </c:pt>
                <c:pt idx="29">
                  <c:v>2014</c:v>
                </c:pt>
                <c:pt idx="30">
                  <c:v>2014</c:v>
                </c:pt>
                <c:pt idx="31">
                  <c:v>2014</c:v>
                </c:pt>
                <c:pt idx="32">
                  <c:v>2014</c:v>
                </c:pt>
                <c:pt idx="33">
                  <c:v>2014</c:v>
                </c:pt>
                <c:pt idx="34">
                  <c:v>2014</c:v>
                </c:pt>
                <c:pt idx="35">
                  <c:v>2014</c:v>
                </c:pt>
                <c:pt idx="36">
                  <c:v>2015</c:v>
                </c:pt>
                <c:pt idx="37">
                  <c:v>2015</c:v>
                </c:pt>
                <c:pt idx="38">
                  <c:v>2015</c:v>
                </c:pt>
                <c:pt idx="39">
                  <c:v>2015</c:v>
                </c:pt>
                <c:pt idx="40">
                  <c:v>2015</c:v>
                </c:pt>
                <c:pt idx="41">
                  <c:v>2015</c:v>
                </c:pt>
                <c:pt idx="42">
                  <c:v>2015</c:v>
                </c:pt>
                <c:pt idx="43">
                  <c:v>2015</c:v>
                </c:pt>
                <c:pt idx="44">
                  <c:v>2015</c:v>
                </c:pt>
                <c:pt idx="45">
                  <c:v>2015</c:v>
                </c:pt>
                <c:pt idx="46">
                  <c:v>2015</c:v>
                </c:pt>
                <c:pt idx="47">
                  <c:v>2015</c:v>
                </c:pt>
                <c:pt idx="48">
                  <c:v>2016</c:v>
                </c:pt>
                <c:pt idx="49">
                  <c:v>2016</c:v>
                </c:pt>
                <c:pt idx="50">
                  <c:v>2016</c:v>
                </c:pt>
                <c:pt idx="51">
                  <c:v>2016</c:v>
                </c:pt>
                <c:pt idx="52">
                  <c:v>2016</c:v>
                </c:pt>
                <c:pt idx="53">
                  <c:v>2016</c:v>
                </c:pt>
                <c:pt idx="54">
                  <c:v>2016</c:v>
                </c:pt>
                <c:pt idx="55">
                  <c:v>2016</c:v>
                </c:pt>
                <c:pt idx="56">
                  <c:v>2016</c:v>
                </c:pt>
                <c:pt idx="57">
                  <c:v>2016</c:v>
                </c:pt>
                <c:pt idx="58">
                  <c:v>2016</c:v>
                </c:pt>
                <c:pt idx="59">
                  <c:v>2016</c:v>
                </c:pt>
                <c:pt idx="60">
                  <c:v>2017</c:v>
                </c:pt>
                <c:pt idx="61">
                  <c:v>2017</c:v>
                </c:pt>
                <c:pt idx="62">
                  <c:v>2017</c:v>
                </c:pt>
                <c:pt idx="63">
                  <c:v>2017</c:v>
                </c:pt>
                <c:pt idx="64">
                  <c:v>2017</c:v>
                </c:pt>
                <c:pt idx="65">
                  <c:v>2017</c:v>
                </c:pt>
                <c:pt idx="66">
                  <c:v>2017</c:v>
                </c:pt>
                <c:pt idx="67">
                  <c:v>2017</c:v>
                </c:pt>
                <c:pt idx="68">
                  <c:v>2017</c:v>
                </c:pt>
                <c:pt idx="69">
                  <c:v>2017</c:v>
                </c:pt>
                <c:pt idx="70">
                  <c:v>2017</c:v>
                </c:pt>
                <c:pt idx="71">
                  <c:v>2017</c:v>
                </c:pt>
                <c:pt idx="72">
                  <c:v>2018</c:v>
                </c:pt>
                <c:pt idx="73">
                  <c:v>2018</c:v>
                </c:pt>
                <c:pt idx="74">
                  <c:v>2018</c:v>
                </c:pt>
                <c:pt idx="75">
                  <c:v>2018</c:v>
                </c:pt>
                <c:pt idx="76">
                  <c:v>2018</c:v>
                </c:pt>
                <c:pt idx="77">
                  <c:v>2018</c:v>
                </c:pt>
                <c:pt idx="78">
                  <c:v>2018</c:v>
                </c:pt>
                <c:pt idx="79">
                  <c:v>2018</c:v>
                </c:pt>
                <c:pt idx="80">
                  <c:v>2018</c:v>
                </c:pt>
                <c:pt idx="81">
                  <c:v>2018</c:v>
                </c:pt>
                <c:pt idx="82">
                  <c:v>2018</c:v>
                </c:pt>
                <c:pt idx="83">
                  <c:v>2018</c:v>
                </c:pt>
                <c:pt idx="84">
                  <c:v>2019</c:v>
                </c:pt>
                <c:pt idx="85">
                  <c:v>2019</c:v>
                </c:pt>
                <c:pt idx="86">
                  <c:v>2019</c:v>
                </c:pt>
                <c:pt idx="87">
                  <c:v>2019</c:v>
                </c:pt>
                <c:pt idx="88">
                  <c:v>2019</c:v>
                </c:pt>
                <c:pt idx="89">
                  <c:v>2019</c:v>
                </c:pt>
                <c:pt idx="90">
                  <c:v>2019</c:v>
                </c:pt>
                <c:pt idx="91">
                  <c:v>2019</c:v>
                </c:pt>
                <c:pt idx="92">
                  <c:v>2019</c:v>
                </c:pt>
                <c:pt idx="93">
                  <c:v>2019</c:v>
                </c:pt>
                <c:pt idx="94">
                  <c:v>2019</c:v>
                </c:pt>
                <c:pt idx="95">
                  <c:v>2019</c:v>
                </c:pt>
                <c:pt idx="96">
                  <c:v>2020</c:v>
                </c:pt>
                <c:pt idx="97">
                  <c:v>2020</c:v>
                </c:pt>
                <c:pt idx="98">
                  <c:v>2020</c:v>
                </c:pt>
                <c:pt idx="99">
                  <c:v>2020</c:v>
                </c:pt>
                <c:pt idx="100">
                  <c:v>2020</c:v>
                </c:pt>
                <c:pt idx="101">
                  <c:v>2020</c:v>
                </c:pt>
                <c:pt idx="102">
                  <c:v>2020</c:v>
                </c:pt>
                <c:pt idx="103">
                  <c:v>2020</c:v>
                </c:pt>
                <c:pt idx="104">
                  <c:v>2020</c:v>
                </c:pt>
                <c:pt idx="105">
                  <c:v>2020</c:v>
                </c:pt>
                <c:pt idx="106">
                  <c:v>2020</c:v>
                </c:pt>
                <c:pt idx="107">
                  <c:v>2020</c:v>
                </c:pt>
                <c:pt idx="108">
                  <c:v>2021</c:v>
                </c:pt>
                <c:pt idx="109">
                  <c:v>2021</c:v>
                </c:pt>
                <c:pt idx="110">
                  <c:v>2021</c:v>
                </c:pt>
                <c:pt idx="111">
                  <c:v>2021</c:v>
                </c:pt>
                <c:pt idx="112">
                  <c:v>2021</c:v>
                </c:pt>
                <c:pt idx="113">
                  <c:v>2021</c:v>
                </c:pt>
                <c:pt idx="114">
                  <c:v>2021</c:v>
                </c:pt>
                <c:pt idx="115">
                  <c:v>2021</c:v>
                </c:pt>
                <c:pt idx="116">
                  <c:v>2021</c:v>
                </c:pt>
                <c:pt idx="117">
                  <c:v>2021</c:v>
                </c:pt>
                <c:pt idx="118">
                  <c:v>2021</c:v>
                </c:pt>
                <c:pt idx="119">
                  <c:v>2021</c:v>
                </c:pt>
                <c:pt idx="120">
                  <c:v>2022</c:v>
                </c:pt>
                <c:pt idx="121">
                  <c:v>2022</c:v>
                </c:pt>
                <c:pt idx="122">
                  <c:v>2022</c:v>
                </c:pt>
                <c:pt idx="123">
                  <c:v>2022</c:v>
                </c:pt>
                <c:pt idx="124">
                  <c:v>2022</c:v>
                </c:pt>
                <c:pt idx="125">
                  <c:v>2022</c:v>
                </c:pt>
                <c:pt idx="126">
                  <c:v>2022</c:v>
                </c:pt>
                <c:pt idx="127">
                  <c:v>2022</c:v>
                </c:pt>
                <c:pt idx="128">
                  <c:v>2022</c:v>
                </c:pt>
                <c:pt idx="129">
                  <c:v>2022</c:v>
                </c:pt>
                <c:pt idx="130">
                  <c:v>2022</c:v>
                </c:pt>
                <c:pt idx="131">
                  <c:v>2022</c:v>
                </c:pt>
                <c:pt idx="132">
                  <c:v>2023</c:v>
                </c:pt>
                <c:pt idx="133">
                  <c:v>2023</c:v>
                </c:pt>
                <c:pt idx="134">
                  <c:v>2023</c:v>
                </c:pt>
                <c:pt idx="135">
                  <c:v>2023</c:v>
                </c:pt>
                <c:pt idx="136">
                  <c:v>2023</c:v>
                </c:pt>
                <c:pt idx="137">
                  <c:v>2023</c:v>
                </c:pt>
                <c:pt idx="138">
                  <c:v>2023</c:v>
                </c:pt>
                <c:pt idx="139">
                  <c:v>2023</c:v>
                </c:pt>
                <c:pt idx="140">
                  <c:v>2023</c:v>
                </c:pt>
                <c:pt idx="141">
                  <c:v>2023</c:v>
                </c:pt>
                <c:pt idx="142">
                  <c:v>2023</c:v>
                </c:pt>
                <c:pt idx="143">
                  <c:v>2023</c:v>
                </c:pt>
                <c:pt idx="144">
                  <c:v>2024</c:v>
                </c:pt>
                <c:pt idx="145">
                  <c:v>2024</c:v>
                </c:pt>
                <c:pt idx="146">
                  <c:v>2024</c:v>
                </c:pt>
                <c:pt idx="147">
                  <c:v>2024</c:v>
                </c:pt>
                <c:pt idx="148">
                  <c:v>2024</c:v>
                </c:pt>
                <c:pt idx="149">
                  <c:v>2024</c:v>
                </c:pt>
                <c:pt idx="150">
                  <c:v>2024</c:v>
                </c:pt>
                <c:pt idx="151">
                  <c:v>2024</c:v>
                </c:pt>
                <c:pt idx="152">
                  <c:v>2024</c:v>
                </c:pt>
                <c:pt idx="153">
                  <c:v>2024</c:v>
                </c:pt>
                <c:pt idx="154">
                  <c:v>2024</c:v>
                </c:pt>
                <c:pt idx="155">
                  <c:v>2024</c:v>
                </c:pt>
                <c:pt idx="156">
                  <c:v>2025</c:v>
                </c:pt>
                <c:pt idx="157">
                  <c:v>2025</c:v>
                </c:pt>
                <c:pt idx="158">
                  <c:v>2025</c:v>
                </c:pt>
                <c:pt idx="159">
                  <c:v>2025</c:v>
                </c:pt>
                <c:pt idx="160">
                  <c:v>2025</c:v>
                </c:pt>
                <c:pt idx="161">
                  <c:v>2025</c:v>
                </c:pt>
                <c:pt idx="162">
                  <c:v>2025</c:v>
                </c:pt>
                <c:pt idx="163">
                  <c:v>2025</c:v>
                </c:pt>
                <c:pt idx="164">
                  <c:v>2025</c:v>
                </c:pt>
                <c:pt idx="165">
                  <c:v>2025</c:v>
                </c:pt>
                <c:pt idx="166">
                  <c:v>2025</c:v>
                </c:pt>
                <c:pt idx="167">
                  <c:v>2025</c:v>
                </c:pt>
              </c:strCache>
            </c:strRef>
          </c:cat>
          <c:val>
            <c:numRef>
              <c:f>[0]!CPI_HICP_072200_M_GC_F</c:f>
              <c:numCache>
                <c:formatCode>General</c:formatCode>
                <c:ptCount val="78"/>
                <c:pt idx="0">
                  <c:v>0.38434338489668102</c:v>
                </c:pt>
                <c:pt idx="1">
                  <c:v>0.50013601635912197</c:v>
                </c:pt>
                <c:pt idx="2">
                  <c:v>0.41159450373970202</c:v>
                </c:pt>
                <c:pt idx="3">
                  <c:v>0.44165075149208399</c:v>
                </c:pt>
                <c:pt idx="4">
                  <c:v>0.45267408446922902</c:v>
                </c:pt>
                <c:pt idx="5">
                  <c:v>0.26130545389461002</c:v>
                </c:pt>
                <c:pt idx="6">
                  <c:v>0.197275660380694</c:v>
                </c:pt>
                <c:pt idx="7">
                  <c:v>0.49821557515513798</c:v>
                </c:pt>
                <c:pt idx="8">
                  <c:v>0.65782455669721396</c:v>
                </c:pt>
                <c:pt idx="9">
                  <c:v>0.449717620797639</c:v>
                </c:pt>
                <c:pt idx="10">
                  <c:v>0.35633961004916298</c:v>
                </c:pt>
                <c:pt idx="11">
                  <c:v>0.32039338381652999</c:v>
                </c:pt>
                <c:pt idx="12">
                  <c:v>0.204524432123487</c:v>
                </c:pt>
                <c:pt idx="13">
                  <c:v>0.13997721473965399</c:v>
                </c:pt>
                <c:pt idx="14">
                  <c:v>-6.8552897627989398E-2</c:v>
                </c:pt>
                <c:pt idx="15">
                  <c:v>-0.13997218994987901</c:v>
                </c:pt>
                <c:pt idx="16">
                  <c:v>-0.316692444779135</c:v>
                </c:pt>
                <c:pt idx="17">
                  <c:v>-0.23351450540560301</c:v>
                </c:pt>
                <c:pt idx="18">
                  <c:v>-0.25638857287543299</c:v>
                </c:pt>
                <c:pt idx="19">
                  <c:v>-0.22429670473684599</c:v>
                </c:pt>
                <c:pt idx="20">
                  <c:v>-0.22878530938869199</c:v>
                </c:pt>
                <c:pt idx="21">
                  <c:v>-0.21190668309079899</c:v>
                </c:pt>
                <c:pt idx="22">
                  <c:v>-0.21258659903882501</c:v>
                </c:pt>
                <c:pt idx="23">
                  <c:v>-0.20229785643564399</c:v>
                </c:pt>
                <c:pt idx="24">
                  <c:v>-0.21172222629628501</c:v>
                </c:pt>
                <c:pt idx="25">
                  <c:v>-0.22949400337267301</c:v>
                </c:pt>
                <c:pt idx="26">
                  <c:v>-0.166236510862593</c:v>
                </c:pt>
                <c:pt idx="27">
                  <c:v>-0.29021983652314298</c:v>
                </c:pt>
                <c:pt idx="28">
                  <c:v>-9.2140798416833702E-2</c:v>
                </c:pt>
                <c:pt idx="29">
                  <c:v>4.89894245454758E-2</c:v>
                </c:pt>
                <c:pt idx="30">
                  <c:v>7.9534252554527202E-2</c:v>
                </c:pt>
                <c:pt idx="31">
                  <c:v>-0.20475626876779399</c:v>
                </c:pt>
                <c:pt idx="32">
                  <c:v>-0.38391393363180698</c:v>
                </c:pt>
                <c:pt idx="33">
                  <c:v>-0.376755671631677</c:v>
                </c:pt>
                <c:pt idx="34">
                  <c:v>-0.44202319681756702</c:v>
                </c:pt>
                <c:pt idx="35">
                  <c:v>-0.74933604283528699</c:v>
                </c:pt>
                <c:pt idx="36">
                  <c:v>-1.6218043697235001</c:v>
                </c:pt>
                <c:pt idx="37">
                  <c:v>-1.4848671576144501</c:v>
                </c:pt>
                <c:pt idx="38">
                  <c:v>-1.08962252553645</c:v>
                </c:pt>
                <c:pt idx="39">
                  <c:v>-1.0236222978576901</c:v>
                </c:pt>
                <c:pt idx="40">
                  <c:v>-0.62329744645103002</c:v>
                </c:pt>
                <c:pt idx="41">
                  <c:v>-0.46753229770697402</c:v>
                </c:pt>
                <c:pt idx="42">
                  <c:v>-0.51425621491713203</c:v>
                </c:pt>
                <c:pt idx="43">
                  <c:v>-1.0184642772988199</c:v>
                </c:pt>
                <c:pt idx="44">
                  <c:v>-1.2995630599846599</c:v>
                </c:pt>
                <c:pt idx="45">
                  <c:v>-1.1793475761062999</c:v>
                </c:pt>
                <c:pt idx="46">
                  <c:v>-1.24127013864695</c:v>
                </c:pt>
                <c:pt idx="47">
                  <c:v>-0.99884421217292296</c:v>
                </c:pt>
                <c:pt idx="48">
                  <c:v>-0.404837984317304</c:v>
                </c:pt>
                <c:pt idx="49">
                  <c:v>-0.72722928262529496</c:v>
                </c:pt>
                <c:pt idx="50">
                  <c:v>-1.0936515331735599</c:v>
                </c:pt>
                <c:pt idx="51">
                  <c:v>-0.94504303146173096</c:v>
                </c:pt>
                <c:pt idx="52">
                  <c:v>-1.18540003062342</c:v>
                </c:pt>
                <c:pt idx="53">
                  <c:v>-1.18981630392592</c:v>
                </c:pt>
                <c:pt idx="54">
                  <c:v>-1.2437631028423399</c:v>
                </c:pt>
                <c:pt idx="55">
                  <c:v>-0.83864519063017395</c:v>
                </c:pt>
                <c:pt idx="56">
                  <c:v>-0.34885346230851899</c:v>
                </c:pt>
                <c:pt idx="57">
                  <c:v>-0.19274726579562801</c:v>
                </c:pt>
                <c:pt idx="58">
                  <c:v>6.80600418008043E-2</c:v>
                </c:pt>
                <c:pt idx="59">
                  <c:v>0.36815676422229598</c:v>
                </c:pt>
                <c:pt idx="60">
                  <c:v>0.84837799526096802</c:v>
                </c:pt>
                <c:pt idx="61">
                  <c:v>1.0484076548245</c:v>
                </c:pt>
                <c:pt idx="62">
                  <c:v>0.96112612813218301</c:v>
                </c:pt>
                <c:pt idx="63">
                  <c:v>0.84592478415846095</c:v>
                </c:pt>
                <c:pt idx="64">
                  <c:v>0.57105767875727098</c:v>
                </c:pt>
                <c:pt idx="65">
                  <c:v>0.239364016132704</c:v>
                </c:pt>
                <c:pt idx="66">
                  <c:v>0.26974539388636898</c:v>
                </c:pt>
                <c:pt idx="67">
                  <c:v>0.37185373150762902</c:v>
                </c:pt>
                <c:pt idx="68">
                  <c:v>0.35080269636109301</c:v>
                </c:pt>
                <c:pt idx="69">
                  <c:v>0.19555975750287399</c:v>
                </c:pt>
                <c:pt idx="70">
                  <c:v>0.41510462026348199</c:v>
                </c:pt>
                <c:pt idx="71">
                  <c:v>0.29687074442716399</c:v>
                </c:pt>
                <c:pt idx="72">
                  <c:v>0.21266625665355399</c:v>
                </c:pt>
                <c:pt idx="73">
                  <c:v>9.7633461510749794E-2</c:v>
                </c:pt>
                <c:pt idx="74">
                  <c:v>0.10651078896911401</c:v>
                </c:pt>
                <c:pt idx="75">
                  <c:v>5.55359291835157E-2</c:v>
                </c:pt>
                <c:pt idx="76">
                  <c:v>0.63803640761413905</c:v>
                </c:pt>
                <c:pt idx="77">
                  <c:v>0.86078785468718999</c:v>
                </c:pt>
              </c:numCache>
            </c:numRef>
          </c:val>
        </c:ser>
        <c:ser>
          <c:idx val="3"/>
          <c:order val="4"/>
          <c:tx>
            <c:v>Maisto produktų, gėrimų ir tabako kainos</c:v>
          </c:tx>
          <c:spPr>
            <a:solidFill>
              <a:srgbClr val="FFE79A"/>
            </a:solidFill>
            <a:ln w="25400">
              <a:noFill/>
            </a:ln>
          </c:spPr>
          <c:invertIfNegative val="0"/>
          <c:cat>
            <c:strRef>
              <c:f>Datos!$A$22:$LX$22</c:f>
              <c:strCache>
                <c:ptCount val="168"/>
                <c:pt idx="0">
                  <c:v>2012</c:v>
                </c:pt>
                <c:pt idx="1">
                  <c:v>2012</c:v>
                </c:pt>
                <c:pt idx="2">
                  <c:v>2012</c:v>
                </c:pt>
                <c:pt idx="3">
                  <c:v>2012</c:v>
                </c:pt>
                <c:pt idx="4">
                  <c:v>2012</c:v>
                </c:pt>
                <c:pt idx="5">
                  <c:v>2012</c:v>
                </c:pt>
                <c:pt idx="6">
                  <c:v>2012</c:v>
                </c:pt>
                <c:pt idx="7">
                  <c:v>2012</c:v>
                </c:pt>
                <c:pt idx="8">
                  <c:v>2012</c:v>
                </c:pt>
                <c:pt idx="9">
                  <c:v>2012</c:v>
                </c:pt>
                <c:pt idx="10">
                  <c:v>2012</c:v>
                </c:pt>
                <c:pt idx="11">
                  <c:v>2012</c:v>
                </c:pt>
                <c:pt idx="12">
                  <c:v>2013</c:v>
                </c:pt>
                <c:pt idx="13">
                  <c:v>2013</c:v>
                </c:pt>
                <c:pt idx="14">
                  <c:v>2013</c:v>
                </c:pt>
                <c:pt idx="15">
                  <c:v>2013</c:v>
                </c:pt>
                <c:pt idx="16">
                  <c:v>2013</c:v>
                </c:pt>
                <c:pt idx="17">
                  <c:v>2013</c:v>
                </c:pt>
                <c:pt idx="18">
                  <c:v>2013</c:v>
                </c:pt>
                <c:pt idx="19">
                  <c:v>2013</c:v>
                </c:pt>
                <c:pt idx="20">
                  <c:v>2013</c:v>
                </c:pt>
                <c:pt idx="21">
                  <c:v>2013</c:v>
                </c:pt>
                <c:pt idx="22">
                  <c:v>2013</c:v>
                </c:pt>
                <c:pt idx="23">
                  <c:v>2013</c:v>
                </c:pt>
                <c:pt idx="24">
                  <c:v>2014</c:v>
                </c:pt>
                <c:pt idx="25">
                  <c:v>2014</c:v>
                </c:pt>
                <c:pt idx="26">
                  <c:v>2014</c:v>
                </c:pt>
                <c:pt idx="27">
                  <c:v>2014</c:v>
                </c:pt>
                <c:pt idx="28">
                  <c:v>2014</c:v>
                </c:pt>
                <c:pt idx="29">
                  <c:v>2014</c:v>
                </c:pt>
                <c:pt idx="30">
                  <c:v>2014</c:v>
                </c:pt>
                <c:pt idx="31">
                  <c:v>2014</c:v>
                </c:pt>
                <c:pt idx="32">
                  <c:v>2014</c:v>
                </c:pt>
                <c:pt idx="33">
                  <c:v>2014</c:v>
                </c:pt>
                <c:pt idx="34">
                  <c:v>2014</c:v>
                </c:pt>
                <c:pt idx="35">
                  <c:v>2014</c:v>
                </c:pt>
                <c:pt idx="36">
                  <c:v>2015</c:v>
                </c:pt>
                <c:pt idx="37">
                  <c:v>2015</c:v>
                </c:pt>
                <c:pt idx="38">
                  <c:v>2015</c:v>
                </c:pt>
                <c:pt idx="39">
                  <c:v>2015</c:v>
                </c:pt>
                <c:pt idx="40">
                  <c:v>2015</c:v>
                </c:pt>
                <c:pt idx="41">
                  <c:v>2015</c:v>
                </c:pt>
                <c:pt idx="42">
                  <c:v>2015</c:v>
                </c:pt>
                <c:pt idx="43">
                  <c:v>2015</c:v>
                </c:pt>
                <c:pt idx="44">
                  <c:v>2015</c:v>
                </c:pt>
                <c:pt idx="45">
                  <c:v>2015</c:v>
                </c:pt>
                <c:pt idx="46">
                  <c:v>2015</c:v>
                </c:pt>
                <c:pt idx="47">
                  <c:v>2015</c:v>
                </c:pt>
                <c:pt idx="48">
                  <c:v>2016</c:v>
                </c:pt>
                <c:pt idx="49">
                  <c:v>2016</c:v>
                </c:pt>
                <c:pt idx="50">
                  <c:v>2016</c:v>
                </c:pt>
                <c:pt idx="51">
                  <c:v>2016</c:v>
                </c:pt>
                <c:pt idx="52">
                  <c:v>2016</c:v>
                </c:pt>
                <c:pt idx="53">
                  <c:v>2016</c:v>
                </c:pt>
                <c:pt idx="54">
                  <c:v>2016</c:v>
                </c:pt>
                <c:pt idx="55">
                  <c:v>2016</c:v>
                </c:pt>
                <c:pt idx="56">
                  <c:v>2016</c:v>
                </c:pt>
                <c:pt idx="57">
                  <c:v>2016</c:v>
                </c:pt>
                <c:pt idx="58">
                  <c:v>2016</c:v>
                </c:pt>
                <c:pt idx="59">
                  <c:v>2016</c:v>
                </c:pt>
                <c:pt idx="60">
                  <c:v>2017</c:v>
                </c:pt>
                <c:pt idx="61">
                  <c:v>2017</c:v>
                </c:pt>
                <c:pt idx="62">
                  <c:v>2017</c:v>
                </c:pt>
                <c:pt idx="63">
                  <c:v>2017</c:v>
                </c:pt>
                <c:pt idx="64">
                  <c:v>2017</c:v>
                </c:pt>
                <c:pt idx="65">
                  <c:v>2017</c:v>
                </c:pt>
                <c:pt idx="66">
                  <c:v>2017</c:v>
                </c:pt>
                <c:pt idx="67">
                  <c:v>2017</c:v>
                </c:pt>
                <c:pt idx="68">
                  <c:v>2017</c:v>
                </c:pt>
                <c:pt idx="69">
                  <c:v>2017</c:v>
                </c:pt>
                <c:pt idx="70">
                  <c:v>2017</c:v>
                </c:pt>
                <c:pt idx="71">
                  <c:v>2017</c:v>
                </c:pt>
                <c:pt idx="72">
                  <c:v>2018</c:v>
                </c:pt>
                <c:pt idx="73">
                  <c:v>2018</c:v>
                </c:pt>
                <c:pt idx="74">
                  <c:v>2018</c:v>
                </c:pt>
                <c:pt idx="75">
                  <c:v>2018</c:v>
                </c:pt>
                <c:pt idx="76">
                  <c:v>2018</c:v>
                </c:pt>
                <c:pt idx="77">
                  <c:v>2018</c:v>
                </c:pt>
                <c:pt idx="78">
                  <c:v>2018</c:v>
                </c:pt>
                <c:pt idx="79">
                  <c:v>2018</c:v>
                </c:pt>
                <c:pt idx="80">
                  <c:v>2018</c:v>
                </c:pt>
                <c:pt idx="81">
                  <c:v>2018</c:v>
                </c:pt>
                <c:pt idx="82">
                  <c:v>2018</c:v>
                </c:pt>
                <c:pt idx="83">
                  <c:v>2018</c:v>
                </c:pt>
                <c:pt idx="84">
                  <c:v>2019</c:v>
                </c:pt>
                <c:pt idx="85">
                  <c:v>2019</c:v>
                </c:pt>
                <c:pt idx="86">
                  <c:v>2019</c:v>
                </c:pt>
                <c:pt idx="87">
                  <c:v>2019</c:v>
                </c:pt>
                <c:pt idx="88">
                  <c:v>2019</c:v>
                </c:pt>
                <c:pt idx="89">
                  <c:v>2019</c:v>
                </c:pt>
                <c:pt idx="90">
                  <c:v>2019</c:v>
                </c:pt>
                <c:pt idx="91">
                  <c:v>2019</c:v>
                </c:pt>
                <c:pt idx="92">
                  <c:v>2019</c:v>
                </c:pt>
                <c:pt idx="93">
                  <c:v>2019</c:v>
                </c:pt>
                <c:pt idx="94">
                  <c:v>2019</c:v>
                </c:pt>
                <c:pt idx="95">
                  <c:v>2019</c:v>
                </c:pt>
                <c:pt idx="96">
                  <c:v>2020</c:v>
                </c:pt>
                <c:pt idx="97">
                  <c:v>2020</c:v>
                </c:pt>
                <c:pt idx="98">
                  <c:v>2020</c:v>
                </c:pt>
                <c:pt idx="99">
                  <c:v>2020</c:v>
                </c:pt>
                <c:pt idx="100">
                  <c:v>2020</c:v>
                </c:pt>
                <c:pt idx="101">
                  <c:v>2020</c:v>
                </c:pt>
                <c:pt idx="102">
                  <c:v>2020</c:v>
                </c:pt>
                <c:pt idx="103">
                  <c:v>2020</c:v>
                </c:pt>
                <c:pt idx="104">
                  <c:v>2020</c:v>
                </c:pt>
                <c:pt idx="105">
                  <c:v>2020</c:v>
                </c:pt>
                <c:pt idx="106">
                  <c:v>2020</c:v>
                </c:pt>
                <c:pt idx="107">
                  <c:v>2020</c:v>
                </c:pt>
                <c:pt idx="108">
                  <c:v>2021</c:v>
                </c:pt>
                <c:pt idx="109">
                  <c:v>2021</c:v>
                </c:pt>
                <c:pt idx="110">
                  <c:v>2021</c:v>
                </c:pt>
                <c:pt idx="111">
                  <c:v>2021</c:v>
                </c:pt>
                <c:pt idx="112">
                  <c:v>2021</c:v>
                </c:pt>
                <c:pt idx="113">
                  <c:v>2021</c:v>
                </c:pt>
                <c:pt idx="114">
                  <c:v>2021</c:v>
                </c:pt>
                <c:pt idx="115">
                  <c:v>2021</c:v>
                </c:pt>
                <c:pt idx="116">
                  <c:v>2021</c:v>
                </c:pt>
                <c:pt idx="117">
                  <c:v>2021</c:v>
                </c:pt>
                <c:pt idx="118">
                  <c:v>2021</c:v>
                </c:pt>
                <c:pt idx="119">
                  <c:v>2021</c:v>
                </c:pt>
                <c:pt idx="120">
                  <c:v>2022</c:v>
                </c:pt>
                <c:pt idx="121">
                  <c:v>2022</c:v>
                </c:pt>
                <c:pt idx="122">
                  <c:v>2022</c:v>
                </c:pt>
                <c:pt idx="123">
                  <c:v>2022</c:v>
                </c:pt>
                <c:pt idx="124">
                  <c:v>2022</c:v>
                </c:pt>
                <c:pt idx="125">
                  <c:v>2022</c:v>
                </c:pt>
                <c:pt idx="126">
                  <c:v>2022</c:v>
                </c:pt>
                <c:pt idx="127">
                  <c:v>2022</c:v>
                </c:pt>
                <c:pt idx="128">
                  <c:v>2022</c:v>
                </c:pt>
                <c:pt idx="129">
                  <c:v>2022</c:v>
                </c:pt>
                <c:pt idx="130">
                  <c:v>2022</c:v>
                </c:pt>
                <c:pt idx="131">
                  <c:v>2022</c:v>
                </c:pt>
                <c:pt idx="132">
                  <c:v>2023</c:v>
                </c:pt>
                <c:pt idx="133">
                  <c:v>2023</c:v>
                </c:pt>
                <c:pt idx="134">
                  <c:v>2023</c:v>
                </c:pt>
                <c:pt idx="135">
                  <c:v>2023</c:v>
                </c:pt>
                <c:pt idx="136">
                  <c:v>2023</c:v>
                </c:pt>
                <c:pt idx="137">
                  <c:v>2023</c:v>
                </c:pt>
                <c:pt idx="138">
                  <c:v>2023</c:v>
                </c:pt>
                <c:pt idx="139">
                  <c:v>2023</c:v>
                </c:pt>
                <c:pt idx="140">
                  <c:v>2023</c:v>
                </c:pt>
                <c:pt idx="141">
                  <c:v>2023</c:v>
                </c:pt>
                <c:pt idx="142">
                  <c:v>2023</c:v>
                </c:pt>
                <c:pt idx="143">
                  <c:v>2023</c:v>
                </c:pt>
                <c:pt idx="144">
                  <c:v>2024</c:v>
                </c:pt>
                <c:pt idx="145">
                  <c:v>2024</c:v>
                </c:pt>
                <c:pt idx="146">
                  <c:v>2024</c:v>
                </c:pt>
                <c:pt idx="147">
                  <c:v>2024</c:v>
                </c:pt>
                <c:pt idx="148">
                  <c:v>2024</c:v>
                </c:pt>
                <c:pt idx="149">
                  <c:v>2024</c:v>
                </c:pt>
                <c:pt idx="150">
                  <c:v>2024</c:v>
                </c:pt>
                <c:pt idx="151">
                  <c:v>2024</c:v>
                </c:pt>
                <c:pt idx="152">
                  <c:v>2024</c:v>
                </c:pt>
                <c:pt idx="153">
                  <c:v>2024</c:v>
                </c:pt>
                <c:pt idx="154">
                  <c:v>2024</c:v>
                </c:pt>
                <c:pt idx="155">
                  <c:v>2024</c:v>
                </c:pt>
                <c:pt idx="156">
                  <c:v>2025</c:v>
                </c:pt>
                <c:pt idx="157">
                  <c:v>2025</c:v>
                </c:pt>
                <c:pt idx="158">
                  <c:v>2025</c:v>
                </c:pt>
                <c:pt idx="159">
                  <c:v>2025</c:v>
                </c:pt>
                <c:pt idx="160">
                  <c:v>2025</c:v>
                </c:pt>
                <c:pt idx="161">
                  <c:v>2025</c:v>
                </c:pt>
                <c:pt idx="162">
                  <c:v>2025</c:v>
                </c:pt>
                <c:pt idx="163">
                  <c:v>2025</c:v>
                </c:pt>
                <c:pt idx="164">
                  <c:v>2025</c:v>
                </c:pt>
                <c:pt idx="165">
                  <c:v>2025</c:v>
                </c:pt>
                <c:pt idx="166">
                  <c:v>2025</c:v>
                </c:pt>
                <c:pt idx="167">
                  <c:v>2025</c:v>
                </c:pt>
              </c:strCache>
            </c:strRef>
          </c:cat>
          <c:val>
            <c:numRef>
              <c:f>[0]!CPI_HICP_01ET02_M_GC_F</c:f>
              <c:numCache>
                <c:formatCode>General</c:formatCode>
                <c:ptCount val="78"/>
                <c:pt idx="0">
                  <c:v>1.5292821518355999</c:v>
                </c:pt>
                <c:pt idx="1">
                  <c:v>1.33772279014857</c:v>
                </c:pt>
                <c:pt idx="2">
                  <c:v>1.3512970121551799</c:v>
                </c:pt>
                <c:pt idx="3">
                  <c:v>1.0049497658177</c:v>
                </c:pt>
                <c:pt idx="4">
                  <c:v>0.48739257683932702</c:v>
                </c:pt>
                <c:pt idx="5">
                  <c:v>0.763875700462746</c:v>
                </c:pt>
                <c:pt idx="6">
                  <c:v>0.96475238296966204</c:v>
                </c:pt>
                <c:pt idx="7">
                  <c:v>1.1677055385044499</c:v>
                </c:pt>
                <c:pt idx="8">
                  <c:v>1.1838837494660499</c:v>
                </c:pt>
                <c:pt idx="9">
                  <c:v>1.18340529486719</c:v>
                </c:pt>
                <c:pt idx="10">
                  <c:v>1.1540656424392199</c:v>
                </c:pt>
                <c:pt idx="11">
                  <c:v>1.2103268017519999</c:v>
                </c:pt>
                <c:pt idx="12">
                  <c:v>1.0848896585004799</c:v>
                </c:pt>
                <c:pt idx="13">
                  <c:v>1.05981909916401</c:v>
                </c:pt>
                <c:pt idx="14">
                  <c:v>0.80843197769138797</c:v>
                </c:pt>
                <c:pt idx="15">
                  <c:v>0.58212034701229398</c:v>
                </c:pt>
                <c:pt idx="16">
                  <c:v>0.88627826785545905</c:v>
                </c:pt>
                <c:pt idx="17">
                  <c:v>0.78473779747526395</c:v>
                </c:pt>
                <c:pt idx="18">
                  <c:v>0.58639215635359998</c:v>
                </c:pt>
                <c:pt idx="19">
                  <c:v>0.51033496034294401</c:v>
                </c:pt>
                <c:pt idx="20">
                  <c:v>0.54775023464490802</c:v>
                </c:pt>
                <c:pt idx="21">
                  <c:v>0.52627609168469203</c:v>
                </c:pt>
                <c:pt idx="22">
                  <c:v>0.43946243739239099</c:v>
                </c:pt>
                <c:pt idx="23">
                  <c:v>0.32449523698625499</c:v>
                </c:pt>
                <c:pt idx="24">
                  <c:v>0.44205265258245602</c:v>
                </c:pt>
                <c:pt idx="25">
                  <c:v>0.51671497016856704</c:v>
                </c:pt>
                <c:pt idx="26">
                  <c:v>0.46215683199687801</c:v>
                </c:pt>
                <c:pt idx="27">
                  <c:v>0.59411554432768798</c:v>
                </c:pt>
                <c:pt idx="28">
                  <c:v>0.44457376876704402</c:v>
                </c:pt>
                <c:pt idx="29">
                  <c:v>0.40760892168802798</c:v>
                </c:pt>
                <c:pt idx="30">
                  <c:v>0.58468277994025797</c:v>
                </c:pt>
                <c:pt idx="31">
                  <c:v>0.55625912423013602</c:v>
                </c:pt>
                <c:pt idx="32">
                  <c:v>0.57631304090300906</c:v>
                </c:pt>
                <c:pt idx="33">
                  <c:v>0.52165212136033801</c:v>
                </c:pt>
                <c:pt idx="34">
                  <c:v>0.52767623096405802</c:v>
                </c:pt>
                <c:pt idx="35">
                  <c:v>0.37523520080351302</c:v>
                </c:pt>
                <c:pt idx="36">
                  <c:v>0.172847885061505</c:v>
                </c:pt>
                <c:pt idx="37">
                  <c:v>-4.5636286293693297E-2</c:v>
                </c:pt>
                <c:pt idx="38">
                  <c:v>-0.100260789677833</c:v>
                </c:pt>
                <c:pt idx="39">
                  <c:v>0.254879867035399</c:v>
                </c:pt>
                <c:pt idx="40">
                  <c:v>0.125720658290394</c:v>
                </c:pt>
                <c:pt idx="41">
                  <c:v>-0.10764823982408001</c:v>
                </c:pt>
                <c:pt idx="42">
                  <c:v>-0.29286814226045499</c:v>
                </c:pt>
                <c:pt idx="43">
                  <c:v>-0.29183800266362497</c:v>
                </c:pt>
                <c:pt idx="44">
                  <c:v>-0.20053588153638999</c:v>
                </c:pt>
                <c:pt idx="45">
                  <c:v>0.111837030195932</c:v>
                </c:pt>
                <c:pt idx="46">
                  <c:v>6.1868412382272003E-2</c:v>
                </c:pt>
                <c:pt idx="47">
                  <c:v>-7.9474154788348697E-2</c:v>
                </c:pt>
                <c:pt idx="48">
                  <c:v>0.16274770778588099</c:v>
                </c:pt>
                <c:pt idx="49">
                  <c:v>0.24888906437993299</c:v>
                </c:pt>
                <c:pt idx="50">
                  <c:v>0.61839353844527301</c:v>
                </c:pt>
                <c:pt idx="51">
                  <c:v>0.66566080085196899</c:v>
                </c:pt>
                <c:pt idx="52">
                  <c:v>0.63519839030803404</c:v>
                </c:pt>
                <c:pt idx="53">
                  <c:v>0.62385281909927603</c:v>
                </c:pt>
                <c:pt idx="54">
                  <c:v>0.75227204606418496</c:v>
                </c:pt>
                <c:pt idx="55">
                  <c:v>0.766122485643844</c:v>
                </c:pt>
                <c:pt idx="56">
                  <c:v>0.70204801354750901</c:v>
                </c:pt>
                <c:pt idx="57">
                  <c:v>0.33793087422978701</c:v>
                </c:pt>
                <c:pt idx="58">
                  <c:v>0.55907035510742598</c:v>
                </c:pt>
                <c:pt idx="59">
                  <c:v>1.14449383396459</c:v>
                </c:pt>
                <c:pt idx="60">
                  <c:v>1.1123899200359899</c:v>
                </c:pt>
                <c:pt idx="61">
                  <c:v>1.3379654787814199</c:v>
                </c:pt>
                <c:pt idx="62">
                  <c:v>1.47416287251136</c:v>
                </c:pt>
                <c:pt idx="63">
                  <c:v>1.2481398838936899</c:v>
                </c:pt>
                <c:pt idx="64">
                  <c:v>1.3273617781632101</c:v>
                </c:pt>
                <c:pt idx="65">
                  <c:v>1.4762005904847899</c:v>
                </c:pt>
                <c:pt idx="66">
                  <c:v>1.62059513677392</c:v>
                </c:pt>
                <c:pt idx="67">
                  <c:v>1.89640604678014</c:v>
                </c:pt>
                <c:pt idx="68">
                  <c:v>2.0337947560666998</c:v>
                </c:pt>
                <c:pt idx="69">
                  <c:v>2.2213628912616699</c:v>
                </c:pt>
                <c:pt idx="70">
                  <c:v>1.9823844504207999</c:v>
                </c:pt>
                <c:pt idx="71">
                  <c:v>1.76614186493815</c:v>
                </c:pt>
                <c:pt idx="72">
                  <c:v>1.6552749594521099</c:v>
                </c:pt>
                <c:pt idx="73">
                  <c:v>1.2893022520400901</c:v>
                </c:pt>
                <c:pt idx="74">
                  <c:v>0.78155072782423596</c:v>
                </c:pt>
                <c:pt idx="75">
                  <c:v>0.741597368653658</c:v>
                </c:pt>
                <c:pt idx="76">
                  <c:v>0.65648367219562997</c:v>
                </c:pt>
                <c:pt idx="77">
                  <c:v>0.66810844779595502</c:v>
                </c:pt>
              </c:numCache>
            </c:numRef>
          </c:val>
        </c:ser>
        <c:ser>
          <c:idx val="2"/>
          <c:order val="5"/>
          <c:tx>
            <c:v>Administruojamosios kainos</c:v>
          </c:tx>
          <c:spPr>
            <a:solidFill>
              <a:srgbClr val="C8DAC4"/>
            </a:solidFill>
            <a:ln w="25400">
              <a:noFill/>
            </a:ln>
          </c:spPr>
          <c:invertIfNegative val="0"/>
          <c:cat>
            <c:strRef>
              <c:f>Datos!$A$22:$LX$22</c:f>
              <c:strCache>
                <c:ptCount val="168"/>
                <c:pt idx="0">
                  <c:v>2012</c:v>
                </c:pt>
                <c:pt idx="1">
                  <c:v>2012</c:v>
                </c:pt>
                <c:pt idx="2">
                  <c:v>2012</c:v>
                </c:pt>
                <c:pt idx="3">
                  <c:v>2012</c:v>
                </c:pt>
                <c:pt idx="4">
                  <c:v>2012</c:v>
                </c:pt>
                <c:pt idx="5">
                  <c:v>2012</c:v>
                </c:pt>
                <c:pt idx="6">
                  <c:v>2012</c:v>
                </c:pt>
                <c:pt idx="7">
                  <c:v>2012</c:v>
                </c:pt>
                <c:pt idx="8">
                  <c:v>2012</c:v>
                </c:pt>
                <c:pt idx="9">
                  <c:v>2012</c:v>
                </c:pt>
                <c:pt idx="10">
                  <c:v>2012</c:v>
                </c:pt>
                <c:pt idx="11">
                  <c:v>2012</c:v>
                </c:pt>
                <c:pt idx="12">
                  <c:v>2013</c:v>
                </c:pt>
                <c:pt idx="13">
                  <c:v>2013</c:v>
                </c:pt>
                <c:pt idx="14">
                  <c:v>2013</c:v>
                </c:pt>
                <c:pt idx="15">
                  <c:v>2013</c:v>
                </c:pt>
                <c:pt idx="16">
                  <c:v>2013</c:v>
                </c:pt>
                <c:pt idx="17">
                  <c:v>2013</c:v>
                </c:pt>
                <c:pt idx="18">
                  <c:v>2013</c:v>
                </c:pt>
                <c:pt idx="19">
                  <c:v>2013</c:v>
                </c:pt>
                <c:pt idx="20">
                  <c:v>2013</c:v>
                </c:pt>
                <c:pt idx="21">
                  <c:v>2013</c:v>
                </c:pt>
                <c:pt idx="22">
                  <c:v>2013</c:v>
                </c:pt>
                <c:pt idx="23">
                  <c:v>2013</c:v>
                </c:pt>
                <c:pt idx="24">
                  <c:v>2014</c:v>
                </c:pt>
                <c:pt idx="25">
                  <c:v>2014</c:v>
                </c:pt>
                <c:pt idx="26">
                  <c:v>2014</c:v>
                </c:pt>
                <c:pt idx="27">
                  <c:v>2014</c:v>
                </c:pt>
                <c:pt idx="28">
                  <c:v>2014</c:v>
                </c:pt>
                <c:pt idx="29">
                  <c:v>2014</c:v>
                </c:pt>
                <c:pt idx="30">
                  <c:v>2014</c:v>
                </c:pt>
                <c:pt idx="31">
                  <c:v>2014</c:v>
                </c:pt>
                <c:pt idx="32">
                  <c:v>2014</c:v>
                </c:pt>
                <c:pt idx="33">
                  <c:v>2014</c:v>
                </c:pt>
                <c:pt idx="34">
                  <c:v>2014</c:v>
                </c:pt>
                <c:pt idx="35">
                  <c:v>2014</c:v>
                </c:pt>
                <c:pt idx="36">
                  <c:v>2015</c:v>
                </c:pt>
                <c:pt idx="37">
                  <c:v>2015</c:v>
                </c:pt>
                <c:pt idx="38">
                  <c:v>2015</c:v>
                </c:pt>
                <c:pt idx="39">
                  <c:v>2015</c:v>
                </c:pt>
                <c:pt idx="40">
                  <c:v>2015</c:v>
                </c:pt>
                <c:pt idx="41">
                  <c:v>2015</c:v>
                </c:pt>
                <c:pt idx="42">
                  <c:v>2015</c:v>
                </c:pt>
                <c:pt idx="43">
                  <c:v>2015</c:v>
                </c:pt>
                <c:pt idx="44">
                  <c:v>2015</c:v>
                </c:pt>
                <c:pt idx="45">
                  <c:v>2015</c:v>
                </c:pt>
                <c:pt idx="46">
                  <c:v>2015</c:v>
                </c:pt>
                <c:pt idx="47">
                  <c:v>2015</c:v>
                </c:pt>
                <c:pt idx="48">
                  <c:v>2016</c:v>
                </c:pt>
                <c:pt idx="49">
                  <c:v>2016</c:v>
                </c:pt>
                <c:pt idx="50">
                  <c:v>2016</c:v>
                </c:pt>
                <c:pt idx="51">
                  <c:v>2016</c:v>
                </c:pt>
                <c:pt idx="52">
                  <c:v>2016</c:v>
                </c:pt>
                <c:pt idx="53">
                  <c:v>2016</c:v>
                </c:pt>
                <c:pt idx="54">
                  <c:v>2016</c:v>
                </c:pt>
                <c:pt idx="55">
                  <c:v>2016</c:v>
                </c:pt>
                <c:pt idx="56">
                  <c:v>2016</c:v>
                </c:pt>
                <c:pt idx="57">
                  <c:v>2016</c:v>
                </c:pt>
                <c:pt idx="58">
                  <c:v>2016</c:v>
                </c:pt>
                <c:pt idx="59">
                  <c:v>2016</c:v>
                </c:pt>
                <c:pt idx="60">
                  <c:v>2017</c:v>
                </c:pt>
                <c:pt idx="61">
                  <c:v>2017</c:v>
                </c:pt>
                <c:pt idx="62">
                  <c:v>2017</c:v>
                </c:pt>
                <c:pt idx="63">
                  <c:v>2017</c:v>
                </c:pt>
                <c:pt idx="64">
                  <c:v>2017</c:v>
                </c:pt>
                <c:pt idx="65">
                  <c:v>2017</c:v>
                </c:pt>
                <c:pt idx="66">
                  <c:v>2017</c:v>
                </c:pt>
                <c:pt idx="67">
                  <c:v>2017</c:v>
                </c:pt>
                <c:pt idx="68">
                  <c:v>2017</c:v>
                </c:pt>
                <c:pt idx="69">
                  <c:v>2017</c:v>
                </c:pt>
                <c:pt idx="70">
                  <c:v>2017</c:v>
                </c:pt>
                <c:pt idx="71">
                  <c:v>2017</c:v>
                </c:pt>
                <c:pt idx="72">
                  <c:v>2018</c:v>
                </c:pt>
                <c:pt idx="73">
                  <c:v>2018</c:v>
                </c:pt>
                <c:pt idx="74">
                  <c:v>2018</c:v>
                </c:pt>
                <c:pt idx="75">
                  <c:v>2018</c:v>
                </c:pt>
                <c:pt idx="76">
                  <c:v>2018</c:v>
                </c:pt>
                <c:pt idx="77">
                  <c:v>2018</c:v>
                </c:pt>
                <c:pt idx="78">
                  <c:v>2018</c:v>
                </c:pt>
                <c:pt idx="79">
                  <c:v>2018</c:v>
                </c:pt>
                <c:pt idx="80">
                  <c:v>2018</c:v>
                </c:pt>
                <c:pt idx="81">
                  <c:v>2018</c:v>
                </c:pt>
                <c:pt idx="82">
                  <c:v>2018</c:v>
                </c:pt>
                <c:pt idx="83">
                  <c:v>2018</c:v>
                </c:pt>
                <c:pt idx="84">
                  <c:v>2019</c:v>
                </c:pt>
                <c:pt idx="85">
                  <c:v>2019</c:v>
                </c:pt>
                <c:pt idx="86">
                  <c:v>2019</c:v>
                </c:pt>
                <c:pt idx="87">
                  <c:v>2019</c:v>
                </c:pt>
                <c:pt idx="88">
                  <c:v>2019</c:v>
                </c:pt>
                <c:pt idx="89">
                  <c:v>2019</c:v>
                </c:pt>
                <c:pt idx="90">
                  <c:v>2019</c:v>
                </c:pt>
                <c:pt idx="91">
                  <c:v>2019</c:v>
                </c:pt>
                <c:pt idx="92">
                  <c:v>2019</c:v>
                </c:pt>
                <c:pt idx="93">
                  <c:v>2019</c:v>
                </c:pt>
                <c:pt idx="94">
                  <c:v>2019</c:v>
                </c:pt>
                <c:pt idx="95">
                  <c:v>2019</c:v>
                </c:pt>
                <c:pt idx="96">
                  <c:v>2020</c:v>
                </c:pt>
                <c:pt idx="97">
                  <c:v>2020</c:v>
                </c:pt>
                <c:pt idx="98">
                  <c:v>2020</c:v>
                </c:pt>
                <c:pt idx="99">
                  <c:v>2020</c:v>
                </c:pt>
                <c:pt idx="100">
                  <c:v>2020</c:v>
                </c:pt>
                <c:pt idx="101">
                  <c:v>2020</c:v>
                </c:pt>
                <c:pt idx="102">
                  <c:v>2020</c:v>
                </c:pt>
                <c:pt idx="103">
                  <c:v>2020</c:v>
                </c:pt>
                <c:pt idx="104">
                  <c:v>2020</c:v>
                </c:pt>
                <c:pt idx="105">
                  <c:v>2020</c:v>
                </c:pt>
                <c:pt idx="106">
                  <c:v>2020</c:v>
                </c:pt>
                <c:pt idx="107">
                  <c:v>2020</c:v>
                </c:pt>
                <c:pt idx="108">
                  <c:v>2021</c:v>
                </c:pt>
                <c:pt idx="109">
                  <c:v>2021</c:v>
                </c:pt>
                <c:pt idx="110">
                  <c:v>2021</c:v>
                </c:pt>
                <c:pt idx="111">
                  <c:v>2021</c:v>
                </c:pt>
                <c:pt idx="112">
                  <c:v>2021</c:v>
                </c:pt>
                <c:pt idx="113">
                  <c:v>2021</c:v>
                </c:pt>
                <c:pt idx="114">
                  <c:v>2021</c:v>
                </c:pt>
                <c:pt idx="115">
                  <c:v>2021</c:v>
                </c:pt>
                <c:pt idx="116">
                  <c:v>2021</c:v>
                </c:pt>
                <c:pt idx="117">
                  <c:v>2021</c:v>
                </c:pt>
                <c:pt idx="118">
                  <c:v>2021</c:v>
                </c:pt>
                <c:pt idx="119">
                  <c:v>2021</c:v>
                </c:pt>
                <c:pt idx="120">
                  <c:v>2022</c:v>
                </c:pt>
                <c:pt idx="121">
                  <c:v>2022</c:v>
                </c:pt>
                <c:pt idx="122">
                  <c:v>2022</c:v>
                </c:pt>
                <c:pt idx="123">
                  <c:v>2022</c:v>
                </c:pt>
                <c:pt idx="124">
                  <c:v>2022</c:v>
                </c:pt>
                <c:pt idx="125">
                  <c:v>2022</c:v>
                </c:pt>
                <c:pt idx="126">
                  <c:v>2022</c:v>
                </c:pt>
                <c:pt idx="127">
                  <c:v>2022</c:v>
                </c:pt>
                <c:pt idx="128">
                  <c:v>2022</c:v>
                </c:pt>
                <c:pt idx="129">
                  <c:v>2022</c:v>
                </c:pt>
                <c:pt idx="130">
                  <c:v>2022</c:v>
                </c:pt>
                <c:pt idx="131">
                  <c:v>2022</c:v>
                </c:pt>
                <c:pt idx="132">
                  <c:v>2023</c:v>
                </c:pt>
                <c:pt idx="133">
                  <c:v>2023</c:v>
                </c:pt>
                <c:pt idx="134">
                  <c:v>2023</c:v>
                </c:pt>
                <c:pt idx="135">
                  <c:v>2023</c:v>
                </c:pt>
                <c:pt idx="136">
                  <c:v>2023</c:v>
                </c:pt>
                <c:pt idx="137">
                  <c:v>2023</c:v>
                </c:pt>
                <c:pt idx="138">
                  <c:v>2023</c:v>
                </c:pt>
                <c:pt idx="139">
                  <c:v>2023</c:v>
                </c:pt>
                <c:pt idx="140">
                  <c:v>2023</c:v>
                </c:pt>
                <c:pt idx="141">
                  <c:v>2023</c:v>
                </c:pt>
                <c:pt idx="142">
                  <c:v>2023</c:v>
                </c:pt>
                <c:pt idx="143">
                  <c:v>2023</c:v>
                </c:pt>
                <c:pt idx="144">
                  <c:v>2024</c:v>
                </c:pt>
                <c:pt idx="145">
                  <c:v>2024</c:v>
                </c:pt>
                <c:pt idx="146">
                  <c:v>2024</c:v>
                </c:pt>
                <c:pt idx="147">
                  <c:v>2024</c:v>
                </c:pt>
                <c:pt idx="148">
                  <c:v>2024</c:v>
                </c:pt>
                <c:pt idx="149">
                  <c:v>2024</c:v>
                </c:pt>
                <c:pt idx="150">
                  <c:v>2024</c:v>
                </c:pt>
                <c:pt idx="151">
                  <c:v>2024</c:v>
                </c:pt>
                <c:pt idx="152">
                  <c:v>2024</c:v>
                </c:pt>
                <c:pt idx="153">
                  <c:v>2024</c:v>
                </c:pt>
                <c:pt idx="154">
                  <c:v>2024</c:v>
                </c:pt>
                <c:pt idx="155">
                  <c:v>2024</c:v>
                </c:pt>
                <c:pt idx="156">
                  <c:v>2025</c:v>
                </c:pt>
                <c:pt idx="157">
                  <c:v>2025</c:v>
                </c:pt>
                <c:pt idx="158">
                  <c:v>2025</c:v>
                </c:pt>
                <c:pt idx="159">
                  <c:v>2025</c:v>
                </c:pt>
                <c:pt idx="160">
                  <c:v>2025</c:v>
                </c:pt>
                <c:pt idx="161">
                  <c:v>2025</c:v>
                </c:pt>
                <c:pt idx="162">
                  <c:v>2025</c:v>
                </c:pt>
                <c:pt idx="163">
                  <c:v>2025</c:v>
                </c:pt>
                <c:pt idx="164">
                  <c:v>2025</c:v>
                </c:pt>
                <c:pt idx="165">
                  <c:v>2025</c:v>
                </c:pt>
                <c:pt idx="166">
                  <c:v>2025</c:v>
                </c:pt>
                <c:pt idx="167">
                  <c:v>2025</c:v>
                </c:pt>
              </c:strCache>
            </c:strRef>
          </c:cat>
          <c:val>
            <c:numRef>
              <c:f>[0]!CPI_HICP_ADMIN1_M_GC_F</c:f>
              <c:numCache>
                <c:formatCode>General</c:formatCode>
                <c:ptCount val="78"/>
                <c:pt idx="0">
                  <c:v>1.13407868258688</c:v>
                </c:pt>
                <c:pt idx="1">
                  <c:v>1.27980349687979</c:v>
                </c:pt>
                <c:pt idx="2">
                  <c:v>1.3166884279134701</c:v>
                </c:pt>
                <c:pt idx="3">
                  <c:v>1.2494343827921499</c:v>
                </c:pt>
                <c:pt idx="4">
                  <c:v>1.1025824594402001</c:v>
                </c:pt>
                <c:pt idx="5">
                  <c:v>1.1035445094356999</c:v>
                </c:pt>
                <c:pt idx="6">
                  <c:v>1.15723132127729</c:v>
                </c:pt>
                <c:pt idx="7">
                  <c:v>1.0248464214765201</c:v>
                </c:pt>
                <c:pt idx="8">
                  <c:v>0.94036313407454497</c:v>
                </c:pt>
                <c:pt idx="9">
                  <c:v>0.74713414513187903</c:v>
                </c:pt>
                <c:pt idx="10">
                  <c:v>0.58273460808839395</c:v>
                </c:pt>
                <c:pt idx="11">
                  <c:v>0.62539750060376298</c:v>
                </c:pt>
                <c:pt idx="12">
                  <c:v>0.67752930994317995</c:v>
                </c:pt>
                <c:pt idx="13">
                  <c:v>0.45908126452019798</c:v>
                </c:pt>
                <c:pt idx="14">
                  <c:v>0.30321425751046599</c:v>
                </c:pt>
                <c:pt idx="15">
                  <c:v>0.35154332068530503</c:v>
                </c:pt>
                <c:pt idx="16">
                  <c:v>0.30103789451493901</c:v>
                </c:pt>
                <c:pt idx="17">
                  <c:v>0.17811779955784299</c:v>
                </c:pt>
                <c:pt idx="18">
                  <c:v>-0.17576193070261301</c:v>
                </c:pt>
                <c:pt idx="19">
                  <c:v>-0.23242351175628301</c:v>
                </c:pt>
                <c:pt idx="20">
                  <c:v>-0.28941601707835701</c:v>
                </c:pt>
                <c:pt idx="21">
                  <c:v>-0.151217610614516</c:v>
                </c:pt>
                <c:pt idx="22">
                  <c:v>-8.9642719005524105E-2</c:v>
                </c:pt>
                <c:pt idx="23">
                  <c:v>-6.3962395656254903E-2</c:v>
                </c:pt>
                <c:pt idx="24">
                  <c:v>-0.38174625423475</c:v>
                </c:pt>
                <c:pt idx="25">
                  <c:v>-0.32277523654254903</c:v>
                </c:pt>
                <c:pt idx="26">
                  <c:v>-0.25035471356924499</c:v>
                </c:pt>
                <c:pt idx="27">
                  <c:v>-0.328864429289703</c:v>
                </c:pt>
                <c:pt idx="28">
                  <c:v>-0.46428832922458801</c:v>
                </c:pt>
                <c:pt idx="29">
                  <c:v>-0.457377806130989</c:v>
                </c:pt>
                <c:pt idx="30">
                  <c:v>-0.51200623085949803</c:v>
                </c:pt>
                <c:pt idx="31">
                  <c:v>-0.42742045252660998</c:v>
                </c:pt>
                <c:pt idx="32">
                  <c:v>-0.49403465216977899</c:v>
                </c:pt>
                <c:pt idx="33">
                  <c:v>-0.27924829699829001</c:v>
                </c:pt>
                <c:pt idx="34">
                  <c:v>-0.201321466351114</c:v>
                </c:pt>
                <c:pt idx="35">
                  <c:v>-0.26035184546208801</c:v>
                </c:pt>
                <c:pt idx="36">
                  <c:v>-0.31476399708703601</c:v>
                </c:pt>
                <c:pt idx="37">
                  <c:v>-0.355553148788256</c:v>
                </c:pt>
                <c:pt idx="38">
                  <c:v>-0.318432780530365</c:v>
                </c:pt>
                <c:pt idx="39">
                  <c:v>-0.39352509336226599</c:v>
                </c:pt>
                <c:pt idx="40">
                  <c:v>-0.31876203719239599</c:v>
                </c:pt>
                <c:pt idx="41">
                  <c:v>-0.37642235763403298</c:v>
                </c:pt>
                <c:pt idx="42">
                  <c:v>-0.25171807747039399</c:v>
                </c:pt>
                <c:pt idx="43">
                  <c:v>-0.38623992996683698</c:v>
                </c:pt>
                <c:pt idx="44">
                  <c:v>-0.30323042637319197</c:v>
                </c:pt>
                <c:pt idx="45">
                  <c:v>-0.51840761918047795</c:v>
                </c:pt>
                <c:pt idx="46">
                  <c:v>-0.549049318210452</c:v>
                </c:pt>
                <c:pt idx="47">
                  <c:v>-0.38196659858635501</c:v>
                </c:pt>
                <c:pt idx="48">
                  <c:v>-0.224354037376122</c:v>
                </c:pt>
                <c:pt idx="49">
                  <c:v>-0.18239532783606199</c:v>
                </c:pt>
                <c:pt idx="50">
                  <c:v>-0.21436291071317701</c:v>
                </c:pt>
                <c:pt idx="51">
                  <c:v>-0.15452651584825999</c:v>
                </c:pt>
                <c:pt idx="52">
                  <c:v>-0.19492510228118101</c:v>
                </c:pt>
                <c:pt idx="53">
                  <c:v>-0.11249815111884</c:v>
                </c:pt>
                <c:pt idx="54">
                  <c:v>-0.32283727797710499</c:v>
                </c:pt>
                <c:pt idx="55">
                  <c:v>-0.26883370192990502</c:v>
                </c:pt>
                <c:pt idx="56">
                  <c:v>-0.27321390743013102</c:v>
                </c:pt>
                <c:pt idx="57">
                  <c:v>-0.19364525397409399</c:v>
                </c:pt>
                <c:pt idx="58">
                  <c:v>-0.17781742127421399</c:v>
                </c:pt>
                <c:pt idx="59">
                  <c:v>-0.34429438706603099</c:v>
                </c:pt>
                <c:pt idx="60">
                  <c:v>-0.36602926875931802</c:v>
                </c:pt>
                <c:pt idx="61">
                  <c:v>-0.353748705220431</c:v>
                </c:pt>
                <c:pt idx="62">
                  <c:v>-0.25651968721931401</c:v>
                </c:pt>
                <c:pt idx="63">
                  <c:v>-0.25044781610187999</c:v>
                </c:pt>
                <c:pt idx="64">
                  <c:v>-0.25674219085607403</c:v>
                </c:pt>
                <c:pt idx="65">
                  <c:v>-2.5466077828678001E-2</c:v>
                </c:pt>
                <c:pt idx="66">
                  <c:v>0.12875899713602601</c:v>
                </c:pt>
                <c:pt idx="67">
                  <c:v>0.180847982181849</c:v>
                </c:pt>
                <c:pt idx="68">
                  <c:v>0.254178785769056</c:v>
                </c:pt>
                <c:pt idx="69">
                  <c:v>2.0923393455574299E-2</c:v>
                </c:pt>
                <c:pt idx="70">
                  <c:v>8.4766158617867696E-2</c:v>
                </c:pt>
                <c:pt idx="71">
                  <c:v>0.153893755365234</c:v>
                </c:pt>
                <c:pt idx="72">
                  <c:v>0.30714699749214103</c:v>
                </c:pt>
                <c:pt idx="73">
                  <c:v>0.31070954074087398</c:v>
                </c:pt>
                <c:pt idx="74">
                  <c:v>0.24801079692705599</c:v>
                </c:pt>
                <c:pt idx="75">
                  <c:v>0.234735411683277</c:v>
                </c:pt>
                <c:pt idx="76">
                  <c:v>9.0584966950205098E-2</c:v>
                </c:pt>
                <c:pt idx="77">
                  <c:v>-0.212784039503217</c:v>
                </c:pt>
              </c:numCache>
            </c:numRef>
          </c:val>
        </c:ser>
        <c:dLbls>
          <c:showLegendKey val="0"/>
          <c:showVal val="0"/>
          <c:showCatName val="0"/>
          <c:showSerName val="0"/>
          <c:showPercent val="0"/>
          <c:showBubbleSize val="0"/>
        </c:dLbls>
        <c:gapWidth val="40"/>
        <c:overlap val="100"/>
        <c:axId val="87140224"/>
        <c:axId val="87141760"/>
      </c:barChart>
      <c:lineChart>
        <c:grouping val="standard"/>
        <c:varyColors val="0"/>
        <c:ser>
          <c:idx val="0"/>
          <c:order val="0"/>
          <c:tx>
            <c:v>Metinė infliacija (skalė dešinėje)</c:v>
          </c:tx>
          <c:spPr>
            <a:ln w="38100">
              <a:solidFill>
                <a:srgbClr val="000000"/>
              </a:solidFill>
              <a:prstDash val="solid"/>
            </a:ln>
          </c:spPr>
          <c:marker>
            <c:symbol val="none"/>
          </c:marker>
          <c:cat>
            <c:strRef>
              <c:f>Datos!$A$22:$LX$22</c:f>
              <c:strCache>
                <c:ptCount val="168"/>
                <c:pt idx="0">
                  <c:v>2012</c:v>
                </c:pt>
                <c:pt idx="1">
                  <c:v>2012</c:v>
                </c:pt>
                <c:pt idx="2">
                  <c:v>2012</c:v>
                </c:pt>
                <c:pt idx="3">
                  <c:v>2012</c:v>
                </c:pt>
                <c:pt idx="4">
                  <c:v>2012</c:v>
                </c:pt>
                <c:pt idx="5">
                  <c:v>2012</c:v>
                </c:pt>
                <c:pt idx="6">
                  <c:v>2012</c:v>
                </c:pt>
                <c:pt idx="7">
                  <c:v>2012</c:v>
                </c:pt>
                <c:pt idx="8">
                  <c:v>2012</c:v>
                </c:pt>
                <c:pt idx="9">
                  <c:v>2012</c:v>
                </c:pt>
                <c:pt idx="10">
                  <c:v>2012</c:v>
                </c:pt>
                <c:pt idx="11">
                  <c:v>2012</c:v>
                </c:pt>
                <c:pt idx="12">
                  <c:v>2013</c:v>
                </c:pt>
                <c:pt idx="13">
                  <c:v>2013</c:v>
                </c:pt>
                <c:pt idx="14">
                  <c:v>2013</c:v>
                </c:pt>
                <c:pt idx="15">
                  <c:v>2013</c:v>
                </c:pt>
                <c:pt idx="16">
                  <c:v>2013</c:v>
                </c:pt>
                <c:pt idx="17">
                  <c:v>2013</c:v>
                </c:pt>
                <c:pt idx="18">
                  <c:v>2013</c:v>
                </c:pt>
                <c:pt idx="19">
                  <c:v>2013</c:v>
                </c:pt>
                <c:pt idx="20">
                  <c:v>2013</c:v>
                </c:pt>
                <c:pt idx="21">
                  <c:v>2013</c:v>
                </c:pt>
                <c:pt idx="22">
                  <c:v>2013</c:v>
                </c:pt>
                <c:pt idx="23">
                  <c:v>2013</c:v>
                </c:pt>
                <c:pt idx="24">
                  <c:v>2014</c:v>
                </c:pt>
                <c:pt idx="25">
                  <c:v>2014</c:v>
                </c:pt>
                <c:pt idx="26">
                  <c:v>2014</c:v>
                </c:pt>
                <c:pt idx="27">
                  <c:v>2014</c:v>
                </c:pt>
                <c:pt idx="28">
                  <c:v>2014</c:v>
                </c:pt>
                <c:pt idx="29">
                  <c:v>2014</c:v>
                </c:pt>
                <c:pt idx="30">
                  <c:v>2014</c:v>
                </c:pt>
                <c:pt idx="31">
                  <c:v>2014</c:v>
                </c:pt>
                <c:pt idx="32">
                  <c:v>2014</c:v>
                </c:pt>
                <c:pt idx="33">
                  <c:v>2014</c:v>
                </c:pt>
                <c:pt idx="34">
                  <c:v>2014</c:v>
                </c:pt>
                <c:pt idx="35">
                  <c:v>2014</c:v>
                </c:pt>
                <c:pt idx="36">
                  <c:v>2015</c:v>
                </c:pt>
                <c:pt idx="37">
                  <c:v>2015</c:v>
                </c:pt>
                <c:pt idx="38">
                  <c:v>2015</c:v>
                </c:pt>
                <c:pt idx="39">
                  <c:v>2015</c:v>
                </c:pt>
                <c:pt idx="40">
                  <c:v>2015</c:v>
                </c:pt>
                <c:pt idx="41">
                  <c:v>2015</c:v>
                </c:pt>
                <c:pt idx="42">
                  <c:v>2015</c:v>
                </c:pt>
                <c:pt idx="43">
                  <c:v>2015</c:v>
                </c:pt>
                <c:pt idx="44">
                  <c:v>2015</c:v>
                </c:pt>
                <c:pt idx="45">
                  <c:v>2015</c:v>
                </c:pt>
                <c:pt idx="46">
                  <c:v>2015</c:v>
                </c:pt>
                <c:pt idx="47">
                  <c:v>2015</c:v>
                </c:pt>
                <c:pt idx="48">
                  <c:v>2016</c:v>
                </c:pt>
                <c:pt idx="49">
                  <c:v>2016</c:v>
                </c:pt>
                <c:pt idx="50">
                  <c:v>2016</c:v>
                </c:pt>
                <c:pt idx="51">
                  <c:v>2016</c:v>
                </c:pt>
                <c:pt idx="52">
                  <c:v>2016</c:v>
                </c:pt>
                <c:pt idx="53">
                  <c:v>2016</c:v>
                </c:pt>
                <c:pt idx="54">
                  <c:v>2016</c:v>
                </c:pt>
                <c:pt idx="55">
                  <c:v>2016</c:v>
                </c:pt>
                <c:pt idx="56">
                  <c:v>2016</c:v>
                </c:pt>
                <c:pt idx="57">
                  <c:v>2016</c:v>
                </c:pt>
                <c:pt idx="58">
                  <c:v>2016</c:v>
                </c:pt>
                <c:pt idx="59">
                  <c:v>2016</c:v>
                </c:pt>
                <c:pt idx="60">
                  <c:v>2017</c:v>
                </c:pt>
                <c:pt idx="61">
                  <c:v>2017</c:v>
                </c:pt>
                <c:pt idx="62">
                  <c:v>2017</c:v>
                </c:pt>
                <c:pt idx="63">
                  <c:v>2017</c:v>
                </c:pt>
                <c:pt idx="64">
                  <c:v>2017</c:v>
                </c:pt>
                <c:pt idx="65">
                  <c:v>2017</c:v>
                </c:pt>
                <c:pt idx="66">
                  <c:v>2017</c:v>
                </c:pt>
                <c:pt idx="67">
                  <c:v>2017</c:v>
                </c:pt>
                <c:pt idx="68">
                  <c:v>2017</c:v>
                </c:pt>
                <c:pt idx="69">
                  <c:v>2017</c:v>
                </c:pt>
                <c:pt idx="70">
                  <c:v>2017</c:v>
                </c:pt>
                <c:pt idx="71">
                  <c:v>2017</c:v>
                </c:pt>
                <c:pt idx="72">
                  <c:v>2018</c:v>
                </c:pt>
                <c:pt idx="73">
                  <c:v>2018</c:v>
                </c:pt>
                <c:pt idx="74">
                  <c:v>2018</c:v>
                </c:pt>
                <c:pt idx="75">
                  <c:v>2018</c:v>
                </c:pt>
                <c:pt idx="76">
                  <c:v>2018</c:v>
                </c:pt>
                <c:pt idx="77">
                  <c:v>2018</c:v>
                </c:pt>
                <c:pt idx="78">
                  <c:v>2018</c:v>
                </c:pt>
                <c:pt idx="79">
                  <c:v>2018</c:v>
                </c:pt>
                <c:pt idx="80">
                  <c:v>2018</c:v>
                </c:pt>
                <c:pt idx="81">
                  <c:v>2018</c:v>
                </c:pt>
                <c:pt idx="82">
                  <c:v>2018</c:v>
                </c:pt>
                <c:pt idx="83">
                  <c:v>2018</c:v>
                </c:pt>
                <c:pt idx="84">
                  <c:v>2019</c:v>
                </c:pt>
                <c:pt idx="85">
                  <c:v>2019</c:v>
                </c:pt>
                <c:pt idx="86">
                  <c:v>2019</c:v>
                </c:pt>
                <c:pt idx="87">
                  <c:v>2019</c:v>
                </c:pt>
                <c:pt idx="88">
                  <c:v>2019</c:v>
                </c:pt>
                <c:pt idx="89">
                  <c:v>2019</c:v>
                </c:pt>
                <c:pt idx="90">
                  <c:v>2019</c:v>
                </c:pt>
                <c:pt idx="91">
                  <c:v>2019</c:v>
                </c:pt>
                <c:pt idx="92">
                  <c:v>2019</c:v>
                </c:pt>
                <c:pt idx="93">
                  <c:v>2019</c:v>
                </c:pt>
                <c:pt idx="94">
                  <c:v>2019</c:v>
                </c:pt>
                <c:pt idx="95">
                  <c:v>2019</c:v>
                </c:pt>
                <c:pt idx="96">
                  <c:v>2020</c:v>
                </c:pt>
                <c:pt idx="97">
                  <c:v>2020</c:v>
                </c:pt>
                <c:pt idx="98">
                  <c:v>2020</c:v>
                </c:pt>
                <c:pt idx="99">
                  <c:v>2020</c:v>
                </c:pt>
                <c:pt idx="100">
                  <c:v>2020</c:v>
                </c:pt>
                <c:pt idx="101">
                  <c:v>2020</c:v>
                </c:pt>
                <c:pt idx="102">
                  <c:v>2020</c:v>
                </c:pt>
                <c:pt idx="103">
                  <c:v>2020</c:v>
                </c:pt>
                <c:pt idx="104">
                  <c:v>2020</c:v>
                </c:pt>
                <c:pt idx="105">
                  <c:v>2020</c:v>
                </c:pt>
                <c:pt idx="106">
                  <c:v>2020</c:v>
                </c:pt>
                <c:pt idx="107">
                  <c:v>2020</c:v>
                </c:pt>
                <c:pt idx="108">
                  <c:v>2021</c:v>
                </c:pt>
                <c:pt idx="109">
                  <c:v>2021</c:v>
                </c:pt>
                <c:pt idx="110">
                  <c:v>2021</c:v>
                </c:pt>
                <c:pt idx="111">
                  <c:v>2021</c:v>
                </c:pt>
                <c:pt idx="112">
                  <c:v>2021</c:v>
                </c:pt>
                <c:pt idx="113">
                  <c:v>2021</c:v>
                </c:pt>
                <c:pt idx="114">
                  <c:v>2021</c:v>
                </c:pt>
                <c:pt idx="115">
                  <c:v>2021</c:v>
                </c:pt>
                <c:pt idx="116">
                  <c:v>2021</c:v>
                </c:pt>
                <c:pt idx="117">
                  <c:v>2021</c:v>
                </c:pt>
                <c:pt idx="118">
                  <c:v>2021</c:v>
                </c:pt>
                <c:pt idx="119">
                  <c:v>2021</c:v>
                </c:pt>
                <c:pt idx="120">
                  <c:v>2022</c:v>
                </c:pt>
                <c:pt idx="121">
                  <c:v>2022</c:v>
                </c:pt>
                <c:pt idx="122">
                  <c:v>2022</c:v>
                </c:pt>
                <c:pt idx="123">
                  <c:v>2022</c:v>
                </c:pt>
                <c:pt idx="124">
                  <c:v>2022</c:v>
                </c:pt>
                <c:pt idx="125">
                  <c:v>2022</c:v>
                </c:pt>
                <c:pt idx="126">
                  <c:v>2022</c:v>
                </c:pt>
                <c:pt idx="127">
                  <c:v>2022</c:v>
                </c:pt>
                <c:pt idx="128">
                  <c:v>2022</c:v>
                </c:pt>
                <c:pt idx="129">
                  <c:v>2022</c:v>
                </c:pt>
                <c:pt idx="130">
                  <c:v>2022</c:v>
                </c:pt>
                <c:pt idx="131">
                  <c:v>2022</c:v>
                </c:pt>
                <c:pt idx="132">
                  <c:v>2023</c:v>
                </c:pt>
                <c:pt idx="133">
                  <c:v>2023</c:v>
                </c:pt>
                <c:pt idx="134">
                  <c:v>2023</c:v>
                </c:pt>
                <c:pt idx="135">
                  <c:v>2023</c:v>
                </c:pt>
                <c:pt idx="136">
                  <c:v>2023</c:v>
                </c:pt>
                <c:pt idx="137">
                  <c:v>2023</c:v>
                </c:pt>
                <c:pt idx="138">
                  <c:v>2023</c:v>
                </c:pt>
                <c:pt idx="139">
                  <c:v>2023</c:v>
                </c:pt>
                <c:pt idx="140">
                  <c:v>2023</c:v>
                </c:pt>
                <c:pt idx="141">
                  <c:v>2023</c:v>
                </c:pt>
                <c:pt idx="142">
                  <c:v>2023</c:v>
                </c:pt>
                <c:pt idx="143">
                  <c:v>2023</c:v>
                </c:pt>
                <c:pt idx="144">
                  <c:v>2024</c:v>
                </c:pt>
                <c:pt idx="145">
                  <c:v>2024</c:v>
                </c:pt>
                <c:pt idx="146">
                  <c:v>2024</c:v>
                </c:pt>
                <c:pt idx="147">
                  <c:v>2024</c:v>
                </c:pt>
                <c:pt idx="148">
                  <c:v>2024</c:v>
                </c:pt>
                <c:pt idx="149">
                  <c:v>2024</c:v>
                </c:pt>
                <c:pt idx="150">
                  <c:v>2024</c:v>
                </c:pt>
                <c:pt idx="151">
                  <c:v>2024</c:v>
                </c:pt>
                <c:pt idx="152">
                  <c:v>2024</c:v>
                </c:pt>
                <c:pt idx="153">
                  <c:v>2024</c:v>
                </c:pt>
                <c:pt idx="154">
                  <c:v>2024</c:v>
                </c:pt>
                <c:pt idx="155">
                  <c:v>2024</c:v>
                </c:pt>
                <c:pt idx="156">
                  <c:v>2025</c:v>
                </c:pt>
                <c:pt idx="157">
                  <c:v>2025</c:v>
                </c:pt>
                <c:pt idx="158">
                  <c:v>2025</c:v>
                </c:pt>
                <c:pt idx="159">
                  <c:v>2025</c:v>
                </c:pt>
                <c:pt idx="160">
                  <c:v>2025</c:v>
                </c:pt>
                <c:pt idx="161">
                  <c:v>2025</c:v>
                </c:pt>
                <c:pt idx="162">
                  <c:v>2025</c:v>
                </c:pt>
                <c:pt idx="163">
                  <c:v>2025</c:v>
                </c:pt>
                <c:pt idx="164">
                  <c:v>2025</c:v>
                </c:pt>
                <c:pt idx="165">
                  <c:v>2025</c:v>
                </c:pt>
                <c:pt idx="166">
                  <c:v>2025</c:v>
                </c:pt>
                <c:pt idx="167">
                  <c:v>2025</c:v>
                </c:pt>
              </c:strCache>
            </c:strRef>
          </c:cat>
          <c:val>
            <c:numRef>
              <c:f>[0]!CPI_HICP_000000_M_GC</c:f>
              <c:numCache>
                <c:formatCode>General</c:formatCode>
                <c:ptCount val="78"/>
                <c:pt idx="0">
                  <c:v>3.4292387726934899</c:v>
                </c:pt>
                <c:pt idx="1">
                  <c:v>3.7237428389560598</c:v>
                </c:pt>
                <c:pt idx="2">
                  <c:v>3.7083727282277401</c:v>
                </c:pt>
                <c:pt idx="3">
                  <c:v>3.2858479775397602</c:v>
                </c:pt>
                <c:pt idx="4">
                  <c:v>2.5688641287527001</c:v>
                </c:pt>
                <c:pt idx="5">
                  <c:v>2.63348135908292</c:v>
                </c:pt>
                <c:pt idx="6">
                  <c:v>2.8979507348374902</c:v>
                </c:pt>
                <c:pt idx="7">
                  <c:v>3.4482758620689702</c:v>
                </c:pt>
                <c:pt idx="8">
                  <c:v>3.3371098980327498</c:v>
                </c:pt>
                <c:pt idx="9">
                  <c:v>3.2051942698134699</c:v>
                </c:pt>
                <c:pt idx="10">
                  <c:v>2.8497942386831201</c:v>
                </c:pt>
                <c:pt idx="11">
                  <c:v>2.9157222336698898</c:v>
                </c:pt>
                <c:pt idx="12">
                  <c:v>2.7304454937384399</c:v>
                </c:pt>
                <c:pt idx="13">
                  <c:v>2.3013194231359102</c:v>
                </c:pt>
                <c:pt idx="14">
                  <c:v>1.64100486223663</c:v>
                </c:pt>
                <c:pt idx="15">
                  <c:v>1.3591060102688199</c:v>
                </c:pt>
                <c:pt idx="16">
                  <c:v>1.4986924160128501</c:v>
                </c:pt>
                <c:pt idx="17">
                  <c:v>1.3382974441537401</c:v>
                </c:pt>
                <c:pt idx="18">
                  <c:v>0.61355864011265404</c:v>
                </c:pt>
                <c:pt idx="19">
                  <c:v>0.53212851405621797</c:v>
                </c:pt>
                <c:pt idx="20">
                  <c:v>0.50832253563239904</c:v>
                </c:pt>
                <c:pt idx="21">
                  <c:v>0.51927301777510104</c:v>
                </c:pt>
                <c:pt idx="22">
                  <c:v>0.55016504951483902</c:v>
                </c:pt>
                <c:pt idx="23">
                  <c:v>0.45049554509961598</c:v>
                </c:pt>
                <c:pt idx="24">
                  <c:v>0.249800159872126</c:v>
                </c:pt>
                <c:pt idx="25">
                  <c:v>0.30993801239753699</c:v>
                </c:pt>
                <c:pt idx="26">
                  <c:v>0.37871237791509099</c:v>
                </c:pt>
                <c:pt idx="27">
                  <c:v>0.31783869686132699</c:v>
                </c:pt>
                <c:pt idx="28">
                  <c:v>8.9188385690230895E-2</c:v>
                </c:pt>
                <c:pt idx="29">
                  <c:v>0.27802601529145399</c:v>
                </c:pt>
                <c:pt idx="30">
                  <c:v>0.46985904228731201</c:v>
                </c:pt>
                <c:pt idx="31">
                  <c:v>0.26964945570759902</c:v>
                </c:pt>
                <c:pt idx="32">
                  <c:v>9.91669972232323E-3</c:v>
                </c:pt>
                <c:pt idx="33">
                  <c:v>0.28809854957283498</c:v>
                </c:pt>
                <c:pt idx="34">
                  <c:v>0.35813768404298002</c:v>
                </c:pt>
                <c:pt idx="35">
                  <c:v>-0.109627267291223</c:v>
                </c:pt>
                <c:pt idx="36">
                  <c:v>-1.36549387022826</c:v>
                </c:pt>
                <c:pt idx="37">
                  <c:v>-1.5050333898136199</c:v>
                </c:pt>
                <c:pt idx="38">
                  <c:v>-1.0822081016680001</c:v>
                </c:pt>
                <c:pt idx="39">
                  <c:v>-0.633663366336634</c:v>
                </c:pt>
                <c:pt idx="40">
                  <c:v>-4.95049504950495E-2</c:v>
                </c:pt>
                <c:pt idx="41">
                  <c:v>-0.217843350826807</c:v>
                </c:pt>
                <c:pt idx="42">
                  <c:v>-0.22885572139302801</c:v>
                </c:pt>
                <c:pt idx="43">
                  <c:v>-0.99601593625496798</c:v>
                </c:pt>
                <c:pt idx="44">
                  <c:v>-0.83292017848288702</c:v>
                </c:pt>
                <c:pt idx="45">
                  <c:v>-0.445765230312056</c:v>
                </c:pt>
                <c:pt idx="46">
                  <c:v>-0.52537668517050795</c:v>
                </c:pt>
                <c:pt idx="47">
                  <c:v>-0.249426319465229</c:v>
                </c:pt>
                <c:pt idx="48">
                  <c:v>0.66693613581245703</c:v>
                </c:pt>
                <c:pt idx="49">
                  <c:v>0.53632867840518395</c:v>
                </c:pt>
                <c:pt idx="50">
                  <c:v>0.78289671785607395</c:v>
                </c:pt>
                <c:pt idx="51">
                  <c:v>0.76723794340371998</c:v>
                </c:pt>
                <c:pt idx="52">
                  <c:v>0.188211986131747</c:v>
                </c:pt>
                <c:pt idx="53">
                  <c:v>0.35724918130393102</c:v>
                </c:pt>
                <c:pt idx="54">
                  <c:v>3.9892290814824698E-2</c:v>
                </c:pt>
                <c:pt idx="55">
                  <c:v>0.46277665995975098</c:v>
                </c:pt>
                <c:pt idx="56">
                  <c:v>0.619938006199372</c:v>
                </c:pt>
                <c:pt idx="57">
                  <c:v>0.65671641791047397</c:v>
                </c:pt>
                <c:pt idx="58">
                  <c:v>1.10612855007474</c:v>
                </c:pt>
                <c:pt idx="59">
                  <c:v>1.9603920784156901</c:v>
                </c:pt>
                <c:pt idx="60">
                  <c:v>2.5396506725557</c:v>
                </c:pt>
                <c:pt idx="61">
                  <c:v>3.1605435329642599</c:v>
                </c:pt>
                <c:pt idx="62">
                  <c:v>3.1570560701125401</c:v>
                </c:pt>
                <c:pt idx="63">
                  <c:v>3.4707801839217001</c:v>
                </c:pt>
                <c:pt idx="64">
                  <c:v>3.2430294641091399</c:v>
                </c:pt>
                <c:pt idx="65">
                  <c:v>3.49055670918621</c:v>
                </c:pt>
                <c:pt idx="66">
                  <c:v>4.1371747582494098</c:v>
                </c:pt>
                <c:pt idx="67">
                  <c:v>4.5964350090126098</c:v>
                </c:pt>
                <c:pt idx="68">
                  <c:v>4.62088840306071</c:v>
                </c:pt>
                <c:pt idx="69">
                  <c:v>4.2111506524317797</c:v>
                </c:pt>
                <c:pt idx="70">
                  <c:v>4.16913069189828</c:v>
                </c:pt>
                <c:pt idx="71">
                  <c:v>3.8061604865606999</c:v>
                </c:pt>
                <c:pt idx="72">
                  <c:v>3.6417033773861802</c:v>
                </c:pt>
                <c:pt idx="73">
                  <c:v>3.16128402771003</c:v>
                </c:pt>
                <c:pt idx="74">
                  <c:v>2.4811739718092198</c:v>
                </c:pt>
                <c:pt idx="75">
                  <c:v>2.1788990825688002</c:v>
                </c:pt>
                <c:pt idx="76">
                  <c:v>2.8730128327906401</c:v>
                </c:pt>
                <c:pt idx="77">
                  <c:v>2.55111790559907</c:v>
                </c:pt>
              </c:numCache>
            </c:numRef>
          </c:val>
          <c:smooth val="0"/>
        </c:ser>
        <c:dLbls>
          <c:showLegendKey val="0"/>
          <c:showVal val="0"/>
          <c:showCatName val="0"/>
          <c:showSerName val="0"/>
          <c:showPercent val="0"/>
          <c:showBubbleSize val="0"/>
        </c:dLbls>
        <c:marker val="1"/>
        <c:smooth val="0"/>
        <c:axId val="87155840"/>
        <c:axId val="87157376"/>
      </c:lineChart>
      <c:dateAx>
        <c:axId val="87140224"/>
        <c:scaling>
          <c:orientation val="minMax"/>
        </c:scaling>
        <c:delete val="0"/>
        <c:axPos val="b"/>
        <c:majorGridlines>
          <c:spPr>
            <a:ln w="3175">
              <a:solidFill>
                <a:srgbClr val="000000"/>
              </a:solidFill>
              <a:prstDash val="dash"/>
            </a:ln>
          </c:spPr>
        </c:majorGridlines>
        <c:minorGridlines>
          <c:spPr>
            <a:ln w="3175">
              <a:solidFill>
                <a:srgbClr val="000000"/>
              </a:solidFill>
              <a:prstDash val="dash"/>
            </a:ln>
          </c:spPr>
        </c:minorGridlines>
        <c:numFmt formatCode="yyyy" sourceLinked="0"/>
        <c:majorTickMark val="none"/>
        <c:minorTickMark val="none"/>
        <c:tickLblPos val="low"/>
        <c:spPr>
          <a:ln w="3175">
            <a:solidFill>
              <a:srgbClr val="000000"/>
            </a:solidFill>
            <a:prstDash val="solid"/>
          </a:ln>
        </c:spPr>
        <c:txPr>
          <a:bodyPr rot="0" vert="horz"/>
          <a:lstStyle/>
          <a:p>
            <a:pPr>
              <a:defRPr/>
            </a:pPr>
            <a:endParaRPr lang="lt-LT"/>
          </a:p>
        </c:txPr>
        <c:crossAx val="87141760"/>
        <c:crossesAt val="-5"/>
        <c:auto val="1"/>
        <c:lblOffset val="100"/>
        <c:baseTimeUnit val="months"/>
        <c:majorUnit val="12"/>
        <c:majorTimeUnit val="years"/>
        <c:minorUnit val="12"/>
        <c:minorTimeUnit val="months"/>
      </c:dateAx>
      <c:valAx>
        <c:axId val="87141760"/>
        <c:scaling>
          <c:orientation val="minMax"/>
          <c:max val="5"/>
          <c:min val="-3"/>
        </c:scaling>
        <c:delete val="0"/>
        <c:axPos val="l"/>
        <c:majorGridlines>
          <c:spPr>
            <a:ln w="3175">
              <a:solidFill>
                <a:srgbClr val="000000"/>
              </a:solidFill>
              <a:prstDash val="dash"/>
            </a:ln>
          </c:spPr>
        </c:majorGridlines>
        <c:numFmt formatCode="#,##0;\–#,##0" sourceLinked="0"/>
        <c:majorTickMark val="none"/>
        <c:minorTickMark val="none"/>
        <c:tickLblPos val="nextTo"/>
        <c:spPr>
          <a:ln w="3175">
            <a:solidFill>
              <a:srgbClr val="000000"/>
            </a:solidFill>
            <a:prstDash val="solid"/>
          </a:ln>
        </c:spPr>
        <c:txPr>
          <a:bodyPr rot="0" vert="horz"/>
          <a:lstStyle/>
          <a:p>
            <a:pPr>
              <a:defRPr/>
            </a:pPr>
            <a:endParaRPr lang="lt-LT"/>
          </a:p>
        </c:txPr>
        <c:crossAx val="87140224"/>
        <c:crosses val="autoZero"/>
        <c:crossBetween val="between"/>
        <c:majorUnit val="1"/>
      </c:valAx>
      <c:catAx>
        <c:axId val="87155840"/>
        <c:scaling>
          <c:orientation val="minMax"/>
        </c:scaling>
        <c:delete val="1"/>
        <c:axPos val="b"/>
        <c:numFmt formatCode="mmm\-yy" sourceLinked="1"/>
        <c:majorTickMark val="out"/>
        <c:minorTickMark val="none"/>
        <c:tickLblPos val="nextTo"/>
        <c:crossAx val="87157376"/>
        <c:crossesAt val="-5"/>
        <c:auto val="1"/>
        <c:lblAlgn val="ctr"/>
        <c:lblOffset val="100"/>
        <c:noMultiLvlLbl val="1"/>
      </c:catAx>
      <c:valAx>
        <c:axId val="87157376"/>
        <c:scaling>
          <c:orientation val="minMax"/>
          <c:max val="5"/>
          <c:min val="-3"/>
        </c:scaling>
        <c:delete val="0"/>
        <c:axPos val="r"/>
        <c:numFmt formatCode="__#,##0;\–#,##0;__0" sourceLinked="0"/>
        <c:majorTickMark val="none"/>
        <c:minorTickMark val="none"/>
        <c:tickLblPos val="nextTo"/>
        <c:spPr>
          <a:ln w="3175">
            <a:solidFill>
              <a:srgbClr val="000000"/>
            </a:solidFill>
            <a:prstDash val="solid"/>
          </a:ln>
        </c:spPr>
        <c:txPr>
          <a:bodyPr rot="0" vert="horz"/>
          <a:lstStyle/>
          <a:p>
            <a:pPr>
              <a:defRPr/>
            </a:pPr>
            <a:endParaRPr lang="lt-LT"/>
          </a:p>
        </c:txPr>
        <c:crossAx val="87155840"/>
        <c:crosses val="max"/>
        <c:crossBetween val="between"/>
        <c:majorUnit val="1"/>
      </c:valAx>
      <c:spPr>
        <a:noFill/>
        <a:ln w="3175">
          <a:solidFill>
            <a:srgbClr val="000000"/>
          </a:solidFill>
          <a:prstDash val="solid"/>
        </a:ln>
        <a:extLst>
          <a:ext uri="{909E8E84-426E-40DD-AFC4-6F175D3DCCD1}">
            <a14:hiddenFill xmlns:a14="http://schemas.microsoft.com/office/drawing/2010/main">
              <a:solidFill>
                <a:schemeClr val="bg2"/>
              </a:solidFill>
            </a14:hiddenFill>
          </a:ext>
        </a:extLst>
      </c:spPr>
    </c:plotArea>
    <c:legend>
      <c:legendPos val="b"/>
      <c:layout>
        <c:manualLayout>
          <c:xMode val="edge"/>
          <c:yMode val="edge"/>
          <c:x val="2.4351331860137447E-3"/>
          <c:y val="0.59039133485384288"/>
          <c:w val="0.75064267352185088"/>
          <c:h val="0.32118728117762707"/>
        </c:manualLayout>
      </c:layout>
      <c:overlay val="0"/>
      <c:spPr>
        <a:noFill/>
        <a:ln w="25400">
          <a:noFill/>
        </a:ln>
      </c:spPr>
    </c:legend>
    <c:plotVisOnly val="1"/>
    <c:dispBlanksAs val="gap"/>
    <c:showDLblsOverMax val="0"/>
  </c:chart>
  <c:spPr>
    <a:noFill/>
    <a:ln w="9525">
      <a:noFill/>
    </a:ln>
  </c:spPr>
  <c:txPr>
    <a:bodyPr/>
    <a:lstStyle/>
    <a:p>
      <a:pPr>
        <a:defRPr sz="1500" b="0" i="0" u="none" strike="noStrike" baseline="0">
          <a:solidFill>
            <a:srgbClr val="000000"/>
          </a:solidFill>
          <a:latin typeface="Arial Narrow" panose="020B0606020202030204" pitchFamily="34" charset="0"/>
          <a:ea typeface="Arial"/>
          <a:cs typeface="Arial"/>
        </a:defRPr>
      </a:pPr>
      <a:endParaRPr lang="lt-LT"/>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897298943581399E-2"/>
          <c:y val="7.9633228673390913E-2"/>
          <c:w val="0.86856025342907284"/>
          <c:h val="0.41352806442707335"/>
        </c:manualLayout>
      </c:layout>
      <c:barChart>
        <c:barDir val="col"/>
        <c:grouping val="stacked"/>
        <c:varyColors val="0"/>
        <c:ser>
          <c:idx val="7"/>
          <c:order val="0"/>
          <c:tx>
            <c:v>Kiti maisto produktai ir nealkoholiniai gėrimai</c:v>
          </c:tx>
          <c:spPr>
            <a:solidFill>
              <a:srgbClr val="FFE79A"/>
            </a:solidFill>
            <a:ln w="25400">
              <a:noFill/>
            </a:ln>
          </c:spPr>
          <c:invertIfNegative val="0"/>
          <c:cat>
            <c:strRef>
              <c:f>Datos!$A$22:$GY$22</c:f>
              <c:strCache>
                <c:ptCount val="168"/>
                <c:pt idx="0">
                  <c:v>2012</c:v>
                </c:pt>
                <c:pt idx="1">
                  <c:v>2012</c:v>
                </c:pt>
                <c:pt idx="2">
                  <c:v>2012</c:v>
                </c:pt>
                <c:pt idx="3">
                  <c:v>2012</c:v>
                </c:pt>
                <c:pt idx="4">
                  <c:v>2012</c:v>
                </c:pt>
                <c:pt idx="5">
                  <c:v>2012</c:v>
                </c:pt>
                <c:pt idx="6">
                  <c:v>2012</c:v>
                </c:pt>
                <c:pt idx="7">
                  <c:v>2012</c:v>
                </c:pt>
                <c:pt idx="8">
                  <c:v>2012</c:v>
                </c:pt>
                <c:pt idx="9">
                  <c:v>2012</c:v>
                </c:pt>
                <c:pt idx="10">
                  <c:v>2012</c:v>
                </c:pt>
                <c:pt idx="11">
                  <c:v>2012</c:v>
                </c:pt>
                <c:pt idx="12">
                  <c:v>2013</c:v>
                </c:pt>
                <c:pt idx="13">
                  <c:v>2013</c:v>
                </c:pt>
                <c:pt idx="14">
                  <c:v>2013</c:v>
                </c:pt>
                <c:pt idx="15">
                  <c:v>2013</c:v>
                </c:pt>
                <c:pt idx="16">
                  <c:v>2013</c:v>
                </c:pt>
                <c:pt idx="17">
                  <c:v>2013</c:v>
                </c:pt>
                <c:pt idx="18">
                  <c:v>2013</c:v>
                </c:pt>
                <c:pt idx="19">
                  <c:v>2013</c:v>
                </c:pt>
                <c:pt idx="20">
                  <c:v>2013</c:v>
                </c:pt>
                <c:pt idx="21">
                  <c:v>2013</c:v>
                </c:pt>
                <c:pt idx="22">
                  <c:v>2013</c:v>
                </c:pt>
                <c:pt idx="23">
                  <c:v>2013</c:v>
                </c:pt>
                <c:pt idx="24">
                  <c:v>2014</c:v>
                </c:pt>
                <c:pt idx="25">
                  <c:v>2014</c:v>
                </c:pt>
                <c:pt idx="26">
                  <c:v>2014</c:v>
                </c:pt>
                <c:pt idx="27">
                  <c:v>2014</c:v>
                </c:pt>
                <c:pt idx="28">
                  <c:v>2014</c:v>
                </c:pt>
                <c:pt idx="29">
                  <c:v>2014</c:v>
                </c:pt>
                <c:pt idx="30">
                  <c:v>2014</c:v>
                </c:pt>
                <c:pt idx="31">
                  <c:v>2014</c:v>
                </c:pt>
                <c:pt idx="32">
                  <c:v>2014</c:v>
                </c:pt>
                <c:pt idx="33">
                  <c:v>2014</c:v>
                </c:pt>
                <c:pt idx="34">
                  <c:v>2014</c:v>
                </c:pt>
                <c:pt idx="35">
                  <c:v>2014</c:v>
                </c:pt>
                <c:pt idx="36">
                  <c:v>2015</c:v>
                </c:pt>
                <c:pt idx="37">
                  <c:v>2015</c:v>
                </c:pt>
                <c:pt idx="38">
                  <c:v>2015</c:v>
                </c:pt>
                <c:pt idx="39">
                  <c:v>2015</c:v>
                </c:pt>
                <c:pt idx="40">
                  <c:v>2015</c:v>
                </c:pt>
                <c:pt idx="41">
                  <c:v>2015</c:v>
                </c:pt>
                <c:pt idx="42">
                  <c:v>2015</c:v>
                </c:pt>
                <c:pt idx="43">
                  <c:v>2015</c:v>
                </c:pt>
                <c:pt idx="44">
                  <c:v>2015</c:v>
                </c:pt>
                <c:pt idx="45">
                  <c:v>2015</c:v>
                </c:pt>
                <c:pt idx="46">
                  <c:v>2015</c:v>
                </c:pt>
                <c:pt idx="47">
                  <c:v>2015</c:v>
                </c:pt>
                <c:pt idx="48">
                  <c:v>2016</c:v>
                </c:pt>
                <c:pt idx="49">
                  <c:v>2016</c:v>
                </c:pt>
                <c:pt idx="50">
                  <c:v>2016</c:v>
                </c:pt>
                <c:pt idx="51">
                  <c:v>2016</c:v>
                </c:pt>
                <c:pt idx="52">
                  <c:v>2016</c:v>
                </c:pt>
                <c:pt idx="53">
                  <c:v>2016</c:v>
                </c:pt>
                <c:pt idx="54">
                  <c:v>2016</c:v>
                </c:pt>
                <c:pt idx="55">
                  <c:v>2016</c:v>
                </c:pt>
                <c:pt idx="56">
                  <c:v>2016</c:v>
                </c:pt>
                <c:pt idx="57">
                  <c:v>2016</c:v>
                </c:pt>
                <c:pt idx="58">
                  <c:v>2016</c:v>
                </c:pt>
                <c:pt idx="59">
                  <c:v>2016</c:v>
                </c:pt>
                <c:pt idx="60">
                  <c:v>2017</c:v>
                </c:pt>
                <c:pt idx="61">
                  <c:v>2017</c:v>
                </c:pt>
                <c:pt idx="62">
                  <c:v>2017</c:v>
                </c:pt>
                <c:pt idx="63">
                  <c:v>2017</c:v>
                </c:pt>
                <c:pt idx="64">
                  <c:v>2017</c:v>
                </c:pt>
                <c:pt idx="65">
                  <c:v>2017</c:v>
                </c:pt>
                <c:pt idx="66">
                  <c:v>2017</c:v>
                </c:pt>
                <c:pt idx="67">
                  <c:v>2017</c:v>
                </c:pt>
                <c:pt idx="68">
                  <c:v>2017</c:v>
                </c:pt>
                <c:pt idx="69">
                  <c:v>2017</c:v>
                </c:pt>
                <c:pt idx="70">
                  <c:v>2017</c:v>
                </c:pt>
                <c:pt idx="71">
                  <c:v>2017</c:v>
                </c:pt>
                <c:pt idx="72">
                  <c:v>2018</c:v>
                </c:pt>
                <c:pt idx="73">
                  <c:v>2018</c:v>
                </c:pt>
                <c:pt idx="74">
                  <c:v>2018</c:v>
                </c:pt>
                <c:pt idx="75">
                  <c:v>2018</c:v>
                </c:pt>
                <c:pt idx="76">
                  <c:v>2018</c:v>
                </c:pt>
                <c:pt idx="77">
                  <c:v>2018</c:v>
                </c:pt>
                <c:pt idx="78">
                  <c:v>2018</c:v>
                </c:pt>
                <c:pt idx="79">
                  <c:v>2018</c:v>
                </c:pt>
                <c:pt idx="80">
                  <c:v>2018</c:v>
                </c:pt>
                <c:pt idx="81">
                  <c:v>2018</c:v>
                </c:pt>
                <c:pt idx="82">
                  <c:v>2018</c:v>
                </c:pt>
                <c:pt idx="83">
                  <c:v>2018</c:v>
                </c:pt>
                <c:pt idx="84">
                  <c:v>2019</c:v>
                </c:pt>
                <c:pt idx="85">
                  <c:v>2019</c:v>
                </c:pt>
                <c:pt idx="86">
                  <c:v>2019</c:v>
                </c:pt>
                <c:pt idx="87">
                  <c:v>2019</c:v>
                </c:pt>
                <c:pt idx="88">
                  <c:v>2019</c:v>
                </c:pt>
                <c:pt idx="89">
                  <c:v>2019</c:v>
                </c:pt>
                <c:pt idx="90">
                  <c:v>2019</c:v>
                </c:pt>
                <c:pt idx="91">
                  <c:v>2019</c:v>
                </c:pt>
                <c:pt idx="92">
                  <c:v>2019</c:v>
                </c:pt>
                <c:pt idx="93">
                  <c:v>2019</c:v>
                </c:pt>
                <c:pt idx="94">
                  <c:v>2019</c:v>
                </c:pt>
                <c:pt idx="95">
                  <c:v>2019</c:v>
                </c:pt>
                <c:pt idx="96">
                  <c:v>2020</c:v>
                </c:pt>
                <c:pt idx="97">
                  <c:v>2020</c:v>
                </c:pt>
                <c:pt idx="98">
                  <c:v>2020</c:v>
                </c:pt>
                <c:pt idx="99">
                  <c:v>2020</c:v>
                </c:pt>
                <c:pt idx="100">
                  <c:v>2020</c:v>
                </c:pt>
                <c:pt idx="101">
                  <c:v>2020</c:v>
                </c:pt>
                <c:pt idx="102">
                  <c:v>2020</c:v>
                </c:pt>
                <c:pt idx="103">
                  <c:v>2020</c:v>
                </c:pt>
                <c:pt idx="104">
                  <c:v>2020</c:v>
                </c:pt>
                <c:pt idx="105">
                  <c:v>2020</c:v>
                </c:pt>
                <c:pt idx="106">
                  <c:v>2020</c:v>
                </c:pt>
                <c:pt idx="107">
                  <c:v>2020</c:v>
                </c:pt>
                <c:pt idx="108">
                  <c:v>2021</c:v>
                </c:pt>
                <c:pt idx="109">
                  <c:v>2021</c:v>
                </c:pt>
                <c:pt idx="110">
                  <c:v>2021</c:v>
                </c:pt>
                <c:pt idx="111">
                  <c:v>2021</c:v>
                </c:pt>
                <c:pt idx="112">
                  <c:v>2021</c:v>
                </c:pt>
                <c:pt idx="113">
                  <c:v>2021</c:v>
                </c:pt>
                <c:pt idx="114">
                  <c:v>2021</c:v>
                </c:pt>
                <c:pt idx="115">
                  <c:v>2021</c:v>
                </c:pt>
                <c:pt idx="116">
                  <c:v>2021</c:v>
                </c:pt>
                <c:pt idx="117">
                  <c:v>2021</c:v>
                </c:pt>
                <c:pt idx="118">
                  <c:v>2021</c:v>
                </c:pt>
                <c:pt idx="119">
                  <c:v>2021</c:v>
                </c:pt>
                <c:pt idx="120">
                  <c:v>2022</c:v>
                </c:pt>
                <c:pt idx="121">
                  <c:v>2022</c:v>
                </c:pt>
                <c:pt idx="122">
                  <c:v>2022</c:v>
                </c:pt>
                <c:pt idx="123">
                  <c:v>2022</c:v>
                </c:pt>
                <c:pt idx="124">
                  <c:v>2022</c:v>
                </c:pt>
                <c:pt idx="125">
                  <c:v>2022</c:v>
                </c:pt>
                <c:pt idx="126">
                  <c:v>2022</c:v>
                </c:pt>
                <c:pt idx="127">
                  <c:v>2022</c:v>
                </c:pt>
                <c:pt idx="128">
                  <c:v>2022</c:v>
                </c:pt>
                <c:pt idx="129">
                  <c:v>2022</c:v>
                </c:pt>
                <c:pt idx="130">
                  <c:v>2022</c:v>
                </c:pt>
                <c:pt idx="131">
                  <c:v>2022</c:v>
                </c:pt>
                <c:pt idx="132">
                  <c:v>2023</c:v>
                </c:pt>
                <c:pt idx="133">
                  <c:v>2023</c:v>
                </c:pt>
                <c:pt idx="134">
                  <c:v>2023</c:v>
                </c:pt>
                <c:pt idx="135">
                  <c:v>2023</c:v>
                </c:pt>
                <c:pt idx="136">
                  <c:v>2023</c:v>
                </c:pt>
                <c:pt idx="137">
                  <c:v>2023</c:v>
                </c:pt>
                <c:pt idx="138">
                  <c:v>2023</c:v>
                </c:pt>
                <c:pt idx="139">
                  <c:v>2023</c:v>
                </c:pt>
                <c:pt idx="140">
                  <c:v>2023</c:v>
                </c:pt>
                <c:pt idx="141">
                  <c:v>2023</c:v>
                </c:pt>
                <c:pt idx="142">
                  <c:v>2023</c:v>
                </c:pt>
                <c:pt idx="143">
                  <c:v>2023</c:v>
                </c:pt>
                <c:pt idx="144">
                  <c:v>2024</c:v>
                </c:pt>
                <c:pt idx="145">
                  <c:v>2024</c:v>
                </c:pt>
                <c:pt idx="146">
                  <c:v>2024</c:v>
                </c:pt>
                <c:pt idx="147">
                  <c:v>2024</c:v>
                </c:pt>
                <c:pt idx="148">
                  <c:v>2024</c:v>
                </c:pt>
                <c:pt idx="149">
                  <c:v>2024</c:v>
                </c:pt>
                <c:pt idx="150">
                  <c:v>2024</c:v>
                </c:pt>
                <c:pt idx="151">
                  <c:v>2024</c:v>
                </c:pt>
                <c:pt idx="152">
                  <c:v>2024</c:v>
                </c:pt>
                <c:pt idx="153">
                  <c:v>2024</c:v>
                </c:pt>
                <c:pt idx="154">
                  <c:v>2024</c:v>
                </c:pt>
                <c:pt idx="155">
                  <c:v>2024</c:v>
                </c:pt>
                <c:pt idx="156">
                  <c:v>2025</c:v>
                </c:pt>
                <c:pt idx="157">
                  <c:v>2025</c:v>
                </c:pt>
                <c:pt idx="158">
                  <c:v>2025</c:v>
                </c:pt>
                <c:pt idx="159">
                  <c:v>2025</c:v>
                </c:pt>
                <c:pt idx="160">
                  <c:v>2025</c:v>
                </c:pt>
                <c:pt idx="161">
                  <c:v>2025</c:v>
                </c:pt>
                <c:pt idx="162">
                  <c:v>2025</c:v>
                </c:pt>
                <c:pt idx="163">
                  <c:v>2025</c:v>
                </c:pt>
                <c:pt idx="164">
                  <c:v>2025</c:v>
                </c:pt>
                <c:pt idx="165">
                  <c:v>2025</c:v>
                </c:pt>
                <c:pt idx="166">
                  <c:v>2025</c:v>
                </c:pt>
                <c:pt idx="167">
                  <c:v>2025</c:v>
                </c:pt>
              </c:strCache>
            </c:strRef>
          </c:cat>
          <c:val>
            <c:numRef>
              <c:f>[0]!CPI_HICP_FOO_OT_M_GC_F</c:f>
              <c:numCache>
                <c:formatCode>General</c:formatCode>
                <c:ptCount val="79"/>
                <c:pt idx="0">
                  <c:v>0.78338013913415006</c:v>
                </c:pt>
                <c:pt idx="1">
                  <c:v>0.68521701091278997</c:v>
                </c:pt>
                <c:pt idx="2">
                  <c:v>0.52219773432461802</c:v>
                </c:pt>
                <c:pt idx="3">
                  <c:v>0.45581591314071801</c:v>
                </c:pt>
                <c:pt idx="4">
                  <c:v>0.351162627412205</c:v>
                </c:pt>
                <c:pt idx="5">
                  <c:v>0.29793236765205899</c:v>
                </c:pt>
                <c:pt idx="6">
                  <c:v>0.24816993781337099</c:v>
                </c:pt>
                <c:pt idx="7">
                  <c:v>0.24567395170557299</c:v>
                </c:pt>
                <c:pt idx="8">
                  <c:v>0.22710104290757399</c:v>
                </c:pt>
                <c:pt idx="9">
                  <c:v>0.23114000563142301</c:v>
                </c:pt>
                <c:pt idx="10">
                  <c:v>0.112834437072538</c:v>
                </c:pt>
                <c:pt idx="11">
                  <c:v>1.9268431985549499E-2</c:v>
                </c:pt>
                <c:pt idx="12">
                  <c:v>-2.24340042295775E-3</c:v>
                </c:pt>
                <c:pt idx="13">
                  <c:v>6.3443767671224999E-4</c:v>
                </c:pt>
                <c:pt idx="14">
                  <c:v>-2.91758823468065E-2</c:v>
                </c:pt>
                <c:pt idx="15">
                  <c:v>-2.8222138746743002E-2</c:v>
                </c:pt>
                <c:pt idx="16">
                  <c:v>-2.0555202181044899E-2</c:v>
                </c:pt>
                <c:pt idx="17">
                  <c:v>-1.9108114413414701E-2</c:v>
                </c:pt>
                <c:pt idx="18">
                  <c:v>-7.5407057704148406E-2</c:v>
                </c:pt>
                <c:pt idx="19">
                  <c:v>-5.7906815358766003E-2</c:v>
                </c:pt>
                <c:pt idx="20">
                  <c:v>-6.0088637217832197E-2</c:v>
                </c:pt>
                <c:pt idx="21">
                  <c:v>-8.26048109285374E-2</c:v>
                </c:pt>
                <c:pt idx="22">
                  <c:v>-9.3029051660429393E-2</c:v>
                </c:pt>
                <c:pt idx="23">
                  <c:v>-0.16348197938640599</c:v>
                </c:pt>
                <c:pt idx="24">
                  <c:v>-0.10602116389116099</c:v>
                </c:pt>
                <c:pt idx="25">
                  <c:v>-9.0738093649290405E-2</c:v>
                </c:pt>
                <c:pt idx="26">
                  <c:v>-3.7430977699384901E-2</c:v>
                </c:pt>
                <c:pt idx="27">
                  <c:v>-9.7609282564933106E-2</c:v>
                </c:pt>
                <c:pt idx="28">
                  <c:v>-9.6847406970228797E-2</c:v>
                </c:pt>
                <c:pt idx="29">
                  <c:v>-0.11831498454301501</c:v>
                </c:pt>
                <c:pt idx="30">
                  <c:v>-4.6869620764279099E-2</c:v>
                </c:pt>
                <c:pt idx="31">
                  <c:v>3.10584263676912E-2</c:v>
                </c:pt>
                <c:pt idx="32">
                  <c:v>7.01649702026646E-2</c:v>
                </c:pt>
                <c:pt idx="33">
                  <c:v>1.86671879855419E-2</c:v>
                </c:pt>
                <c:pt idx="34">
                  <c:v>9.9970261418829406E-2</c:v>
                </c:pt>
                <c:pt idx="35">
                  <c:v>0.12453002016159601</c:v>
                </c:pt>
                <c:pt idx="36">
                  <c:v>4.6122338499875203E-2</c:v>
                </c:pt>
                <c:pt idx="37">
                  <c:v>-4.0828960644636999E-3</c:v>
                </c:pt>
                <c:pt idx="38">
                  <c:v>-4.1343421554272897E-2</c:v>
                </c:pt>
                <c:pt idx="39">
                  <c:v>2.4915543333625299E-2</c:v>
                </c:pt>
                <c:pt idx="40">
                  <c:v>-3.6459871945565499E-2</c:v>
                </c:pt>
                <c:pt idx="41">
                  <c:v>-2.3587188506975599E-2</c:v>
                </c:pt>
                <c:pt idx="42">
                  <c:v>-4.1569011111725798E-2</c:v>
                </c:pt>
                <c:pt idx="43">
                  <c:v>-0.108749801599602</c:v>
                </c:pt>
                <c:pt idx="44">
                  <c:v>-0.13890294717863499</c:v>
                </c:pt>
                <c:pt idx="45">
                  <c:v>-4.6870135765458801E-2</c:v>
                </c:pt>
                <c:pt idx="46">
                  <c:v>-8.8289342292237297E-2</c:v>
                </c:pt>
                <c:pt idx="47">
                  <c:v>-4.9293038605472003E-2</c:v>
                </c:pt>
                <c:pt idx="48">
                  <c:v>2.4729747114453301E-2</c:v>
                </c:pt>
                <c:pt idx="49">
                  <c:v>4.9497691347836402E-2</c:v>
                </c:pt>
                <c:pt idx="50">
                  <c:v>9.7579561627891706E-2</c:v>
                </c:pt>
                <c:pt idx="51">
                  <c:v>0.116876851832592</c:v>
                </c:pt>
                <c:pt idx="52">
                  <c:v>0.13701769522447799</c:v>
                </c:pt>
                <c:pt idx="53">
                  <c:v>0.17476179379694401</c:v>
                </c:pt>
                <c:pt idx="54">
                  <c:v>0.157765793634322</c:v>
                </c:pt>
                <c:pt idx="55">
                  <c:v>0.16263221241117201</c:v>
                </c:pt>
                <c:pt idx="56">
                  <c:v>0.18166306154023501</c:v>
                </c:pt>
                <c:pt idx="57">
                  <c:v>0.174342965641264</c:v>
                </c:pt>
                <c:pt idx="58">
                  <c:v>0.208341836839749</c:v>
                </c:pt>
                <c:pt idx="59">
                  <c:v>0.269211729222677</c:v>
                </c:pt>
                <c:pt idx="60">
                  <c:v>0.26368367368880202</c:v>
                </c:pt>
                <c:pt idx="61">
                  <c:v>0.306686885627173</c:v>
                </c:pt>
                <c:pt idx="62">
                  <c:v>0.29536900514136399</c:v>
                </c:pt>
                <c:pt idx="63">
                  <c:v>0.242231651477887</c:v>
                </c:pt>
                <c:pt idx="64">
                  <c:v>0.24782071850068399</c:v>
                </c:pt>
                <c:pt idx="65">
                  <c:v>0.21333417084610801</c:v>
                </c:pt>
                <c:pt idx="66">
                  <c:v>0.25041177167794298</c:v>
                </c:pt>
                <c:pt idx="67">
                  <c:v>0.256994983703972</c:v>
                </c:pt>
                <c:pt idx="68">
                  <c:v>0.324827803510089</c:v>
                </c:pt>
                <c:pt idx="69">
                  <c:v>0.343383301633718</c:v>
                </c:pt>
                <c:pt idx="70">
                  <c:v>0.28990604805776998</c:v>
                </c:pt>
                <c:pt idx="71">
                  <c:v>0.25792921496457599</c:v>
                </c:pt>
                <c:pt idx="72">
                  <c:v>0.21819261682205099</c:v>
                </c:pt>
                <c:pt idx="73">
                  <c:v>0.161517890318953</c:v>
                </c:pt>
                <c:pt idx="74">
                  <c:v>6.85098920834286E-2</c:v>
                </c:pt>
                <c:pt idx="75">
                  <c:v>0.110277505567071</c:v>
                </c:pt>
                <c:pt idx="76">
                  <c:v>0.143798863814174</c:v>
                </c:pt>
                <c:pt idx="77">
                  <c:v>0.136482019050674</c:v>
                </c:pt>
                <c:pt idx="78">
                  <c:v>6.7667866792304798E-2</c:v>
                </c:pt>
              </c:numCache>
            </c:numRef>
          </c:val>
        </c:ser>
        <c:ser>
          <c:idx val="1"/>
          <c:order val="1"/>
          <c:tx>
            <c:v>Tabakas</c:v>
          </c:tx>
          <c:spPr>
            <a:solidFill>
              <a:srgbClr val="000000"/>
            </a:solidFill>
            <a:ln w="25400">
              <a:noFill/>
            </a:ln>
          </c:spPr>
          <c:invertIfNegative val="0"/>
          <c:cat>
            <c:strRef>
              <c:f>Datos!$A$22:$GY$22</c:f>
              <c:strCache>
                <c:ptCount val="168"/>
                <c:pt idx="0">
                  <c:v>2012</c:v>
                </c:pt>
                <c:pt idx="1">
                  <c:v>2012</c:v>
                </c:pt>
                <c:pt idx="2">
                  <c:v>2012</c:v>
                </c:pt>
                <c:pt idx="3">
                  <c:v>2012</c:v>
                </c:pt>
                <c:pt idx="4">
                  <c:v>2012</c:v>
                </c:pt>
                <c:pt idx="5">
                  <c:v>2012</c:v>
                </c:pt>
                <c:pt idx="6">
                  <c:v>2012</c:v>
                </c:pt>
                <c:pt idx="7">
                  <c:v>2012</c:v>
                </c:pt>
                <c:pt idx="8">
                  <c:v>2012</c:v>
                </c:pt>
                <c:pt idx="9">
                  <c:v>2012</c:v>
                </c:pt>
                <c:pt idx="10">
                  <c:v>2012</c:v>
                </c:pt>
                <c:pt idx="11">
                  <c:v>2012</c:v>
                </c:pt>
                <c:pt idx="12">
                  <c:v>2013</c:v>
                </c:pt>
                <c:pt idx="13">
                  <c:v>2013</c:v>
                </c:pt>
                <c:pt idx="14">
                  <c:v>2013</c:v>
                </c:pt>
                <c:pt idx="15">
                  <c:v>2013</c:v>
                </c:pt>
                <c:pt idx="16">
                  <c:v>2013</c:v>
                </c:pt>
                <c:pt idx="17">
                  <c:v>2013</c:v>
                </c:pt>
                <c:pt idx="18">
                  <c:v>2013</c:v>
                </c:pt>
                <c:pt idx="19">
                  <c:v>2013</c:v>
                </c:pt>
                <c:pt idx="20">
                  <c:v>2013</c:v>
                </c:pt>
                <c:pt idx="21">
                  <c:v>2013</c:v>
                </c:pt>
                <c:pt idx="22">
                  <c:v>2013</c:v>
                </c:pt>
                <c:pt idx="23">
                  <c:v>2013</c:v>
                </c:pt>
                <c:pt idx="24">
                  <c:v>2014</c:v>
                </c:pt>
                <c:pt idx="25">
                  <c:v>2014</c:v>
                </c:pt>
                <c:pt idx="26">
                  <c:v>2014</c:v>
                </c:pt>
                <c:pt idx="27">
                  <c:v>2014</c:v>
                </c:pt>
                <c:pt idx="28">
                  <c:v>2014</c:v>
                </c:pt>
                <c:pt idx="29">
                  <c:v>2014</c:v>
                </c:pt>
                <c:pt idx="30">
                  <c:v>2014</c:v>
                </c:pt>
                <c:pt idx="31">
                  <c:v>2014</c:v>
                </c:pt>
                <c:pt idx="32">
                  <c:v>2014</c:v>
                </c:pt>
                <c:pt idx="33">
                  <c:v>2014</c:v>
                </c:pt>
                <c:pt idx="34">
                  <c:v>2014</c:v>
                </c:pt>
                <c:pt idx="35">
                  <c:v>2014</c:v>
                </c:pt>
                <c:pt idx="36">
                  <c:v>2015</c:v>
                </c:pt>
                <c:pt idx="37">
                  <c:v>2015</c:v>
                </c:pt>
                <c:pt idx="38">
                  <c:v>2015</c:v>
                </c:pt>
                <c:pt idx="39">
                  <c:v>2015</c:v>
                </c:pt>
                <c:pt idx="40">
                  <c:v>2015</c:v>
                </c:pt>
                <c:pt idx="41">
                  <c:v>2015</c:v>
                </c:pt>
                <c:pt idx="42">
                  <c:v>2015</c:v>
                </c:pt>
                <c:pt idx="43">
                  <c:v>2015</c:v>
                </c:pt>
                <c:pt idx="44">
                  <c:v>2015</c:v>
                </c:pt>
                <c:pt idx="45">
                  <c:v>2015</c:v>
                </c:pt>
                <c:pt idx="46">
                  <c:v>2015</c:v>
                </c:pt>
                <c:pt idx="47">
                  <c:v>2015</c:v>
                </c:pt>
                <c:pt idx="48">
                  <c:v>2016</c:v>
                </c:pt>
                <c:pt idx="49">
                  <c:v>2016</c:v>
                </c:pt>
                <c:pt idx="50">
                  <c:v>2016</c:v>
                </c:pt>
                <c:pt idx="51">
                  <c:v>2016</c:v>
                </c:pt>
                <c:pt idx="52">
                  <c:v>2016</c:v>
                </c:pt>
                <c:pt idx="53">
                  <c:v>2016</c:v>
                </c:pt>
                <c:pt idx="54">
                  <c:v>2016</c:v>
                </c:pt>
                <c:pt idx="55">
                  <c:v>2016</c:v>
                </c:pt>
                <c:pt idx="56">
                  <c:v>2016</c:v>
                </c:pt>
                <c:pt idx="57">
                  <c:v>2016</c:v>
                </c:pt>
                <c:pt idx="58">
                  <c:v>2016</c:v>
                </c:pt>
                <c:pt idx="59">
                  <c:v>2016</c:v>
                </c:pt>
                <c:pt idx="60">
                  <c:v>2017</c:v>
                </c:pt>
                <c:pt idx="61">
                  <c:v>2017</c:v>
                </c:pt>
                <c:pt idx="62">
                  <c:v>2017</c:v>
                </c:pt>
                <c:pt idx="63">
                  <c:v>2017</c:v>
                </c:pt>
                <c:pt idx="64">
                  <c:v>2017</c:v>
                </c:pt>
                <c:pt idx="65">
                  <c:v>2017</c:v>
                </c:pt>
                <c:pt idx="66">
                  <c:v>2017</c:v>
                </c:pt>
                <c:pt idx="67">
                  <c:v>2017</c:v>
                </c:pt>
                <c:pt idx="68">
                  <c:v>2017</c:v>
                </c:pt>
                <c:pt idx="69">
                  <c:v>2017</c:v>
                </c:pt>
                <c:pt idx="70">
                  <c:v>2017</c:v>
                </c:pt>
                <c:pt idx="71">
                  <c:v>2017</c:v>
                </c:pt>
                <c:pt idx="72">
                  <c:v>2018</c:v>
                </c:pt>
                <c:pt idx="73">
                  <c:v>2018</c:v>
                </c:pt>
                <c:pt idx="74">
                  <c:v>2018</c:v>
                </c:pt>
                <c:pt idx="75">
                  <c:v>2018</c:v>
                </c:pt>
                <c:pt idx="76">
                  <c:v>2018</c:v>
                </c:pt>
                <c:pt idx="77">
                  <c:v>2018</c:v>
                </c:pt>
                <c:pt idx="78">
                  <c:v>2018</c:v>
                </c:pt>
                <c:pt idx="79">
                  <c:v>2018</c:v>
                </c:pt>
                <c:pt idx="80">
                  <c:v>2018</c:v>
                </c:pt>
                <c:pt idx="81">
                  <c:v>2018</c:v>
                </c:pt>
                <c:pt idx="82">
                  <c:v>2018</c:v>
                </c:pt>
                <c:pt idx="83">
                  <c:v>2018</c:v>
                </c:pt>
                <c:pt idx="84">
                  <c:v>2019</c:v>
                </c:pt>
                <c:pt idx="85">
                  <c:v>2019</c:v>
                </c:pt>
                <c:pt idx="86">
                  <c:v>2019</c:v>
                </c:pt>
                <c:pt idx="87">
                  <c:v>2019</c:v>
                </c:pt>
                <c:pt idx="88">
                  <c:v>2019</c:v>
                </c:pt>
                <c:pt idx="89">
                  <c:v>2019</c:v>
                </c:pt>
                <c:pt idx="90">
                  <c:v>2019</c:v>
                </c:pt>
                <c:pt idx="91">
                  <c:v>2019</c:v>
                </c:pt>
                <c:pt idx="92">
                  <c:v>2019</c:v>
                </c:pt>
                <c:pt idx="93">
                  <c:v>2019</c:v>
                </c:pt>
                <c:pt idx="94">
                  <c:v>2019</c:v>
                </c:pt>
                <c:pt idx="95">
                  <c:v>2019</c:v>
                </c:pt>
                <c:pt idx="96">
                  <c:v>2020</c:v>
                </c:pt>
                <c:pt idx="97">
                  <c:v>2020</c:v>
                </c:pt>
                <c:pt idx="98">
                  <c:v>2020</c:v>
                </c:pt>
                <c:pt idx="99">
                  <c:v>2020</c:v>
                </c:pt>
                <c:pt idx="100">
                  <c:v>2020</c:v>
                </c:pt>
                <c:pt idx="101">
                  <c:v>2020</c:v>
                </c:pt>
                <c:pt idx="102">
                  <c:v>2020</c:v>
                </c:pt>
                <c:pt idx="103">
                  <c:v>2020</c:v>
                </c:pt>
                <c:pt idx="104">
                  <c:v>2020</c:v>
                </c:pt>
                <c:pt idx="105">
                  <c:v>2020</c:v>
                </c:pt>
                <c:pt idx="106">
                  <c:v>2020</c:v>
                </c:pt>
                <c:pt idx="107">
                  <c:v>2020</c:v>
                </c:pt>
                <c:pt idx="108">
                  <c:v>2021</c:v>
                </c:pt>
                <c:pt idx="109">
                  <c:v>2021</c:v>
                </c:pt>
                <c:pt idx="110">
                  <c:v>2021</c:v>
                </c:pt>
                <c:pt idx="111">
                  <c:v>2021</c:v>
                </c:pt>
                <c:pt idx="112">
                  <c:v>2021</c:v>
                </c:pt>
                <c:pt idx="113">
                  <c:v>2021</c:v>
                </c:pt>
                <c:pt idx="114">
                  <c:v>2021</c:v>
                </c:pt>
                <c:pt idx="115">
                  <c:v>2021</c:v>
                </c:pt>
                <c:pt idx="116">
                  <c:v>2021</c:v>
                </c:pt>
                <c:pt idx="117">
                  <c:v>2021</c:v>
                </c:pt>
                <c:pt idx="118">
                  <c:v>2021</c:v>
                </c:pt>
                <c:pt idx="119">
                  <c:v>2021</c:v>
                </c:pt>
                <c:pt idx="120">
                  <c:v>2022</c:v>
                </c:pt>
                <c:pt idx="121">
                  <c:v>2022</c:v>
                </c:pt>
                <c:pt idx="122">
                  <c:v>2022</c:v>
                </c:pt>
                <c:pt idx="123">
                  <c:v>2022</c:v>
                </c:pt>
                <c:pt idx="124">
                  <c:v>2022</c:v>
                </c:pt>
                <c:pt idx="125">
                  <c:v>2022</c:v>
                </c:pt>
                <c:pt idx="126">
                  <c:v>2022</c:v>
                </c:pt>
                <c:pt idx="127">
                  <c:v>2022</c:v>
                </c:pt>
                <c:pt idx="128">
                  <c:v>2022</c:v>
                </c:pt>
                <c:pt idx="129">
                  <c:v>2022</c:v>
                </c:pt>
                <c:pt idx="130">
                  <c:v>2022</c:v>
                </c:pt>
                <c:pt idx="131">
                  <c:v>2022</c:v>
                </c:pt>
                <c:pt idx="132">
                  <c:v>2023</c:v>
                </c:pt>
                <c:pt idx="133">
                  <c:v>2023</c:v>
                </c:pt>
                <c:pt idx="134">
                  <c:v>2023</c:v>
                </c:pt>
                <c:pt idx="135">
                  <c:v>2023</c:v>
                </c:pt>
                <c:pt idx="136">
                  <c:v>2023</c:v>
                </c:pt>
                <c:pt idx="137">
                  <c:v>2023</c:v>
                </c:pt>
                <c:pt idx="138">
                  <c:v>2023</c:v>
                </c:pt>
                <c:pt idx="139">
                  <c:v>2023</c:v>
                </c:pt>
                <c:pt idx="140">
                  <c:v>2023</c:v>
                </c:pt>
                <c:pt idx="141">
                  <c:v>2023</c:v>
                </c:pt>
                <c:pt idx="142">
                  <c:v>2023</c:v>
                </c:pt>
                <c:pt idx="143">
                  <c:v>2023</c:v>
                </c:pt>
                <c:pt idx="144">
                  <c:v>2024</c:v>
                </c:pt>
                <c:pt idx="145">
                  <c:v>2024</c:v>
                </c:pt>
                <c:pt idx="146">
                  <c:v>2024</c:v>
                </c:pt>
                <c:pt idx="147">
                  <c:v>2024</c:v>
                </c:pt>
                <c:pt idx="148">
                  <c:v>2024</c:v>
                </c:pt>
                <c:pt idx="149">
                  <c:v>2024</c:v>
                </c:pt>
                <c:pt idx="150">
                  <c:v>2024</c:v>
                </c:pt>
                <c:pt idx="151">
                  <c:v>2024</c:v>
                </c:pt>
                <c:pt idx="152">
                  <c:v>2024</c:v>
                </c:pt>
                <c:pt idx="153">
                  <c:v>2024</c:v>
                </c:pt>
                <c:pt idx="154">
                  <c:v>2024</c:v>
                </c:pt>
                <c:pt idx="155">
                  <c:v>2024</c:v>
                </c:pt>
                <c:pt idx="156">
                  <c:v>2025</c:v>
                </c:pt>
                <c:pt idx="157">
                  <c:v>2025</c:v>
                </c:pt>
                <c:pt idx="158">
                  <c:v>2025</c:v>
                </c:pt>
                <c:pt idx="159">
                  <c:v>2025</c:v>
                </c:pt>
                <c:pt idx="160">
                  <c:v>2025</c:v>
                </c:pt>
                <c:pt idx="161">
                  <c:v>2025</c:v>
                </c:pt>
                <c:pt idx="162">
                  <c:v>2025</c:v>
                </c:pt>
                <c:pt idx="163">
                  <c:v>2025</c:v>
                </c:pt>
                <c:pt idx="164">
                  <c:v>2025</c:v>
                </c:pt>
                <c:pt idx="165">
                  <c:v>2025</c:v>
                </c:pt>
                <c:pt idx="166">
                  <c:v>2025</c:v>
                </c:pt>
                <c:pt idx="167">
                  <c:v>2025</c:v>
                </c:pt>
              </c:strCache>
            </c:strRef>
          </c:cat>
          <c:val>
            <c:numRef>
              <c:f>[0]!CPI_HICP_0220_0_M_GC_F</c:f>
              <c:numCache>
                <c:formatCode>General</c:formatCode>
                <c:ptCount val="79"/>
                <c:pt idx="0">
                  <c:v>0.106653643802312</c:v>
                </c:pt>
                <c:pt idx="1">
                  <c:v>9.0347084143002201E-2</c:v>
                </c:pt>
                <c:pt idx="2">
                  <c:v>9.8048076347712204E-2</c:v>
                </c:pt>
                <c:pt idx="3">
                  <c:v>0.13578123489316901</c:v>
                </c:pt>
                <c:pt idx="4">
                  <c:v>0.15630310876064901</c:v>
                </c:pt>
                <c:pt idx="5">
                  <c:v>0.23919422615837499</c:v>
                </c:pt>
                <c:pt idx="6">
                  <c:v>0.25978601777780003</c:v>
                </c:pt>
                <c:pt idx="7">
                  <c:v>0.271835626574639</c:v>
                </c:pt>
                <c:pt idx="8">
                  <c:v>0.27062712055715099</c:v>
                </c:pt>
                <c:pt idx="9">
                  <c:v>0.27552720356507598</c:v>
                </c:pt>
                <c:pt idx="10">
                  <c:v>0.27189974299548902</c:v>
                </c:pt>
                <c:pt idx="11">
                  <c:v>0.26651030147759602</c:v>
                </c:pt>
                <c:pt idx="12">
                  <c:v>0.25936961502240602</c:v>
                </c:pt>
                <c:pt idx="13">
                  <c:v>0.267509886972712</c:v>
                </c:pt>
                <c:pt idx="14">
                  <c:v>0.25795426071795302</c:v>
                </c:pt>
                <c:pt idx="15">
                  <c:v>0.21846702573264101</c:v>
                </c:pt>
                <c:pt idx="16">
                  <c:v>0.20576001561125401</c:v>
                </c:pt>
                <c:pt idx="17">
                  <c:v>0.14526412754155499</c:v>
                </c:pt>
                <c:pt idx="18">
                  <c:v>0.151501089942609</c:v>
                </c:pt>
                <c:pt idx="19">
                  <c:v>0.152590946607364</c:v>
                </c:pt>
                <c:pt idx="20">
                  <c:v>0.16988521684478899</c:v>
                </c:pt>
                <c:pt idx="21">
                  <c:v>0.18432046315023601</c:v>
                </c:pt>
                <c:pt idx="22">
                  <c:v>0.21381260472112501</c:v>
                </c:pt>
                <c:pt idx="23">
                  <c:v>0.230550660748399</c:v>
                </c:pt>
                <c:pt idx="24">
                  <c:v>0.22780844540908399</c:v>
                </c:pt>
                <c:pt idx="25">
                  <c:v>0.22081401712173601</c:v>
                </c:pt>
                <c:pt idx="26">
                  <c:v>0.20989288440585299</c:v>
                </c:pt>
                <c:pt idx="27">
                  <c:v>0.207336413568429</c:v>
                </c:pt>
                <c:pt idx="28">
                  <c:v>0.19603953630391299</c:v>
                </c:pt>
                <c:pt idx="29">
                  <c:v>0.17702735453044599</c:v>
                </c:pt>
                <c:pt idx="30">
                  <c:v>0.16150926186421</c:v>
                </c:pt>
                <c:pt idx="31">
                  <c:v>0.17370582814573901</c:v>
                </c:pt>
                <c:pt idx="32">
                  <c:v>0.199750253139166</c:v>
                </c:pt>
                <c:pt idx="33">
                  <c:v>0.200458263978809</c:v>
                </c:pt>
                <c:pt idx="34">
                  <c:v>0.17280650813399201</c:v>
                </c:pt>
                <c:pt idx="35">
                  <c:v>0.162974971098265</c:v>
                </c:pt>
                <c:pt idx="36">
                  <c:v>0.159836811833695</c:v>
                </c:pt>
                <c:pt idx="37">
                  <c:v>0.141703070352724</c:v>
                </c:pt>
                <c:pt idx="38">
                  <c:v>0.107501970255683</c:v>
                </c:pt>
                <c:pt idx="39">
                  <c:v>0.10567755010343299</c:v>
                </c:pt>
                <c:pt idx="40">
                  <c:v>9.8232517120516505E-2</c:v>
                </c:pt>
                <c:pt idx="41">
                  <c:v>0.135419959563266</c:v>
                </c:pt>
                <c:pt idx="42">
                  <c:v>0.13445769230457399</c:v>
                </c:pt>
                <c:pt idx="43">
                  <c:v>0.14618912213563601</c:v>
                </c:pt>
                <c:pt idx="44">
                  <c:v>0.112085327978933</c:v>
                </c:pt>
                <c:pt idx="45">
                  <c:v>9.8945085518064205E-2</c:v>
                </c:pt>
                <c:pt idx="46">
                  <c:v>0.103570088775933</c:v>
                </c:pt>
                <c:pt idx="47">
                  <c:v>0.10580358233094</c:v>
                </c:pt>
                <c:pt idx="48">
                  <c:v>0.141194618940338</c:v>
                </c:pt>
                <c:pt idx="49">
                  <c:v>0.161593043550989</c:v>
                </c:pt>
                <c:pt idx="50">
                  <c:v>0.195315419552787</c:v>
                </c:pt>
                <c:pt idx="51">
                  <c:v>0.20512176253821199</c:v>
                </c:pt>
                <c:pt idx="52">
                  <c:v>0.19996484259032399</c:v>
                </c:pt>
                <c:pt idx="53">
                  <c:v>0.15635932340992101</c:v>
                </c:pt>
                <c:pt idx="54">
                  <c:v>0.17508039378901</c:v>
                </c:pt>
                <c:pt idx="55">
                  <c:v>0.19159295555914899</c:v>
                </c:pt>
                <c:pt idx="56">
                  <c:v>0.19435046926681099</c:v>
                </c:pt>
                <c:pt idx="57">
                  <c:v>0.208275872487519</c:v>
                </c:pt>
                <c:pt idx="58">
                  <c:v>0.22117393146311101</c:v>
                </c:pt>
                <c:pt idx="59">
                  <c:v>0.22569059679767001</c:v>
                </c:pt>
                <c:pt idx="60">
                  <c:v>0.19399327487822399</c:v>
                </c:pt>
                <c:pt idx="61">
                  <c:v>0.18971582774829701</c:v>
                </c:pt>
                <c:pt idx="62">
                  <c:v>0.18807351675138401</c:v>
                </c:pt>
                <c:pt idx="63">
                  <c:v>0.174576339686346</c:v>
                </c:pt>
                <c:pt idx="64">
                  <c:v>0.18615179990993899</c:v>
                </c:pt>
                <c:pt idx="65">
                  <c:v>0.194354415640072</c:v>
                </c:pt>
                <c:pt idx="66">
                  <c:v>0.23377321688236499</c:v>
                </c:pt>
                <c:pt idx="67">
                  <c:v>0.228995344188378</c:v>
                </c:pt>
                <c:pt idx="68">
                  <c:v>0.22285902208873801</c:v>
                </c:pt>
                <c:pt idx="69">
                  <c:v>0.22526351207925599</c:v>
                </c:pt>
                <c:pt idx="70">
                  <c:v>0.21088832700851701</c:v>
                </c:pt>
                <c:pt idx="71">
                  <c:v>0.20424973397607499</c:v>
                </c:pt>
                <c:pt idx="72">
                  <c:v>0.20386129133721001</c:v>
                </c:pt>
                <c:pt idx="73">
                  <c:v>0.20501636093557901</c:v>
                </c:pt>
                <c:pt idx="74">
                  <c:v>0.24509386265701599</c:v>
                </c:pt>
                <c:pt idx="75">
                  <c:v>0.243193086524399</c:v>
                </c:pt>
                <c:pt idx="76">
                  <c:v>0.24003452492157901</c:v>
                </c:pt>
                <c:pt idx="77">
                  <c:v>0.23943904532454699</c:v>
                </c:pt>
                <c:pt idx="78">
                  <c:v>0.1901055185086</c:v>
                </c:pt>
              </c:numCache>
            </c:numRef>
          </c:val>
        </c:ser>
        <c:ser>
          <c:idx val="3"/>
          <c:order val="2"/>
          <c:tx>
            <c:v>Alkoholiniai gėrimai</c:v>
          </c:tx>
          <c:spPr>
            <a:solidFill>
              <a:srgbClr val="22772D"/>
            </a:solidFill>
            <a:ln w="25400">
              <a:noFill/>
            </a:ln>
          </c:spPr>
          <c:invertIfNegative val="0"/>
          <c:cat>
            <c:strRef>
              <c:f>Datos!$A$22:$GY$22</c:f>
              <c:strCache>
                <c:ptCount val="168"/>
                <c:pt idx="0">
                  <c:v>2012</c:v>
                </c:pt>
                <c:pt idx="1">
                  <c:v>2012</c:v>
                </c:pt>
                <c:pt idx="2">
                  <c:v>2012</c:v>
                </c:pt>
                <c:pt idx="3">
                  <c:v>2012</c:v>
                </c:pt>
                <c:pt idx="4">
                  <c:v>2012</c:v>
                </c:pt>
                <c:pt idx="5">
                  <c:v>2012</c:v>
                </c:pt>
                <c:pt idx="6">
                  <c:v>2012</c:v>
                </c:pt>
                <c:pt idx="7">
                  <c:v>2012</c:v>
                </c:pt>
                <c:pt idx="8">
                  <c:v>2012</c:v>
                </c:pt>
                <c:pt idx="9">
                  <c:v>2012</c:v>
                </c:pt>
                <c:pt idx="10">
                  <c:v>2012</c:v>
                </c:pt>
                <c:pt idx="11">
                  <c:v>2012</c:v>
                </c:pt>
                <c:pt idx="12">
                  <c:v>2013</c:v>
                </c:pt>
                <c:pt idx="13">
                  <c:v>2013</c:v>
                </c:pt>
                <c:pt idx="14">
                  <c:v>2013</c:v>
                </c:pt>
                <c:pt idx="15">
                  <c:v>2013</c:v>
                </c:pt>
                <c:pt idx="16">
                  <c:v>2013</c:v>
                </c:pt>
                <c:pt idx="17">
                  <c:v>2013</c:v>
                </c:pt>
                <c:pt idx="18">
                  <c:v>2013</c:v>
                </c:pt>
                <c:pt idx="19">
                  <c:v>2013</c:v>
                </c:pt>
                <c:pt idx="20">
                  <c:v>2013</c:v>
                </c:pt>
                <c:pt idx="21">
                  <c:v>2013</c:v>
                </c:pt>
                <c:pt idx="22">
                  <c:v>2013</c:v>
                </c:pt>
                <c:pt idx="23">
                  <c:v>2013</c:v>
                </c:pt>
                <c:pt idx="24">
                  <c:v>2014</c:v>
                </c:pt>
                <c:pt idx="25">
                  <c:v>2014</c:v>
                </c:pt>
                <c:pt idx="26">
                  <c:v>2014</c:v>
                </c:pt>
                <c:pt idx="27">
                  <c:v>2014</c:v>
                </c:pt>
                <c:pt idx="28">
                  <c:v>2014</c:v>
                </c:pt>
                <c:pt idx="29">
                  <c:v>2014</c:v>
                </c:pt>
                <c:pt idx="30">
                  <c:v>2014</c:v>
                </c:pt>
                <c:pt idx="31">
                  <c:v>2014</c:v>
                </c:pt>
                <c:pt idx="32">
                  <c:v>2014</c:v>
                </c:pt>
                <c:pt idx="33">
                  <c:v>2014</c:v>
                </c:pt>
                <c:pt idx="34">
                  <c:v>2014</c:v>
                </c:pt>
                <c:pt idx="35">
                  <c:v>2014</c:v>
                </c:pt>
                <c:pt idx="36">
                  <c:v>2015</c:v>
                </c:pt>
                <c:pt idx="37">
                  <c:v>2015</c:v>
                </c:pt>
                <c:pt idx="38">
                  <c:v>2015</c:v>
                </c:pt>
                <c:pt idx="39">
                  <c:v>2015</c:v>
                </c:pt>
                <c:pt idx="40">
                  <c:v>2015</c:v>
                </c:pt>
                <c:pt idx="41">
                  <c:v>2015</c:v>
                </c:pt>
                <c:pt idx="42">
                  <c:v>2015</c:v>
                </c:pt>
                <c:pt idx="43">
                  <c:v>2015</c:v>
                </c:pt>
                <c:pt idx="44">
                  <c:v>2015</c:v>
                </c:pt>
                <c:pt idx="45">
                  <c:v>2015</c:v>
                </c:pt>
                <c:pt idx="46">
                  <c:v>2015</c:v>
                </c:pt>
                <c:pt idx="47">
                  <c:v>2015</c:v>
                </c:pt>
                <c:pt idx="48">
                  <c:v>2016</c:v>
                </c:pt>
                <c:pt idx="49">
                  <c:v>2016</c:v>
                </c:pt>
                <c:pt idx="50">
                  <c:v>2016</c:v>
                </c:pt>
                <c:pt idx="51">
                  <c:v>2016</c:v>
                </c:pt>
                <c:pt idx="52">
                  <c:v>2016</c:v>
                </c:pt>
                <c:pt idx="53">
                  <c:v>2016</c:v>
                </c:pt>
                <c:pt idx="54">
                  <c:v>2016</c:v>
                </c:pt>
                <c:pt idx="55">
                  <c:v>2016</c:v>
                </c:pt>
                <c:pt idx="56">
                  <c:v>2016</c:v>
                </c:pt>
                <c:pt idx="57">
                  <c:v>2016</c:v>
                </c:pt>
                <c:pt idx="58">
                  <c:v>2016</c:v>
                </c:pt>
                <c:pt idx="59">
                  <c:v>2016</c:v>
                </c:pt>
                <c:pt idx="60">
                  <c:v>2017</c:v>
                </c:pt>
                <c:pt idx="61">
                  <c:v>2017</c:v>
                </c:pt>
                <c:pt idx="62">
                  <c:v>2017</c:v>
                </c:pt>
                <c:pt idx="63">
                  <c:v>2017</c:v>
                </c:pt>
                <c:pt idx="64">
                  <c:v>2017</c:v>
                </c:pt>
                <c:pt idx="65">
                  <c:v>2017</c:v>
                </c:pt>
                <c:pt idx="66">
                  <c:v>2017</c:v>
                </c:pt>
                <c:pt idx="67">
                  <c:v>2017</c:v>
                </c:pt>
                <c:pt idx="68">
                  <c:v>2017</c:v>
                </c:pt>
                <c:pt idx="69">
                  <c:v>2017</c:v>
                </c:pt>
                <c:pt idx="70">
                  <c:v>2017</c:v>
                </c:pt>
                <c:pt idx="71">
                  <c:v>2017</c:v>
                </c:pt>
                <c:pt idx="72">
                  <c:v>2018</c:v>
                </c:pt>
                <c:pt idx="73">
                  <c:v>2018</c:v>
                </c:pt>
                <c:pt idx="74">
                  <c:v>2018</c:v>
                </c:pt>
                <c:pt idx="75">
                  <c:v>2018</c:v>
                </c:pt>
                <c:pt idx="76">
                  <c:v>2018</c:v>
                </c:pt>
                <c:pt idx="77">
                  <c:v>2018</c:v>
                </c:pt>
                <c:pt idx="78">
                  <c:v>2018</c:v>
                </c:pt>
                <c:pt idx="79">
                  <c:v>2018</c:v>
                </c:pt>
                <c:pt idx="80">
                  <c:v>2018</c:v>
                </c:pt>
                <c:pt idx="81">
                  <c:v>2018</c:v>
                </c:pt>
                <c:pt idx="82">
                  <c:v>2018</c:v>
                </c:pt>
                <c:pt idx="83">
                  <c:v>2018</c:v>
                </c:pt>
                <c:pt idx="84">
                  <c:v>2019</c:v>
                </c:pt>
                <c:pt idx="85">
                  <c:v>2019</c:v>
                </c:pt>
                <c:pt idx="86">
                  <c:v>2019</c:v>
                </c:pt>
                <c:pt idx="87">
                  <c:v>2019</c:v>
                </c:pt>
                <c:pt idx="88">
                  <c:v>2019</c:v>
                </c:pt>
                <c:pt idx="89">
                  <c:v>2019</c:v>
                </c:pt>
                <c:pt idx="90">
                  <c:v>2019</c:v>
                </c:pt>
                <c:pt idx="91">
                  <c:v>2019</c:v>
                </c:pt>
                <c:pt idx="92">
                  <c:v>2019</c:v>
                </c:pt>
                <c:pt idx="93">
                  <c:v>2019</c:v>
                </c:pt>
                <c:pt idx="94">
                  <c:v>2019</c:v>
                </c:pt>
                <c:pt idx="95">
                  <c:v>2019</c:v>
                </c:pt>
                <c:pt idx="96">
                  <c:v>2020</c:v>
                </c:pt>
                <c:pt idx="97">
                  <c:v>2020</c:v>
                </c:pt>
                <c:pt idx="98">
                  <c:v>2020</c:v>
                </c:pt>
                <c:pt idx="99">
                  <c:v>2020</c:v>
                </c:pt>
                <c:pt idx="100">
                  <c:v>2020</c:v>
                </c:pt>
                <c:pt idx="101">
                  <c:v>2020</c:v>
                </c:pt>
                <c:pt idx="102">
                  <c:v>2020</c:v>
                </c:pt>
                <c:pt idx="103">
                  <c:v>2020</c:v>
                </c:pt>
                <c:pt idx="104">
                  <c:v>2020</c:v>
                </c:pt>
                <c:pt idx="105">
                  <c:v>2020</c:v>
                </c:pt>
                <c:pt idx="106">
                  <c:v>2020</c:v>
                </c:pt>
                <c:pt idx="107">
                  <c:v>2020</c:v>
                </c:pt>
                <c:pt idx="108">
                  <c:v>2021</c:v>
                </c:pt>
                <c:pt idx="109">
                  <c:v>2021</c:v>
                </c:pt>
                <c:pt idx="110">
                  <c:v>2021</c:v>
                </c:pt>
                <c:pt idx="111">
                  <c:v>2021</c:v>
                </c:pt>
                <c:pt idx="112">
                  <c:v>2021</c:v>
                </c:pt>
                <c:pt idx="113">
                  <c:v>2021</c:v>
                </c:pt>
                <c:pt idx="114">
                  <c:v>2021</c:v>
                </c:pt>
                <c:pt idx="115">
                  <c:v>2021</c:v>
                </c:pt>
                <c:pt idx="116">
                  <c:v>2021</c:v>
                </c:pt>
                <c:pt idx="117">
                  <c:v>2021</c:v>
                </c:pt>
                <c:pt idx="118">
                  <c:v>2021</c:v>
                </c:pt>
                <c:pt idx="119">
                  <c:v>2021</c:v>
                </c:pt>
                <c:pt idx="120">
                  <c:v>2022</c:v>
                </c:pt>
                <c:pt idx="121">
                  <c:v>2022</c:v>
                </c:pt>
                <c:pt idx="122">
                  <c:v>2022</c:v>
                </c:pt>
                <c:pt idx="123">
                  <c:v>2022</c:v>
                </c:pt>
                <c:pt idx="124">
                  <c:v>2022</c:v>
                </c:pt>
                <c:pt idx="125">
                  <c:v>2022</c:v>
                </c:pt>
                <c:pt idx="126">
                  <c:v>2022</c:v>
                </c:pt>
                <c:pt idx="127">
                  <c:v>2022</c:v>
                </c:pt>
                <c:pt idx="128">
                  <c:v>2022</c:v>
                </c:pt>
                <c:pt idx="129">
                  <c:v>2022</c:v>
                </c:pt>
                <c:pt idx="130">
                  <c:v>2022</c:v>
                </c:pt>
                <c:pt idx="131">
                  <c:v>2022</c:v>
                </c:pt>
                <c:pt idx="132">
                  <c:v>2023</c:v>
                </c:pt>
                <c:pt idx="133">
                  <c:v>2023</c:v>
                </c:pt>
                <c:pt idx="134">
                  <c:v>2023</c:v>
                </c:pt>
                <c:pt idx="135">
                  <c:v>2023</c:v>
                </c:pt>
                <c:pt idx="136">
                  <c:v>2023</c:v>
                </c:pt>
                <c:pt idx="137">
                  <c:v>2023</c:v>
                </c:pt>
                <c:pt idx="138">
                  <c:v>2023</c:v>
                </c:pt>
                <c:pt idx="139">
                  <c:v>2023</c:v>
                </c:pt>
                <c:pt idx="140">
                  <c:v>2023</c:v>
                </c:pt>
                <c:pt idx="141">
                  <c:v>2023</c:v>
                </c:pt>
                <c:pt idx="142">
                  <c:v>2023</c:v>
                </c:pt>
                <c:pt idx="143">
                  <c:v>2023</c:v>
                </c:pt>
                <c:pt idx="144">
                  <c:v>2024</c:v>
                </c:pt>
                <c:pt idx="145">
                  <c:v>2024</c:v>
                </c:pt>
                <c:pt idx="146">
                  <c:v>2024</c:v>
                </c:pt>
                <c:pt idx="147">
                  <c:v>2024</c:v>
                </c:pt>
                <c:pt idx="148">
                  <c:v>2024</c:v>
                </c:pt>
                <c:pt idx="149">
                  <c:v>2024</c:v>
                </c:pt>
                <c:pt idx="150">
                  <c:v>2024</c:v>
                </c:pt>
                <c:pt idx="151">
                  <c:v>2024</c:v>
                </c:pt>
                <c:pt idx="152">
                  <c:v>2024</c:v>
                </c:pt>
                <c:pt idx="153">
                  <c:v>2024</c:v>
                </c:pt>
                <c:pt idx="154">
                  <c:v>2024</c:v>
                </c:pt>
                <c:pt idx="155">
                  <c:v>2024</c:v>
                </c:pt>
                <c:pt idx="156">
                  <c:v>2025</c:v>
                </c:pt>
                <c:pt idx="157">
                  <c:v>2025</c:v>
                </c:pt>
                <c:pt idx="158">
                  <c:v>2025</c:v>
                </c:pt>
                <c:pt idx="159">
                  <c:v>2025</c:v>
                </c:pt>
                <c:pt idx="160">
                  <c:v>2025</c:v>
                </c:pt>
                <c:pt idx="161">
                  <c:v>2025</c:v>
                </c:pt>
                <c:pt idx="162">
                  <c:v>2025</c:v>
                </c:pt>
                <c:pt idx="163">
                  <c:v>2025</c:v>
                </c:pt>
                <c:pt idx="164">
                  <c:v>2025</c:v>
                </c:pt>
                <c:pt idx="165">
                  <c:v>2025</c:v>
                </c:pt>
                <c:pt idx="166">
                  <c:v>2025</c:v>
                </c:pt>
                <c:pt idx="167">
                  <c:v>2025</c:v>
                </c:pt>
              </c:strCache>
            </c:strRef>
          </c:cat>
          <c:val>
            <c:numRef>
              <c:f>[0]!CPI_HICP_021000_M_GC_F</c:f>
              <c:numCache>
                <c:formatCode>General</c:formatCode>
                <c:ptCount val="79"/>
                <c:pt idx="0">
                  <c:v>-6.0905334482134305E-4</c:v>
                </c:pt>
                <c:pt idx="1">
                  <c:v>8.3311185099426394E-2</c:v>
                </c:pt>
                <c:pt idx="2">
                  <c:v>0.11809245010135901</c:v>
                </c:pt>
                <c:pt idx="3">
                  <c:v>0.13779865467383701</c:v>
                </c:pt>
                <c:pt idx="4">
                  <c:v>8.9645855229550805E-2</c:v>
                </c:pt>
                <c:pt idx="5">
                  <c:v>9.7225562506626603E-2</c:v>
                </c:pt>
                <c:pt idx="6">
                  <c:v>8.6764110520888005E-2</c:v>
                </c:pt>
                <c:pt idx="7">
                  <c:v>0.117933610982854</c:v>
                </c:pt>
                <c:pt idx="8">
                  <c:v>0.14875598599537701</c:v>
                </c:pt>
                <c:pt idx="9">
                  <c:v>0.12808976134314101</c:v>
                </c:pt>
                <c:pt idx="10">
                  <c:v>0.11723663491427801</c:v>
                </c:pt>
                <c:pt idx="11">
                  <c:v>9.5797235306598297E-2</c:v>
                </c:pt>
                <c:pt idx="12">
                  <c:v>0.11295428115697299</c:v>
                </c:pt>
                <c:pt idx="13">
                  <c:v>0.14313685358745401</c:v>
                </c:pt>
                <c:pt idx="14">
                  <c:v>0.106219557254497</c:v>
                </c:pt>
                <c:pt idx="15">
                  <c:v>6.1459681111600599E-2</c:v>
                </c:pt>
                <c:pt idx="16">
                  <c:v>4.8968888596325803E-2</c:v>
                </c:pt>
                <c:pt idx="17">
                  <c:v>3.6212329649569899E-2</c:v>
                </c:pt>
                <c:pt idx="18">
                  <c:v>6.62861715495347E-3</c:v>
                </c:pt>
                <c:pt idx="19">
                  <c:v>4.4037504270442403E-2</c:v>
                </c:pt>
                <c:pt idx="20">
                  <c:v>-6.38493549885852E-3</c:v>
                </c:pt>
                <c:pt idx="21">
                  <c:v>2.7496693826510901E-2</c:v>
                </c:pt>
                <c:pt idx="22">
                  <c:v>2.9891233057911699E-2</c:v>
                </c:pt>
                <c:pt idx="23">
                  <c:v>-1.37861754640671E-2</c:v>
                </c:pt>
                <c:pt idx="24">
                  <c:v>-1.62802326700115E-2</c:v>
                </c:pt>
                <c:pt idx="25">
                  <c:v>2.4975898172188E-2</c:v>
                </c:pt>
                <c:pt idx="26">
                  <c:v>3.9139987156610101E-2</c:v>
                </c:pt>
                <c:pt idx="27">
                  <c:v>0.114113151883544</c:v>
                </c:pt>
                <c:pt idx="28">
                  <c:v>0.181653517834508</c:v>
                </c:pt>
                <c:pt idx="29">
                  <c:v>0.136745002845194</c:v>
                </c:pt>
                <c:pt idx="30">
                  <c:v>0.19642758687370199</c:v>
                </c:pt>
                <c:pt idx="31">
                  <c:v>0.207930291391661</c:v>
                </c:pt>
                <c:pt idx="32">
                  <c:v>0.17001052493784699</c:v>
                </c:pt>
                <c:pt idx="33">
                  <c:v>0.17078009402442901</c:v>
                </c:pt>
                <c:pt idx="34">
                  <c:v>0.187546636734855</c:v>
                </c:pt>
                <c:pt idx="35">
                  <c:v>0.19901416978776501</c:v>
                </c:pt>
                <c:pt idx="36">
                  <c:v>0.16251319053597299</c:v>
                </c:pt>
                <c:pt idx="37">
                  <c:v>7.3499065249634704E-2</c:v>
                </c:pt>
                <c:pt idx="38">
                  <c:v>0.187106797486503</c:v>
                </c:pt>
                <c:pt idx="39">
                  <c:v>0.196153357124461</c:v>
                </c:pt>
                <c:pt idx="40">
                  <c:v>2.3613841974719899E-2</c:v>
                </c:pt>
                <c:pt idx="41">
                  <c:v>3.7087156367816899E-3</c:v>
                </c:pt>
                <c:pt idx="42">
                  <c:v>-3.9936740409402198E-2</c:v>
                </c:pt>
                <c:pt idx="43">
                  <c:v>-6.4874821901086593E-2</c:v>
                </c:pt>
                <c:pt idx="44">
                  <c:v>-4.6967289519142197E-2</c:v>
                </c:pt>
                <c:pt idx="45">
                  <c:v>-2.53827541320466E-2</c:v>
                </c:pt>
                <c:pt idx="46">
                  <c:v>-4.5826130130842697E-2</c:v>
                </c:pt>
                <c:pt idx="47">
                  <c:v>-7.6538832226916501E-2</c:v>
                </c:pt>
                <c:pt idx="48">
                  <c:v>-1.08189959288921E-2</c:v>
                </c:pt>
                <c:pt idx="49">
                  <c:v>-5.2728790862709103E-2</c:v>
                </c:pt>
                <c:pt idx="50">
                  <c:v>3.2785010448555002E-2</c:v>
                </c:pt>
                <c:pt idx="51">
                  <c:v>8.3444223666140297E-3</c:v>
                </c:pt>
                <c:pt idx="52">
                  <c:v>0.14835468208494901</c:v>
                </c:pt>
                <c:pt idx="53">
                  <c:v>0.211833045877652</c:v>
                </c:pt>
                <c:pt idx="54">
                  <c:v>0.25695210941728902</c:v>
                </c:pt>
                <c:pt idx="55">
                  <c:v>0.18134472887234801</c:v>
                </c:pt>
                <c:pt idx="56">
                  <c:v>0.27370555220571502</c:v>
                </c:pt>
                <c:pt idx="57">
                  <c:v>0.15411214640002799</c:v>
                </c:pt>
                <c:pt idx="58">
                  <c:v>0.22999066389579201</c:v>
                </c:pt>
                <c:pt idx="59">
                  <c:v>0.145022601650871</c:v>
                </c:pt>
                <c:pt idx="60">
                  <c:v>0.14387978178359201</c:v>
                </c:pt>
                <c:pt idx="61">
                  <c:v>0.22582493018387301</c:v>
                </c:pt>
                <c:pt idx="62">
                  <c:v>0.73651314235756105</c:v>
                </c:pt>
                <c:pt idx="63">
                  <c:v>0.86694562914582995</c:v>
                </c:pt>
                <c:pt idx="64">
                  <c:v>0.90682947141596404</c:v>
                </c:pt>
                <c:pt idx="65">
                  <c:v>0.82261016693552502</c:v>
                </c:pt>
                <c:pt idx="66">
                  <c:v>0.78110932300923597</c:v>
                </c:pt>
                <c:pt idx="67">
                  <c:v>0.81812247299517005</c:v>
                </c:pt>
                <c:pt idx="68">
                  <c:v>0.820521655548204</c:v>
                </c:pt>
                <c:pt idx="69">
                  <c:v>0.79367806417064402</c:v>
                </c:pt>
                <c:pt idx="70">
                  <c:v>0.72641275776277303</c:v>
                </c:pt>
                <c:pt idx="71">
                  <c:v>0.76983140099502501</c:v>
                </c:pt>
                <c:pt idx="72">
                  <c:v>0.75999488698881901</c:v>
                </c:pt>
                <c:pt idx="73">
                  <c:v>0.74939976431896804</c:v>
                </c:pt>
                <c:pt idx="74">
                  <c:v>9.7967043596723105E-2</c:v>
                </c:pt>
                <c:pt idx="75">
                  <c:v>-8.1626352591476894E-2</c:v>
                </c:pt>
                <c:pt idx="76">
                  <c:v>-0.18305345385501301</c:v>
                </c:pt>
                <c:pt idx="77">
                  <c:v>-3.6429222399612098E-2</c:v>
                </c:pt>
                <c:pt idx="78">
                  <c:v>-4.4244118058418602E-2</c:v>
                </c:pt>
              </c:numCache>
            </c:numRef>
          </c:val>
        </c:ser>
        <c:ser>
          <c:idx val="5"/>
          <c:order val="3"/>
          <c:tx>
            <c:v>Daržovės</c:v>
          </c:tx>
          <c:spPr>
            <a:solidFill>
              <a:srgbClr val="C54625"/>
            </a:solidFill>
            <a:ln w="25400">
              <a:noFill/>
            </a:ln>
          </c:spPr>
          <c:invertIfNegative val="0"/>
          <c:cat>
            <c:strRef>
              <c:f>Datos!$A$22:$GY$22</c:f>
              <c:strCache>
                <c:ptCount val="168"/>
                <c:pt idx="0">
                  <c:v>2012</c:v>
                </c:pt>
                <c:pt idx="1">
                  <c:v>2012</c:v>
                </c:pt>
                <c:pt idx="2">
                  <c:v>2012</c:v>
                </c:pt>
                <c:pt idx="3">
                  <c:v>2012</c:v>
                </c:pt>
                <c:pt idx="4">
                  <c:v>2012</c:v>
                </c:pt>
                <c:pt idx="5">
                  <c:v>2012</c:v>
                </c:pt>
                <c:pt idx="6">
                  <c:v>2012</c:v>
                </c:pt>
                <c:pt idx="7">
                  <c:v>2012</c:v>
                </c:pt>
                <c:pt idx="8">
                  <c:v>2012</c:v>
                </c:pt>
                <c:pt idx="9">
                  <c:v>2012</c:v>
                </c:pt>
                <c:pt idx="10">
                  <c:v>2012</c:v>
                </c:pt>
                <c:pt idx="11">
                  <c:v>2012</c:v>
                </c:pt>
                <c:pt idx="12">
                  <c:v>2013</c:v>
                </c:pt>
                <c:pt idx="13">
                  <c:v>2013</c:v>
                </c:pt>
                <c:pt idx="14">
                  <c:v>2013</c:v>
                </c:pt>
                <c:pt idx="15">
                  <c:v>2013</c:v>
                </c:pt>
                <c:pt idx="16">
                  <c:v>2013</c:v>
                </c:pt>
                <c:pt idx="17">
                  <c:v>2013</c:v>
                </c:pt>
                <c:pt idx="18">
                  <c:v>2013</c:v>
                </c:pt>
                <c:pt idx="19">
                  <c:v>2013</c:v>
                </c:pt>
                <c:pt idx="20">
                  <c:v>2013</c:v>
                </c:pt>
                <c:pt idx="21">
                  <c:v>2013</c:v>
                </c:pt>
                <c:pt idx="22">
                  <c:v>2013</c:v>
                </c:pt>
                <c:pt idx="23">
                  <c:v>2013</c:v>
                </c:pt>
                <c:pt idx="24">
                  <c:v>2014</c:v>
                </c:pt>
                <c:pt idx="25">
                  <c:v>2014</c:v>
                </c:pt>
                <c:pt idx="26">
                  <c:v>2014</c:v>
                </c:pt>
                <c:pt idx="27">
                  <c:v>2014</c:v>
                </c:pt>
                <c:pt idx="28">
                  <c:v>2014</c:v>
                </c:pt>
                <c:pt idx="29">
                  <c:v>2014</c:v>
                </c:pt>
                <c:pt idx="30">
                  <c:v>2014</c:v>
                </c:pt>
                <c:pt idx="31">
                  <c:v>2014</c:v>
                </c:pt>
                <c:pt idx="32">
                  <c:v>2014</c:v>
                </c:pt>
                <c:pt idx="33">
                  <c:v>2014</c:v>
                </c:pt>
                <c:pt idx="34">
                  <c:v>2014</c:v>
                </c:pt>
                <c:pt idx="35">
                  <c:v>2014</c:v>
                </c:pt>
                <c:pt idx="36">
                  <c:v>2015</c:v>
                </c:pt>
                <c:pt idx="37">
                  <c:v>2015</c:v>
                </c:pt>
                <c:pt idx="38">
                  <c:v>2015</c:v>
                </c:pt>
                <c:pt idx="39">
                  <c:v>2015</c:v>
                </c:pt>
                <c:pt idx="40">
                  <c:v>2015</c:v>
                </c:pt>
                <c:pt idx="41">
                  <c:v>2015</c:v>
                </c:pt>
                <c:pt idx="42">
                  <c:v>2015</c:v>
                </c:pt>
                <c:pt idx="43">
                  <c:v>2015</c:v>
                </c:pt>
                <c:pt idx="44">
                  <c:v>2015</c:v>
                </c:pt>
                <c:pt idx="45">
                  <c:v>2015</c:v>
                </c:pt>
                <c:pt idx="46">
                  <c:v>2015</c:v>
                </c:pt>
                <c:pt idx="47">
                  <c:v>2015</c:v>
                </c:pt>
                <c:pt idx="48">
                  <c:v>2016</c:v>
                </c:pt>
                <c:pt idx="49">
                  <c:v>2016</c:v>
                </c:pt>
                <c:pt idx="50">
                  <c:v>2016</c:v>
                </c:pt>
                <c:pt idx="51">
                  <c:v>2016</c:v>
                </c:pt>
                <c:pt idx="52">
                  <c:v>2016</c:v>
                </c:pt>
                <c:pt idx="53">
                  <c:v>2016</c:v>
                </c:pt>
                <c:pt idx="54">
                  <c:v>2016</c:v>
                </c:pt>
                <c:pt idx="55">
                  <c:v>2016</c:v>
                </c:pt>
                <c:pt idx="56">
                  <c:v>2016</c:v>
                </c:pt>
                <c:pt idx="57">
                  <c:v>2016</c:v>
                </c:pt>
                <c:pt idx="58">
                  <c:v>2016</c:v>
                </c:pt>
                <c:pt idx="59">
                  <c:v>2016</c:v>
                </c:pt>
                <c:pt idx="60">
                  <c:v>2017</c:v>
                </c:pt>
                <c:pt idx="61">
                  <c:v>2017</c:v>
                </c:pt>
                <c:pt idx="62">
                  <c:v>2017</c:v>
                </c:pt>
                <c:pt idx="63">
                  <c:v>2017</c:v>
                </c:pt>
                <c:pt idx="64">
                  <c:v>2017</c:v>
                </c:pt>
                <c:pt idx="65">
                  <c:v>2017</c:v>
                </c:pt>
                <c:pt idx="66">
                  <c:v>2017</c:v>
                </c:pt>
                <c:pt idx="67">
                  <c:v>2017</c:v>
                </c:pt>
                <c:pt idx="68">
                  <c:v>2017</c:v>
                </c:pt>
                <c:pt idx="69">
                  <c:v>2017</c:v>
                </c:pt>
                <c:pt idx="70">
                  <c:v>2017</c:v>
                </c:pt>
                <c:pt idx="71">
                  <c:v>2017</c:v>
                </c:pt>
                <c:pt idx="72">
                  <c:v>2018</c:v>
                </c:pt>
                <c:pt idx="73">
                  <c:v>2018</c:v>
                </c:pt>
                <c:pt idx="74">
                  <c:v>2018</c:v>
                </c:pt>
                <c:pt idx="75">
                  <c:v>2018</c:v>
                </c:pt>
                <c:pt idx="76">
                  <c:v>2018</c:v>
                </c:pt>
                <c:pt idx="77">
                  <c:v>2018</c:v>
                </c:pt>
                <c:pt idx="78">
                  <c:v>2018</c:v>
                </c:pt>
                <c:pt idx="79">
                  <c:v>2018</c:v>
                </c:pt>
                <c:pt idx="80">
                  <c:v>2018</c:v>
                </c:pt>
                <c:pt idx="81">
                  <c:v>2018</c:v>
                </c:pt>
                <c:pt idx="82">
                  <c:v>2018</c:v>
                </c:pt>
                <c:pt idx="83">
                  <c:v>2018</c:v>
                </c:pt>
                <c:pt idx="84">
                  <c:v>2019</c:v>
                </c:pt>
                <c:pt idx="85">
                  <c:v>2019</c:v>
                </c:pt>
                <c:pt idx="86">
                  <c:v>2019</c:v>
                </c:pt>
                <c:pt idx="87">
                  <c:v>2019</c:v>
                </c:pt>
                <c:pt idx="88">
                  <c:v>2019</c:v>
                </c:pt>
                <c:pt idx="89">
                  <c:v>2019</c:v>
                </c:pt>
                <c:pt idx="90">
                  <c:v>2019</c:v>
                </c:pt>
                <c:pt idx="91">
                  <c:v>2019</c:v>
                </c:pt>
                <c:pt idx="92">
                  <c:v>2019</c:v>
                </c:pt>
                <c:pt idx="93">
                  <c:v>2019</c:v>
                </c:pt>
                <c:pt idx="94">
                  <c:v>2019</c:v>
                </c:pt>
                <c:pt idx="95">
                  <c:v>2019</c:v>
                </c:pt>
                <c:pt idx="96">
                  <c:v>2020</c:v>
                </c:pt>
                <c:pt idx="97">
                  <c:v>2020</c:v>
                </c:pt>
                <c:pt idx="98">
                  <c:v>2020</c:v>
                </c:pt>
                <c:pt idx="99">
                  <c:v>2020</c:v>
                </c:pt>
                <c:pt idx="100">
                  <c:v>2020</c:v>
                </c:pt>
                <c:pt idx="101">
                  <c:v>2020</c:v>
                </c:pt>
                <c:pt idx="102">
                  <c:v>2020</c:v>
                </c:pt>
                <c:pt idx="103">
                  <c:v>2020</c:v>
                </c:pt>
                <c:pt idx="104">
                  <c:v>2020</c:v>
                </c:pt>
                <c:pt idx="105">
                  <c:v>2020</c:v>
                </c:pt>
                <c:pt idx="106">
                  <c:v>2020</c:v>
                </c:pt>
                <c:pt idx="107">
                  <c:v>2020</c:v>
                </c:pt>
                <c:pt idx="108">
                  <c:v>2021</c:v>
                </c:pt>
                <c:pt idx="109">
                  <c:v>2021</c:v>
                </c:pt>
                <c:pt idx="110">
                  <c:v>2021</c:v>
                </c:pt>
                <c:pt idx="111">
                  <c:v>2021</c:v>
                </c:pt>
                <c:pt idx="112">
                  <c:v>2021</c:v>
                </c:pt>
                <c:pt idx="113">
                  <c:v>2021</c:v>
                </c:pt>
                <c:pt idx="114">
                  <c:v>2021</c:v>
                </c:pt>
                <c:pt idx="115">
                  <c:v>2021</c:v>
                </c:pt>
                <c:pt idx="116">
                  <c:v>2021</c:v>
                </c:pt>
                <c:pt idx="117">
                  <c:v>2021</c:v>
                </c:pt>
                <c:pt idx="118">
                  <c:v>2021</c:v>
                </c:pt>
                <c:pt idx="119">
                  <c:v>2021</c:v>
                </c:pt>
                <c:pt idx="120">
                  <c:v>2022</c:v>
                </c:pt>
                <c:pt idx="121">
                  <c:v>2022</c:v>
                </c:pt>
                <c:pt idx="122">
                  <c:v>2022</c:v>
                </c:pt>
                <c:pt idx="123">
                  <c:v>2022</c:v>
                </c:pt>
                <c:pt idx="124">
                  <c:v>2022</c:v>
                </c:pt>
                <c:pt idx="125">
                  <c:v>2022</c:v>
                </c:pt>
                <c:pt idx="126">
                  <c:v>2022</c:v>
                </c:pt>
                <c:pt idx="127">
                  <c:v>2022</c:v>
                </c:pt>
                <c:pt idx="128">
                  <c:v>2022</c:v>
                </c:pt>
                <c:pt idx="129">
                  <c:v>2022</c:v>
                </c:pt>
                <c:pt idx="130">
                  <c:v>2022</c:v>
                </c:pt>
                <c:pt idx="131">
                  <c:v>2022</c:v>
                </c:pt>
                <c:pt idx="132">
                  <c:v>2023</c:v>
                </c:pt>
                <c:pt idx="133">
                  <c:v>2023</c:v>
                </c:pt>
                <c:pt idx="134">
                  <c:v>2023</c:v>
                </c:pt>
                <c:pt idx="135">
                  <c:v>2023</c:v>
                </c:pt>
                <c:pt idx="136">
                  <c:v>2023</c:v>
                </c:pt>
                <c:pt idx="137">
                  <c:v>2023</c:v>
                </c:pt>
                <c:pt idx="138">
                  <c:v>2023</c:v>
                </c:pt>
                <c:pt idx="139">
                  <c:v>2023</c:v>
                </c:pt>
                <c:pt idx="140">
                  <c:v>2023</c:v>
                </c:pt>
                <c:pt idx="141">
                  <c:v>2023</c:v>
                </c:pt>
                <c:pt idx="142">
                  <c:v>2023</c:v>
                </c:pt>
                <c:pt idx="143">
                  <c:v>2023</c:v>
                </c:pt>
                <c:pt idx="144">
                  <c:v>2024</c:v>
                </c:pt>
                <c:pt idx="145">
                  <c:v>2024</c:v>
                </c:pt>
                <c:pt idx="146">
                  <c:v>2024</c:v>
                </c:pt>
                <c:pt idx="147">
                  <c:v>2024</c:v>
                </c:pt>
                <c:pt idx="148">
                  <c:v>2024</c:v>
                </c:pt>
                <c:pt idx="149">
                  <c:v>2024</c:v>
                </c:pt>
                <c:pt idx="150">
                  <c:v>2024</c:v>
                </c:pt>
                <c:pt idx="151">
                  <c:v>2024</c:v>
                </c:pt>
                <c:pt idx="152">
                  <c:v>2024</c:v>
                </c:pt>
                <c:pt idx="153">
                  <c:v>2024</c:v>
                </c:pt>
                <c:pt idx="154">
                  <c:v>2024</c:v>
                </c:pt>
                <c:pt idx="155">
                  <c:v>2024</c:v>
                </c:pt>
                <c:pt idx="156">
                  <c:v>2025</c:v>
                </c:pt>
                <c:pt idx="157">
                  <c:v>2025</c:v>
                </c:pt>
                <c:pt idx="158">
                  <c:v>2025</c:v>
                </c:pt>
                <c:pt idx="159">
                  <c:v>2025</c:v>
                </c:pt>
                <c:pt idx="160">
                  <c:v>2025</c:v>
                </c:pt>
                <c:pt idx="161">
                  <c:v>2025</c:v>
                </c:pt>
                <c:pt idx="162">
                  <c:v>2025</c:v>
                </c:pt>
                <c:pt idx="163">
                  <c:v>2025</c:v>
                </c:pt>
                <c:pt idx="164">
                  <c:v>2025</c:v>
                </c:pt>
                <c:pt idx="165">
                  <c:v>2025</c:v>
                </c:pt>
                <c:pt idx="166">
                  <c:v>2025</c:v>
                </c:pt>
                <c:pt idx="167">
                  <c:v>2025</c:v>
                </c:pt>
              </c:strCache>
            </c:strRef>
          </c:cat>
          <c:val>
            <c:numRef>
              <c:f>[0]!CPI_HICP_011700_M_GC_F</c:f>
              <c:numCache>
                <c:formatCode>General</c:formatCode>
                <c:ptCount val="79"/>
                <c:pt idx="0">
                  <c:v>-0.18173995111527</c:v>
                </c:pt>
                <c:pt idx="1">
                  <c:v>-0.267016728843193</c:v>
                </c:pt>
                <c:pt idx="2">
                  <c:v>-0.18845474476247701</c:v>
                </c:pt>
                <c:pt idx="3">
                  <c:v>-0.31177692441557397</c:v>
                </c:pt>
                <c:pt idx="4">
                  <c:v>-0.29232399955001098</c:v>
                </c:pt>
                <c:pt idx="5">
                  <c:v>-0.16872502536932599</c:v>
                </c:pt>
                <c:pt idx="6">
                  <c:v>-6.3941459834738701E-2</c:v>
                </c:pt>
                <c:pt idx="7">
                  <c:v>4.6826127325886403E-2</c:v>
                </c:pt>
                <c:pt idx="8">
                  <c:v>-1.8794889070075201E-2</c:v>
                </c:pt>
                <c:pt idx="9">
                  <c:v>2.7969023460763201E-2</c:v>
                </c:pt>
                <c:pt idx="10">
                  <c:v>1.5446644094480801E-2</c:v>
                </c:pt>
                <c:pt idx="11">
                  <c:v>0.22713310445226201</c:v>
                </c:pt>
                <c:pt idx="12">
                  <c:v>0.18812178561864401</c:v>
                </c:pt>
                <c:pt idx="13">
                  <c:v>0.14596662939315899</c:v>
                </c:pt>
                <c:pt idx="14">
                  <c:v>0.13975408413452201</c:v>
                </c:pt>
                <c:pt idx="15">
                  <c:v>0.12836299158386</c:v>
                </c:pt>
                <c:pt idx="16">
                  <c:v>0.298691757969411</c:v>
                </c:pt>
                <c:pt idx="17">
                  <c:v>0.30640805979851399</c:v>
                </c:pt>
                <c:pt idx="18">
                  <c:v>0.189339406758396</c:v>
                </c:pt>
                <c:pt idx="19">
                  <c:v>4.1742274860410399E-2</c:v>
                </c:pt>
                <c:pt idx="20">
                  <c:v>0.168533451548743</c:v>
                </c:pt>
                <c:pt idx="21">
                  <c:v>8.41145715292341E-2</c:v>
                </c:pt>
                <c:pt idx="22">
                  <c:v>7.4568394105020794E-2</c:v>
                </c:pt>
                <c:pt idx="23">
                  <c:v>7.8321343159642898E-2</c:v>
                </c:pt>
                <c:pt idx="24">
                  <c:v>0.16390255577007601</c:v>
                </c:pt>
                <c:pt idx="25">
                  <c:v>0.15832361431803499</c:v>
                </c:pt>
                <c:pt idx="26">
                  <c:v>-3.8315577483244401E-4</c:v>
                </c:pt>
                <c:pt idx="27">
                  <c:v>4.8776305887434201E-2</c:v>
                </c:pt>
                <c:pt idx="28">
                  <c:v>-9.1106534462895905E-2</c:v>
                </c:pt>
                <c:pt idx="29">
                  <c:v>-2.32311990385809E-2</c:v>
                </c:pt>
                <c:pt idx="30">
                  <c:v>5.1491452918121197E-2</c:v>
                </c:pt>
                <c:pt idx="31">
                  <c:v>-0.10888770459753</c:v>
                </c:pt>
                <c:pt idx="32">
                  <c:v>-0.156419898411777</c:v>
                </c:pt>
                <c:pt idx="33">
                  <c:v>-6.7074009883266394E-2</c:v>
                </c:pt>
                <c:pt idx="34">
                  <c:v>-9.0569852890225205E-2</c:v>
                </c:pt>
                <c:pt idx="35">
                  <c:v>-0.23540090720836199</c:v>
                </c:pt>
                <c:pt idx="36">
                  <c:v>-0.28691945490450499</c:v>
                </c:pt>
                <c:pt idx="37">
                  <c:v>-0.187407018961355</c:v>
                </c:pt>
                <c:pt idx="38">
                  <c:v>-0.118019245599414</c:v>
                </c:pt>
                <c:pt idx="39">
                  <c:v>0.18672383058643599</c:v>
                </c:pt>
                <c:pt idx="40">
                  <c:v>0.25516150480626898</c:v>
                </c:pt>
                <c:pt idx="41">
                  <c:v>-3.9655969236444398E-2</c:v>
                </c:pt>
                <c:pt idx="42">
                  <c:v>-0.15368390124413001</c:v>
                </c:pt>
                <c:pt idx="43">
                  <c:v>4.2598837705177996E-3</c:v>
                </c:pt>
                <c:pt idx="44">
                  <c:v>0.25095275016768698</c:v>
                </c:pt>
                <c:pt idx="45">
                  <c:v>0.39511755097170398</c:v>
                </c:pt>
                <c:pt idx="46">
                  <c:v>0.35244852306636798</c:v>
                </c:pt>
                <c:pt idx="47">
                  <c:v>0.21795591973244099</c:v>
                </c:pt>
                <c:pt idx="48">
                  <c:v>0.17721134133407601</c:v>
                </c:pt>
                <c:pt idx="49">
                  <c:v>0.14423228076699901</c:v>
                </c:pt>
                <c:pt idx="50">
                  <c:v>0.23136825009652001</c:v>
                </c:pt>
                <c:pt idx="51">
                  <c:v>0.28307444596145698</c:v>
                </c:pt>
                <c:pt idx="52">
                  <c:v>0.14797147485385301</c:v>
                </c:pt>
                <c:pt idx="53">
                  <c:v>0.116374813071045</c:v>
                </c:pt>
                <c:pt idx="54">
                  <c:v>0.14107289383677299</c:v>
                </c:pt>
                <c:pt idx="55">
                  <c:v>0.13584588542670401</c:v>
                </c:pt>
                <c:pt idx="56">
                  <c:v>-5.9025009930838403E-2</c:v>
                </c:pt>
                <c:pt idx="57">
                  <c:v>-0.27700155201628601</c:v>
                </c:pt>
                <c:pt idx="58">
                  <c:v>-0.25344397333669599</c:v>
                </c:pt>
                <c:pt idx="59">
                  <c:v>6.7839045114303206E-2</c:v>
                </c:pt>
                <c:pt idx="60">
                  <c:v>0.11308898751263299</c:v>
                </c:pt>
                <c:pt idx="61">
                  <c:v>0.135968408399218</c:v>
                </c:pt>
                <c:pt idx="62">
                  <c:v>-0.13532310871320399</c:v>
                </c:pt>
                <c:pt idx="63">
                  <c:v>-0.37156929305317798</c:v>
                </c:pt>
                <c:pt idx="64">
                  <c:v>-0.401981152784539</c:v>
                </c:pt>
                <c:pt idx="65">
                  <c:v>-0.22752753704568399</c:v>
                </c:pt>
                <c:pt idx="66">
                  <c:v>-0.105353479054915</c:v>
                </c:pt>
                <c:pt idx="67">
                  <c:v>1.3963963633002801E-2</c:v>
                </c:pt>
                <c:pt idx="68">
                  <c:v>1.9802464953573001E-3</c:v>
                </c:pt>
                <c:pt idx="69">
                  <c:v>7.7234805904396797E-2</c:v>
                </c:pt>
                <c:pt idx="70">
                  <c:v>6.5840654007819299E-2</c:v>
                </c:pt>
                <c:pt idx="71">
                  <c:v>3.14988875762943E-2</c:v>
                </c:pt>
                <c:pt idx="72">
                  <c:v>-4.6358189205292201E-2</c:v>
                </c:pt>
                <c:pt idx="73">
                  <c:v>-0.21576720625541801</c:v>
                </c:pt>
                <c:pt idx="74">
                  <c:v>-4.9510775585694299E-2</c:v>
                </c:pt>
                <c:pt idx="75">
                  <c:v>-3.0657311467607502E-3</c:v>
                </c:pt>
                <c:pt idx="76">
                  <c:v>0.11529815558398999</c:v>
                </c:pt>
                <c:pt idx="77">
                  <c:v>0.111354694944604</c:v>
                </c:pt>
                <c:pt idx="78">
                  <c:v>-4.1168908112619501E-2</c:v>
                </c:pt>
              </c:numCache>
            </c:numRef>
          </c:val>
        </c:ser>
        <c:ser>
          <c:idx val="6"/>
          <c:order val="4"/>
          <c:tx>
            <c:v>Vaisiai ir uogos</c:v>
          </c:tx>
          <c:spPr>
            <a:solidFill>
              <a:srgbClr val="75A26E"/>
            </a:solidFill>
            <a:ln w="25400">
              <a:noFill/>
            </a:ln>
          </c:spPr>
          <c:invertIfNegative val="0"/>
          <c:cat>
            <c:strRef>
              <c:f>Datos!$A$22:$GY$22</c:f>
              <c:strCache>
                <c:ptCount val="168"/>
                <c:pt idx="0">
                  <c:v>2012</c:v>
                </c:pt>
                <c:pt idx="1">
                  <c:v>2012</c:v>
                </c:pt>
                <c:pt idx="2">
                  <c:v>2012</c:v>
                </c:pt>
                <c:pt idx="3">
                  <c:v>2012</c:v>
                </c:pt>
                <c:pt idx="4">
                  <c:v>2012</c:v>
                </c:pt>
                <c:pt idx="5">
                  <c:v>2012</c:v>
                </c:pt>
                <c:pt idx="6">
                  <c:v>2012</c:v>
                </c:pt>
                <c:pt idx="7">
                  <c:v>2012</c:v>
                </c:pt>
                <c:pt idx="8">
                  <c:v>2012</c:v>
                </c:pt>
                <c:pt idx="9">
                  <c:v>2012</c:v>
                </c:pt>
                <c:pt idx="10">
                  <c:v>2012</c:v>
                </c:pt>
                <c:pt idx="11">
                  <c:v>2012</c:v>
                </c:pt>
                <c:pt idx="12">
                  <c:v>2013</c:v>
                </c:pt>
                <c:pt idx="13">
                  <c:v>2013</c:v>
                </c:pt>
                <c:pt idx="14">
                  <c:v>2013</c:v>
                </c:pt>
                <c:pt idx="15">
                  <c:v>2013</c:v>
                </c:pt>
                <c:pt idx="16">
                  <c:v>2013</c:v>
                </c:pt>
                <c:pt idx="17">
                  <c:v>2013</c:v>
                </c:pt>
                <c:pt idx="18">
                  <c:v>2013</c:v>
                </c:pt>
                <c:pt idx="19">
                  <c:v>2013</c:v>
                </c:pt>
                <c:pt idx="20">
                  <c:v>2013</c:v>
                </c:pt>
                <c:pt idx="21">
                  <c:v>2013</c:v>
                </c:pt>
                <c:pt idx="22">
                  <c:v>2013</c:v>
                </c:pt>
                <c:pt idx="23">
                  <c:v>2013</c:v>
                </c:pt>
                <c:pt idx="24">
                  <c:v>2014</c:v>
                </c:pt>
                <c:pt idx="25">
                  <c:v>2014</c:v>
                </c:pt>
                <c:pt idx="26">
                  <c:v>2014</c:v>
                </c:pt>
                <c:pt idx="27">
                  <c:v>2014</c:v>
                </c:pt>
                <c:pt idx="28">
                  <c:v>2014</c:v>
                </c:pt>
                <c:pt idx="29">
                  <c:v>2014</c:v>
                </c:pt>
                <c:pt idx="30">
                  <c:v>2014</c:v>
                </c:pt>
                <c:pt idx="31">
                  <c:v>2014</c:v>
                </c:pt>
                <c:pt idx="32">
                  <c:v>2014</c:v>
                </c:pt>
                <c:pt idx="33">
                  <c:v>2014</c:v>
                </c:pt>
                <c:pt idx="34">
                  <c:v>2014</c:v>
                </c:pt>
                <c:pt idx="35">
                  <c:v>2014</c:v>
                </c:pt>
                <c:pt idx="36">
                  <c:v>2015</c:v>
                </c:pt>
                <c:pt idx="37">
                  <c:v>2015</c:v>
                </c:pt>
                <c:pt idx="38">
                  <c:v>2015</c:v>
                </c:pt>
                <c:pt idx="39">
                  <c:v>2015</c:v>
                </c:pt>
                <c:pt idx="40">
                  <c:v>2015</c:v>
                </c:pt>
                <c:pt idx="41">
                  <c:v>2015</c:v>
                </c:pt>
                <c:pt idx="42">
                  <c:v>2015</c:v>
                </c:pt>
                <c:pt idx="43">
                  <c:v>2015</c:v>
                </c:pt>
                <c:pt idx="44">
                  <c:v>2015</c:v>
                </c:pt>
                <c:pt idx="45">
                  <c:v>2015</c:v>
                </c:pt>
                <c:pt idx="46">
                  <c:v>2015</c:v>
                </c:pt>
                <c:pt idx="47">
                  <c:v>2015</c:v>
                </c:pt>
                <c:pt idx="48">
                  <c:v>2016</c:v>
                </c:pt>
                <c:pt idx="49">
                  <c:v>2016</c:v>
                </c:pt>
                <c:pt idx="50">
                  <c:v>2016</c:v>
                </c:pt>
                <c:pt idx="51">
                  <c:v>2016</c:v>
                </c:pt>
                <c:pt idx="52">
                  <c:v>2016</c:v>
                </c:pt>
                <c:pt idx="53">
                  <c:v>2016</c:v>
                </c:pt>
                <c:pt idx="54">
                  <c:v>2016</c:v>
                </c:pt>
                <c:pt idx="55">
                  <c:v>2016</c:v>
                </c:pt>
                <c:pt idx="56">
                  <c:v>2016</c:v>
                </c:pt>
                <c:pt idx="57">
                  <c:v>2016</c:v>
                </c:pt>
                <c:pt idx="58">
                  <c:v>2016</c:v>
                </c:pt>
                <c:pt idx="59">
                  <c:v>2016</c:v>
                </c:pt>
                <c:pt idx="60">
                  <c:v>2017</c:v>
                </c:pt>
                <c:pt idx="61">
                  <c:v>2017</c:v>
                </c:pt>
                <c:pt idx="62">
                  <c:v>2017</c:v>
                </c:pt>
                <c:pt idx="63">
                  <c:v>2017</c:v>
                </c:pt>
                <c:pt idx="64">
                  <c:v>2017</c:v>
                </c:pt>
                <c:pt idx="65">
                  <c:v>2017</c:v>
                </c:pt>
                <c:pt idx="66">
                  <c:v>2017</c:v>
                </c:pt>
                <c:pt idx="67">
                  <c:v>2017</c:v>
                </c:pt>
                <c:pt idx="68">
                  <c:v>2017</c:v>
                </c:pt>
                <c:pt idx="69">
                  <c:v>2017</c:v>
                </c:pt>
                <c:pt idx="70">
                  <c:v>2017</c:v>
                </c:pt>
                <c:pt idx="71">
                  <c:v>2017</c:v>
                </c:pt>
                <c:pt idx="72">
                  <c:v>2018</c:v>
                </c:pt>
                <c:pt idx="73">
                  <c:v>2018</c:v>
                </c:pt>
                <c:pt idx="74">
                  <c:v>2018</c:v>
                </c:pt>
                <c:pt idx="75">
                  <c:v>2018</c:v>
                </c:pt>
                <c:pt idx="76">
                  <c:v>2018</c:v>
                </c:pt>
                <c:pt idx="77">
                  <c:v>2018</c:v>
                </c:pt>
                <c:pt idx="78">
                  <c:v>2018</c:v>
                </c:pt>
                <c:pt idx="79">
                  <c:v>2018</c:v>
                </c:pt>
                <c:pt idx="80">
                  <c:v>2018</c:v>
                </c:pt>
                <c:pt idx="81">
                  <c:v>2018</c:v>
                </c:pt>
                <c:pt idx="82">
                  <c:v>2018</c:v>
                </c:pt>
                <c:pt idx="83">
                  <c:v>2018</c:v>
                </c:pt>
                <c:pt idx="84">
                  <c:v>2019</c:v>
                </c:pt>
                <c:pt idx="85">
                  <c:v>2019</c:v>
                </c:pt>
                <c:pt idx="86">
                  <c:v>2019</c:v>
                </c:pt>
                <c:pt idx="87">
                  <c:v>2019</c:v>
                </c:pt>
                <c:pt idx="88">
                  <c:v>2019</c:v>
                </c:pt>
                <c:pt idx="89">
                  <c:v>2019</c:v>
                </c:pt>
                <c:pt idx="90">
                  <c:v>2019</c:v>
                </c:pt>
                <c:pt idx="91">
                  <c:v>2019</c:v>
                </c:pt>
                <c:pt idx="92">
                  <c:v>2019</c:v>
                </c:pt>
                <c:pt idx="93">
                  <c:v>2019</c:v>
                </c:pt>
                <c:pt idx="94">
                  <c:v>2019</c:v>
                </c:pt>
                <c:pt idx="95">
                  <c:v>2019</c:v>
                </c:pt>
                <c:pt idx="96">
                  <c:v>2020</c:v>
                </c:pt>
                <c:pt idx="97">
                  <c:v>2020</c:v>
                </c:pt>
                <c:pt idx="98">
                  <c:v>2020</c:v>
                </c:pt>
                <c:pt idx="99">
                  <c:v>2020</c:v>
                </c:pt>
                <c:pt idx="100">
                  <c:v>2020</c:v>
                </c:pt>
                <c:pt idx="101">
                  <c:v>2020</c:v>
                </c:pt>
                <c:pt idx="102">
                  <c:v>2020</c:v>
                </c:pt>
                <c:pt idx="103">
                  <c:v>2020</c:v>
                </c:pt>
                <c:pt idx="104">
                  <c:v>2020</c:v>
                </c:pt>
                <c:pt idx="105">
                  <c:v>2020</c:v>
                </c:pt>
                <c:pt idx="106">
                  <c:v>2020</c:v>
                </c:pt>
                <c:pt idx="107">
                  <c:v>2020</c:v>
                </c:pt>
                <c:pt idx="108">
                  <c:v>2021</c:v>
                </c:pt>
                <c:pt idx="109">
                  <c:v>2021</c:v>
                </c:pt>
                <c:pt idx="110">
                  <c:v>2021</c:v>
                </c:pt>
                <c:pt idx="111">
                  <c:v>2021</c:v>
                </c:pt>
                <c:pt idx="112">
                  <c:v>2021</c:v>
                </c:pt>
                <c:pt idx="113">
                  <c:v>2021</c:v>
                </c:pt>
                <c:pt idx="114">
                  <c:v>2021</c:v>
                </c:pt>
                <c:pt idx="115">
                  <c:v>2021</c:v>
                </c:pt>
                <c:pt idx="116">
                  <c:v>2021</c:v>
                </c:pt>
                <c:pt idx="117">
                  <c:v>2021</c:v>
                </c:pt>
                <c:pt idx="118">
                  <c:v>2021</c:v>
                </c:pt>
                <c:pt idx="119">
                  <c:v>2021</c:v>
                </c:pt>
                <c:pt idx="120">
                  <c:v>2022</c:v>
                </c:pt>
                <c:pt idx="121">
                  <c:v>2022</c:v>
                </c:pt>
                <c:pt idx="122">
                  <c:v>2022</c:v>
                </c:pt>
                <c:pt idx="123">
                  <c:v>2022</c:v>
                </c:pt>
                <c:pt idx="124">
                  <c:v>2022</c:v>
                </c:pt>
                <c:pt idx="125">
                  <c:v>2022</c:v>
                </c:pt>
                <c:pt idx="126">
                  <c:v>2022</c:v>
                </c:pt>
                <c:pt idx="127">
                  <c:v>2022</c:v>
                </c:pt>
                <c:pt idx="128">
                  <c:v>2022</c:v>
                </c:pt>
                <c:pt idx="129">
                  <c:v>2022</c:v>
                </c:pt>
                <c:pt idx="130">
                  <c:v>2022</c:v>
                </c:pt>
                <c:pt idx="131">
                  <c:v>2022</c:v>
                </c:pt>
                <c:pt idx="132">
                  <c:v>2023</c:v>
                </c:pt>
                <c:pt idx="133">
                  <c:v>2023</c:v>
                </c:pt>
                <c:pt idx="134">
                  <c:v>2023</c:v>
                </c:pt>
                <c:pt idx="135">
                  <c:v>2023</c:v>
                </c:pt>
                <c:pt idx="136">
                  <c:v>2023</c:v>
                </c:pt>
                <c:pt idx="137">
                  <c:v>2023</c:v>
                </c:pt>
                <c:pt idx="138">
                  <c:v>2023</c:v>
                </c:pt>
                <c:pt idx="139">
                  <c:v>2023</c:v>
                </c:pt>
                <c:pt idx="140">
                  <c:v>2023</c:v>
                </c:pt>
                <c:pt idx="141">
                  <c:v>2023</c:v>
                </c:pt>
                <c:pt idx="142">
                  <c:v>2023</c:v>
                </c:pt>
                <c:pt idx="143">
                  <c:v>2023</c:v>
                </c:pt>
                <c:pt idx="144">
                  <c:v>2024</c:v>
                </c:pt>
                <c:pt idx="145">
                  <c:v>2024</c:v>
                </c:pt>
                <c:pt idx="146">
                  <c:v>2024</c:v>
                </c:pt>
                <c:pt idx="147">
                  <c:v>2024</c:v>
                </c:pt>
                <c:pt idx="148">
                  <c:v>2024</c:v>
                </c:pt>
                <c:pt idx="149">
                  <c:v>2024</c:v>
                </c:pt>
                <c:pt idx="150">
                  <c:v>2024</c:v>
                </c:pt>
                <c:pt idx="151">
                  <c:v>2024</c:v>
                </c:pt>
                <c:pt idx="152">
                  <c:v>2024</c:v>
                </c:pt>
                <c:pt idx="153">
                  <c:v>2024</c:v>
                </c:pt>
                <c:pt idx="154">
                  <c:v>2024</c:v>
                </c:pt>
                <c:pt idx="155">
                  <c:v>2024</c:v>
                </c:pt>
                <c:pt idx="156">
                  <c:v>2025</c:v>
                </c:pt>
                <c:pt idx="157">
                  <c:v>2025</c:v>
                </c:pt>
                <c:pt idx="158">
                  <c:v>2025</c:v>
                </c:pt>
                <c:pt idx="159">
                  <c:v>2025</c:v>
                </c:pt>
                <c:pt idx="160">
                  <c:v>2025</c:v>
                </c:pt>
                <c:pt idx="161">
                  <c:v>2025</c:v>
                </c:pt>
                <c:pt idx="162">
                  <c:v>2025</c:v>
                </c:pt>
                <c:pt idx="163">
                  <c:v>2025</c:v>
                </c:pt>
                <c:pt idx="164">
                  <c:v>2025</c:v>
                </c:pt>
                <c:pt idx="165">
                  <c:v>2025</c:v>
                </c:pt>
                <c:pt idx="166">
                  <c:v>2025</c:v>
                </c:pt>
                <c:pt idx="167">
                  <c:v>2025</c:v>
                </c:pt>
              </c:strCache>
            </c:strRef>
          </c:cat>
          <c:val>
            <c:numRef>
              <c:f>[0]!CPI_HICP_011600_M_GC_F</c:f>
              <c:numCache>
                <c:formatCode>General</c:formatCode>
                <c:ptCount val="79"/>
                <c:pt idx="0">
                  <c:v>-3.3476503563711797E-2</c:v>
                </c:pt>
                <c:pt idx="1">
                  <c:v>-6.7398392492248896E-2</c:v>
                </c:pt>
                <c:pt idx="2">
                  <c:v>-5.3214748860034702E-2</c:v>
                </c:pt>
                <c:pt idx="3">
                  <c:v>-7.4790409539731402E-3</c:v>
                </c:pt>
                <c:pt idx="4">
                  <c:v>-8.9953780903479802E-2</c:v>
                </c:pt>
                <c:pt idx="5">
                  <c:v>2.2680385000935901E-2</c:v>
                </c:pt>
                <c:pt idx="6">
                  <c:v>4.8207335564755899E-2</c:v>
                </c:pt>
                <c:pt idx="7">
                  <c:v>9.4897042639094598E-2</c:v>
                </c:pt>
                <c:pt idx="8">
                  <c:v>0.141124240517425</c:v>
                </c:pt>
                <c:pt idx="9">
                  <c:v>0.113032389219539</c:v>
                </c:pt>
                <c:pt idx="10">
                  <c:v>0.124651847929985</c:v>
                </c:pt>
                <c:pt idx="11">
                  <c:v>8.6700730378806504E-2</c:v>
                </c:pt>
                <c:pt idx="12">
                  <c:v>7.86273059926237E-2</c:v>
                </c:pt>
                <c:pt idx="13">
                  <c:v>7.4500547938024395E-2</c:v>
                </c:pt>
                <c:pt idx="14">
                  <c:v>9.1632081461124795E-2</c:v>
                </c:pt>
                <c:pt idx="15">
                  <c:v>9.3118151914254293E-2</c:v>
                </c:pt>
                <c:pt idx="16">
                  <c:v>0.16465378587145199</c:v>
                </c:pt>
                <c:pt idx="17">
                  <c:v>0.103619791453954</c:v>
                </c:pt>
                <c:pt idx="18">
                  <c:v>9.1205975823489396E-2</c:v>
                </c:pt>
                <c:pt idx="19">
                  <c:v>6.5964491202310696E-2</c:v>
                </c:pt>
                <c:pt idx="20">
                  <c:v>1.52321079538841E-2</c:v>
                </c:pt>
                <c:pt idx="21">
                  <c:v>-7.1845090344053297E-3</c:v>
                </c:pt>
                <c:pt idx="22">
                  <c:v>-4.9680302065873302E-2</c:v>
                </c:pt>
                <c:pt idx="23">
                  <c:v>-4.8641538104089103E-2</c:v>
                </c:pt>
                <c:pt idx="24">
                  <c:v>-4.9945987790926301E-2</c:v>
                </c:pt>
                <c:pt idx="25">
                  <c:v>-4.3137703755602302E-2</c:v>
                </c:pt>
                <c:pt idx="26">
                  <c:v>1.21829271130007E-2</c:v>
                </c:pt>
                <c:pt idx="27">
                  <c:v>3.5343104443916501E-2</c:v>
                </c:pt>
                <c:pt idx="28">
                  <c:v>-1.6405390841250801E-2</c:v>
                </c:pt>
                <c:pt idx="29">
                  <c:v>6.8276932939234604E-3</c:v>
                </c:pt>
                <c:pt idx="30">
                  <c:v>1.9695352955791601E-2</c:v>
                </c:pt>
                <c:pt idx="31">
                  <c:v>0.10598863594897</c:v>
                </c:pt>
                <c:pt idx="32">
                  <c:v>0.18556126946288301</c:v>
                </c:pt>
                <c:pt idx="33">
                  <c:v>0.18664170635215399</c:v>
                </c:pt>
                <c:pt idx="34">
                  <c:v>0.151341596662151</c:v>
                </c:pt>
                <c:pt idx="35">
                  <c:v>0.14223426039782899</c:v>
                </c:pt>
                <c:pt idx="36">
                  <c:v>0.101103714863608</c:v>
                </c:pt>
                <c:pt idx="37">
                  <c:v>9.8265533682209E-2</c:v>
                </c:pt>
                <c:pt idx="38">
                  <c:v>6.9978721452262596E-2</c:v>
                </c:pt>
                <c:pt idx="39">
                  <c:v>6.9087721016171805E-2</c:v>
                </c:pt>
                <c:pt idx="40">
                  <c:v>0.123208262563164</c:v>
                </c:pt>
                <c:pt idx="41">
                  <c:v>0.15998234855056101</c:v>
                </c:pt>
                <c:pt idx="42">
                  <c:v>0.14229337010571699</c:v>
                </c:pt>
                <c:pt idx="43">
                  <c:v>7.0630175821550595E-2</c:v>
                </c:pt>
                <c:pt idx="44">
                  <c:v>1.3555921122100901E-2</c:v>
                </c:pt>
                <c:pt idx="45">
                  <c:v>1.7289989087914098E-2</c:v>
                </c:pt>
                <c:pt idx="46">
                  <c:v>5.7579123558440103E-2</c:v>
                </c:pt>
                <c:pt idx="47">
                  <c:v>4.2433544442017898E-2</c:v>
                </c:pt>
                <c:pt idx="48">
                  <c:v>6.2991795682841203E-2</c:v>
                </c:pt>
                <c:pt idx="49">
                  <c:v>8.9849514583217105E-2</c:v>
                </c:pt>
                <c:pt idx="50">
                  <c:v>6.7240978522363104E-2</c:v>
                </c:pt>
                <c:pt idx="51">
                  <c:v>2.69302413720502E-2</c:v>
                </c:pt>
                <c:pt idx="52">
                  <c:v>1.0434571370480599E-2</c:v>
                </c:pt>
                <c:pt idx="53">
                  <c:v>-6.8987842891461995E-2</c:v>
                </c:pt>
                <c:pt idx="54">
                  <c:v>-1.6636134726998701E-2</c:v>
                </c:pt>
                <c:pt idx="55">
                  <c:v>3.3757935791833499E-3</c:v>
                </c:pt>
                <c:pt idx="56">
                  <c:v>-7.9237270079748207E-3</c:v>
                </c:pt>
                <c:pt idx="57">
                  <c:v>-4.0273307432199902E-2</c:v>
                </c:pt>
                <c:pt idx="58">
                  <c:v>-5.0357118805465603E-2</c:v>
                </c:pt>
                <c:pt idx="59">
                  <c:v>3.6066140202702497E-2</c:v>
                </c:pt>
                <c:pt idx="60">
                  <c:v>2.5874626263424402E-2</c:v>
                </c:pt>
                <c:pt idx="61">
                  <c:v>1.95643453588497E-2</c:v>
                </c:pt>
                <c:pt idx="62">
                  <c:v>-2.46104180083207E-2</c:v>
                </c:pt>
                <c:pt idx="63">
                  <c:v>-4.70204568102199E-2</c:v>
                </c:pt>
                <c:pt idx="64">
                  <c:v>8.0613137549170801E-4</c:v>
                </c:pt>
                <c:pt idx="65">
                  <c:v>1.2156414242887201E-2</c:v>
                </c:pt>
                <c:pt idx="66">
                  <c:v>-6.7087528054501303E-3</c:v>
                </c:pt>
                <c:pt idx="67">
                  <c:v>-3.8011969845633199E-4</c:v>
                </c:pt>
                <c:pt idx="68">
                  <c:v>3.7352479310681599E-2</c:v>
                </c:pt>
                <c:pt idx="69">
                  <c:v>9.1372524305744607E-2</c:v>
                </c:pt>
                <c:pt idx="70">
                  <c:v>7.6704564464163294E-2</c:v>
                </c:pt>
                <c:pt idx="71">
                  <c:v>7.2362415280344997E-2</c:v>
                </c:pt>
                <c:pt idx="72">
                  <c:v>9.1722720216155504E-2</c:v>
                </c:pt>
                <c:pt idx="73">
                  <c:v>5.7891214277659898E-2</c:v>
                </c:pt>
                <c:pt idx="74">
                  <c:v>7.3862557631111603E-2</c:v>
                </c:pt>
                <c:pt idx="75">
                  <c:v>0.10200008715648</c:v>
                </c:pt>
                <c:pt idx="76">
                  <c:v>-4.34861791298203E-2</c:v>
                </c:pt>
                <c:pt idx="77">
                  <c:v>-6.6160931014956806E-2</c:v>
                </c:pt>
                <c:pt idx="78">
                  <c:v>-8.7042478800426704E-2</c:v>
                </c:pt>
              </c:numCache>
            </c:numRef>
          </c:val>
        </c:ser>
        <c:ser>
          <c:idx val="4"/>
          <c:order val="5"/>
          <c:tx>
            <c:v>Pienas ir jo produktai</c:v>
          </c:tx>
          <c:spPr>
            <a:solidFill>
              <a:srgbClr val="FFE79A"/>
            </a:solidFill>
            <a:ln w="25400">
              <a:noFill/>
            </a:ln>
          </c:spPr>
          <c:invertIfNegative val="0"/>
          <c:cat>
            <c:strRef>
              <c:f>Datos!$A$22:$GY$22</c:f>
              <c:strCache>
                <c:ptCount val="168"/>
                <c:pt idx="0">
                  <c:v>2012</c:v>
                </c:pt>
                <c:pt idx="1">
                  <c:v>2012</c:v>
                </c:pt>
                <c:pt idx="2">
                  <c:v>2012</c:v>
                </c:pt>
                <c:pt idx="3">
                  <c:v>2012</c:v>
                </c:pt>
                <c:pt idx="4">
                  <c:v>2012</c:v>
                </c:pt>
                <c:pt idx="5">
                  <c:v>2012</c:v>
                </c:pt>
                <c:pt idx="6">
                  <c:v>2012</c:v>
                </c:pt>
                <c:pt idx="7">
                  <c:v>2012</c:v>
                </c:pt>
                <c:pt idx="8">
                  <c:v>2012</c:v>
                </c:pt>
                <c:pt idx="9">
                  <c:v>2012</c:v>
                </c:pt>
                <c:pt idx="10">
                  <c:v>2012</c:v>
                </c:pt>
                <c:pt idx="11">
                  <c:v>2012</c:v>
                </c:pt>
                <c:pt idx="12">
                  <c:v>2013</c:v>
                </c:pt>
                <c:pt idx="13">
                  <c:v>2013</c:v>
                </c:pt>
                <c:pt idx="14">
                  <c:v>2013</c:v>
                </c:pt>
                <c:pt idx="15">
                  <c:v>2013</c:v>
                </c:pt>
                <c:pt idx="16">
                  <c:v>2013</c:v>
                </c:pt>
                <c:pt idx="17">
                  <c:v>2013</c:v>
                </c:pt>
                <c:pt idx="18">
                  <c:v>2013</c:v>
                </c:pt>
                <c:pt idx="19">
                  <c:v>2013</c:v>
                </c:pt>
                <c:pt idx="20">
                  <c:v>2013</c:v>
                </c:pt>
                <c:pt idx="21">
                  <c:v>2013</c:v>
                </c:pt>
                <c:pt idx="22">
                  <c:v>2013</c:v>
                </c:pt>
                <c:pt idx="23">
                  <c:v>2013</c:v>
                </c:pt>
                <c:pt idx="24">
                  <c:v>2014</c:v>
                </c:pt>
                <c:pt idx="25">
                  <c:v>2014</c:v>
                </c:pt>
                <c:pt idx="26">
                  <c:v>2014</c:v>
                </c:pt>
                <c:pt idx="27">
                  <c:v>2014</c:v>
                </c:pt>
                <c:pt idx="28">
                  <c:v>2014</c:v>
                </c:pt>
                <c:pt idx="29">
                  <c:v>2014</c:v>
                </c:pt>
                <c:pt idx="30">
                  <c:v>2014</c:v>
                </c:pt>
                <c:pt idx="31">
                  <c:v>2014</c:v>
                </c:pt>
                <c:pt idx="32">
                  <c:v>2014</c:v>
                </c:pt>
                <c:pt idx="33">
                  <c:v>2014</c:v>
                </c:pt>
                <c:pt idx="34">
                  <c:v>2014</c:v>
                </c:pt>
                <c:pt idx="35">
                  <c:v>2014</c:v>
                </c:pt>
                <c:pt idx="36">
                  <c:v>2015</c:v>
                </c:pt>
                <c:pt idx="37">
                  <c:v>2015</c:v>
                </c:pt>
                <c:pt idx="38">
                  <c:v>2015</c:v>
                </c:pt>
                <c:pt idx="39">
                  <c:v>2015</c:v>
                </c:pt>
                <c:pt idx="40">
                  <c:v>2015</c:v>
                </c:pt>
                <c:pt idx="41">
                  <c:v>2015</c:v>
                </c:pt>
                <c:pt idx="42">
                  <c:v>2015</c:v>
                </c:pt>
                <c:pt idx="43">
                  <c:v>2015</c:v>
                </c:pt>
                <c:pt idx="44">
                  <c:v>2015</c:v>
                </c:pt>
                <c:pt idx="45">
                  <c:v>2015</c:v>
                </c:pt>
                <c:pt idx="46">
                  <c:v>2015</c:v>
                </c:pt>
                <c:pt idx="47">
                  <c:v>2015</c:v>
                </c:pt>
                <c:pt idx="48">
                  <c:v>2016</c:v>
                </c:pt>
                <c:pt idx="49">
                  <c:v>2016</c:v>
                </c:pt>
                <c:pt idx="50">
                  <c:v>2016</c:v>
                </c:pt>
                <c:pt idx="51">
                  <c:v>2016</c:v>
                </c:pt>
                <c:pt idx="52">
                  <c:v>2016</c:v>
                </c:pt>
                <c:pt idx="53">
                  <c:v>2016</c:v>
                </c:pt>
                <c:pt idx="54">
                  <c:v>2016</c:v>
                </c:pt>
                <c:pt idx="55">
                  <c:v>2016</c:v>
                </c:pt>
                <c:pt idx="56">
                  <c:v>2016</c:v>
                </c:pt>
                <c:pt idx="57">
                  <c:v>2016</c:v>
                </c:pt>
                <c:pt idx="58">
                  <c:v>2016</c:v>
                </c:pt>
                <c:pt idx="59">
                  <c:v>2016</c:v>
                </c:pt>
                <c:pt idx="60">
                  <c:v>2017</c:v>
                </c:pt>
                <c:pt idx="61">
                  <c:v>2017</c:v>
                </c:pt>
                <c:pt idx="62">
                  <c:v>2017</c:v>
                </c:pt>
                <c:pt idx="63">
                  <c:v>2017</c:v>
                </c:pt>
                <c:pt idx="64">
                  <c:v>2017</c:v>
                </c:pt>
                <c:pt idx="65">
                  <c:v>2017</c:v>
                </c:pt>
                <c:pt idx="66">
                  <c:v>2017</c:v>
                </c:pt>
                <c:pt idx="67">
                  <c:v>2017</c:v>
                </c:pt>
                <c:pt idx="68">
                  <c:v>2017</c:v>
                </c:pt>
                <c:pt idx="69">
                  <c:v>2017</c:v>
                </c:pt>
                <c:pt idx="70">
                  <c:v>2017</c:v>
                </c:pt>
                <c:pt idx="71">
                  <c:v>2017</c:v>
                </c:pt>
                <c:pt idx="72">
                  <c:v>2018</c:v>
                </c:pt>
                <c:pt idx="73">
                  <c:v>2018</c:v>
                </c:pt>
                <c:pt idx="74">
                  <c:v>2018</c:v>
                </c:pt>
                <c:pt idx="75">
                  <c:v>2018</c:v>
                </c:pt>
                <c:pt idx="76">
                  <c:v>2018</c:v>
                </c:pt>
                <c:pt idx="77">
                  <c:v>2018</c:v>
                </c:pt>
                <c:pt idx="78">
                  <c:v>2018</c:v>
                </c:pt>
                <c:pt idx="79">
                  <c:v>2018</c:v>
                </c:pt>
                <c:pt idx="80">
                  <c:v>2018</c:v>
                </c:pt>
                <c:pt idx="81">
                  <c:v>2018</c:v>
                </c:pt>
                <c:pt idx="82">
                  <c:v>2018</c:v>
                </c:pt>
                <c:pt idx="83">
                  <c:v>2018</c:v>
                </c:pt>
                <c:pt idx="84">
                  <c:v>2019</c:v>
                </c:pt>
                <c:pt idx="85">
                  <c:v>2019</c:v>
                </c:pt>
                <c:pt idx="86">
                  <c:v>2019</c:v>
                </c:pt>
                <c:pt idx="87">
                  <c:v>2019</c:v>
                </c:pt>
                <c:pt idx="88">
                  <c:v>2019</c:v>
                </c:pt>
                <c:pt idx="89">
                  <c:v>2019</c:v>
                </c:pt>
                <c:pt idx="90">
                  <c:v>2019</c:v>
                </c:pt>
                <c:pt idx="91">
                  <c:v>2019</c:v>
                </c:pt>
                <c:pt idx="92">
                  <c:v>2019</c:v>
                </c:pt>
                <c:pt idx="93">
                  <c:v>2019</c:v>
                </c:pt>
                <c:pt idx="94">
                  <c:v>2019</c:v>
                </c:pt>
                <c:pt idx="95">
                  <c:v>2019</c:v>
                </c:pt>
                <c:pt idx="96">
                  <c:v>2020</c:v>
                </c:pt>
                <c:pt idx="97">
                  <c:v>2020</c:v>
                </c:pt>
                <c:pt idx="98">
                  <c:v>2020</c:v>
                </c:pt>
                <c:pt idx="99">
                  <c:v>2020</c:v>
                </c:pt>
                <c:pt idx="100">
                  <c:v>2020</c:v>
                </c:pt>
                <c:pt idx="101">
                  <c:v>2020</c:v>
                </c:pt>
                <c:pt idx="102">
                  <c:v>2020</c:v>
                </c:pt>
                <c:pt idx="103">
                  <c:v>2020</c:v>
                </c:pt>
                <c:pt idx="104">
                  <c:v>2020</c:v>
                </c:pt>
                <c:pt idx="105">
                  <c:v>2020</c:v>
                </c:pt>
                <c:pt idx="106">
                  <c:v>2020</c:v>
                </c:pt>
                <c:pt idx="107">
                  <c:v>2020</c:v>
                </c:pt>
                <c:pt idx="108">
                  <c:v>2021</c:v>
                </c:pt>
                <c:pt idx="109">
                  <c:v>2021</c:v>
                </c:pt>
                <c:pt idx="110">
                  <c:v>2021</c:v>
                </c:pt>
                <c:pt idx="111">
                  <c:v>2021</c:v>
                </c:pt>
                <c:pt idx="112">
                  <c:v>2021</c:v>
                </c:pt>
                <c:pt idx="113">
                  <c:v>2021</c:v>
                </c:pt>
                <c:pt idx="114">
                  <c:v>2021</c:v>
                </c:pt>
                <c:pt idx="115">
                  <c:v>2021</c:v>
                </c:pt>
                <c:pt idx="116">
                  <c:v>2021</c:v>
                </c:pt>
                <c:pt idx="117">
                  <c:v>2021</c:v>
                </c:pt>
                <c:pt idx="118">
                  <c:v>2021</c:v>
                </c:pt>
                <c:pt idx="119">
                  <c:v>2021</c:v>
                </c:pt>
                <c:pt idx="120">
                  <c:v>2022</c:v>
                </c:pt>
                <c:pt idx="121">
                  <c:v>2022</c:v>
                </c:pt>
                <c:pt idx="122">
                  <c:v>2022</c:v>
                </c:pt>
                <c:pt idx="123">
                  <c:v>2022</c:v>
                </c:pt>
                <c:pt idx="124">
                  <c:v>2022</c:v>
                </c:pt>
                <c:pt idx="125">
                  <c:v>2022</c:v>
                </c:pt>
                <c:pt idx="126">
                  <c:v>2022</c:v>
                </c:pt>
                <c:pt idx="127">
                  <c:v>2022</c:v>
                </c:pt>
                <c:pt idx="128">
                  <c:v>2022</c:v>
                </c:pt>
                <c:pt idx="129">
                  <c:v>2022</c:v>
                </c:pt>
                <c:pt idx="130">
                  <c:v>2022</c:v>
                </c:pt>
                <c:pt idx="131">
                  <c:v>2022</c:v>
                </c:pt>
                <c:pt idx="132">
                  <c:v>2023</c:v>
                </c:pt>
                <c:pt idx="133">
                  <c:v>2023</c:v>
                </c:pt>
                <c:pt idx="134">
                  <c:v>2023</c:v>
                </c:pt>
                <c:pt idx="135">
                  <c:v>2023</c:v>
                </c:pt>
                <c:pt idx="136">
                  <c:v>2023</c:v>
                </c:pt>
                <c:pt idx="137">
                  <c:v>2023</c:v>
                </c:pt>
                <c:pt idx="138">
                  <c:v>2023</c:v>
                </c:pt>
                <c:pt idx="139">
                  <c:v>2023</c:v>
                </c:pt>
                <c:pt idx="140">
                  <c:v>2023</c:v>
                </c:pt>
                <c:pt idx="141">
                  <c:v>2023</c:v>
                </c:pt>
                <c:pt idx="142">
                  <c:v>2023</c:v>
                </c:pt>
                <c:pt idx="143">
                  <c:v>2023</c:v>
                </c:pt>
                <c:pt idx="144">
                  <c:v>2024</c:v>
                </c:pt>
                <c:pt idx="145">
                  <c:v>2024</c:v>
                </c:pt>
                <c:pt idx="146">
                  <c:v>2024</c:v>
                </c:pt>
                <c:pt idx="147">
                  <c:v>2024</c:v>
                </c:pt>
                <c:pt idx="148">
                  <c:v>2024</c:v>
                </c:pt>
                <c:pt idx="149">
                  <c:v>2024</c:v>
                </c:pt>
                <c:pt idx="150">
                  <c:v>2024</c:v>
                </c:pt>
                <c:pt idx="151">
                  <c:v>2024</c:v>
                </c:pt>
                <c:pt idx="152">
                  <c:v>2024</c:v>
                </c:pt>
                <c:pt idx="153">
                  <c:v>2024</c:v>
                </c:pt>
                <c:pt idx="154">
                  <c:v>2024</c:v>
                </c:pt>
                <c:pt idx="155">
                  <c:v>2024</c:v>
                </c:pt>
                <c:pt idx="156">
                  <c:v>2025</c:v>
                </c:pt>
                <c:pt idx="157">
                  <c:v>2025</c:v>
                </c:pt>
                <c:pt idx="158">
                  <c:v>2025</c:v>
                </c:pt>
                <c:pt idx="159">
                  <c:v>2025</c:v>
                </c:pt>
                <c:pt idx="160">
                  <c:v>2025</c:v>
                </c:pt>
                <c:pt idx="161">
                  <c:v>2025</c:v>
                </c:pt>
                <c:pt idx="162">
                  <c:v>2025</c:v>
                </c:pt>
                <c:pt idx="163">
                  <c:v>2025</c:v>
                </c:pt>
                <c:pt idx="164">
                  <c:v>2025</c:v>
                </c:pt>
                <c:pt idx="165">
                  <c:v>2025</c:v>
                </c:pt>
                <c:pt idx="166">
                  <c:v>2025</c:v>
                </c:pt>
                <c:pt idx="167">
                  <c:v>2025</c:v>
                </c:pt>
              </c:strCache>
            </c:strRef>
          </c:cat>
          <c:val>
            <c:numRef>
              <c:f>[0]!CPI_HICP_011400_M_GC_F</c:f>
              <c:numCache>
                <c:formatCode>General</c:formatCode>
                <c:ptCount val="79"/>
                <c:pt idx="0">
                  <c:v>0.32429928547338499</c:v>
                </c:pt>
                <c:pt idx="1">
                  <c:v>0.32131557084538898</c:v>
                </c:pt>
                <c:pt idx="2">
                  <c:v>0.31985412055185503</c:v>
                </c:pt>
                <c:pt idx="3">
                  <c:v>0.324869012818717</c:v>
                </c:pt>
                <c:pt idx="4">
                  <c:v>0.221987585857431</c:v>
                </c:pt>
                <c:pt idx="5">
                  <c:v>0.13585473159405401</c:v>
                </c:pt>
                <c:pt idx="6">
                  <c:v>0.13984345432397299</c:v>
                </c:pt>
                <c:pt idx="7">
                  <c:v>0.12949529284657399</c:v>
                </c:pt>
                <c:pt idx="8">
                  <c:v>0.11178089806427</c:v>
                </c:pt>
                <c:pt idx="9">
                  <c:v>0.104660701256335</c:v>
                </c:pt>
                <c:pt idx="10">
                  <c:v>0.15618977240331799</c:v>
                </c:pt>
                <c:pt idx="11">
                  <c:v>0.131059385946836</c:v>
                </c:pt>
                <c:pt idx="12">
                  <c:v>9.7538721124053401E-2</c:v>
                </c:pt>
                <c:pt idx="13">
                  <c:v>6.8895388668808094E-2</c:v>
                </c:pt>
                <c:pt idx="14">
                  <c:v>-5.4333084222825803E-2</c:v>
                </c:pt>
                <c:pt idx="15">
                  <c:v>-0.194630546148744</c:v>
                </c:pt>
                <c:pt idx="16">
                  <c:v>-0.124786285369536</c:v>
                </c:pt>
                <c:pt idx="17">
                  <c:v>-3.0647849171533001E-2</c:v>
                </c:pt>
                <c:pt idx="18">
                  <c:v>-1.28680533777171E-2</c:v>
                </c:pt>
                <c:pt idx="19">
                  <c:v>2.8672673035162698E-2</c:v>
                </c:pt>
                <c:pt idx="20">
                  <c:v>7.3957507019986393E-2</c:v>
                </c:pt>
                <c:pt idx="21">
                  <c:v>0.15296550087611699</c:v>
                </c:pt>
                <c:pt idx="22">
                  <c:v>0.13734087954357499</c:v>
                </c:pt>
                <c:pt idx="23">
                  <c:v>0.14197355564403699</c:v>
                </c:pt>
                <c:pt idx="24">
                  <c:v>0.16378499569990199</c:v>
                </c:pt>
                <c:pt idx="25">
                  <c:v>0.16945005049593201</c:v>
                </c:pt>
                <c:pt idx="26">
                  <c:v>0.21210247117964501</c:v>
                </c:pt>
                <c:pt idx="27">
                  <c:v>0.254256488206624</c:v>
                </c:pt>
                <c:pt idx="28">
                  <c:v>0.26377678422019901</c:v>
                </c:pt>
                <c:pt idx="29">
                  <c:v>0.220348240608537</c:v>
                </c:pt>
                <c:pt idx="30">
                  <c:v>0.21712274416705099</c:v>
                </c:pt>
                <c:pt idx="31">
                  <c:v>0.17587746314637301</c:v>
                </c:pt>
                <c:pt idx="32">
                  <c:v>0.123919038332335</c:v>
                </c:pt>
                <c:pt idx="33">
                  <c:v>2.5869268625177001E-2</c:v>
                </c:pt>
                <c:pt idx="34">
                  <c:v>1.51045232946361E-2</c:v>
                </c:pt>
                <c:pt idx="35">
                  <c:v>-1.6891348088531301E-2</c:v>
                </c:pt>
                <c:pt idx="36">
                  <c:v>-3.41335004085652E-2</c:v>
                </c:pt>
                <c:pt idx="37">
                  <c:v>-9.6991367948803198E-2</c:v>
                </c:pt>
                <c:pt idx="38">
                  <c:v>-0.16571667236163101</c:v>
                </c:pt>
                <c:pt idx="39">
                  <c:v>-0.19258311612908</c:v>
                </c:pt>
                <c:pt idx="40">
                  <c:v>-0.20248817904864599</c:v>
                </c:pt>
                <c:pt idx="41">
                  <c:v>-0.214555591139105</c:v>
                </c:pt>
                <c:pt idx="42">
                  <c:v>-0.20310741120994499</c:v>
                </c:pt>
                <c:pt idx="43">
                  <c:v>-0.188641095218789</c:v>
                </c:pt>
                <c:pt idx="44">
                  <c:v>-0.21306412851880299</c:v>
                </c:pt>
                <c:pt idx="45">
                  <c:v>-0.191569642531667</c:v>
                </c:pt>
                <c:pt idx="46">
                  <c:v>-0.17222636118182499</c:v>
                </c:pt>
                <c:pt idx="47">
                  <c:v>-0.166723505531505</c:v>
                </c:pt>
                <c:pt idx="48">
                  <c:v>-0.12692667069463001</c:v>
                </c:pt>
                <c:pt idx="49">
                  <c:v>-8.3453408475975099E-2</c:v>
                </c:pt>
                <c:pt idx="50">
                  <c:v>-1.9417998641622199E-2</c:v>
                </c:pt>
                <c:pt idx="51">
                  <c:v>1.42356406338704E-2</c:v>
                </c:pt>
                <c:pt idx="52">
                  <c:v>2.3151081813253899E-2</c:v>
                </c:pt>
                <c:pt idx="53">
                  <c:v>2.17529685395416E-2</c:v>
                </c:pt>
                <c:pt idx="54">
                  <c:v>1.8087131729020899E-2</c:v>
                </c:pt>
                <c:pt idx="55">
                  <c:v>-1.49083533539654E-3</c:v>
                </c:pt>
                <c:pt idx="56">
                  <c:v>1.6314261970226802E-2</c:v>
                </c:pt>
                <c:pt idx="57">
                  <c:v>2.52292401152815E-2</c:v>
                </c:pt>
                <c:pt idx="58">
                  <c:v>8.9434980491534796E-2</c:v>
                </c:pt>
                <c:pt idx="59">
                  <c:v>0.22971225459660399</c:v>
                </c:pt>
                <c:pt idx="60">
                  <c:v>0.24140997727202401</c:v>
                </c:pt>
                <c:pt idx="61">
                  <c:v>0.28113820317646498</c:v>
                </c:pt>
                <c:pt idx="62">
                  <c:v>0.25007448967308399</c:v>
                </c:pt>
                <c:pt idx="63">
                  <c:v>0.225399700059698</c:v>
                </c:pt>
                <c:pt idx="64">
                  <c:v>0.20562843481340401</c:v>
                </c:pt>
                <c:pt idx="65">
                  <c:v>0.25374059689600997</c:v>
                </c:pt>
                <c:pt idx="66">
                  <c:v>0.274480220890223</c:v>
                </c:pt>
                <c:pt idx="67">
                  <c:v>0.40610186884791399</c:v>
                </c:pt>
                <c:pt idx="68">
                  <c:v>0.44826119675035703</c:v>
                </c:pt>
                <c:pt idx="69">
                  <c:v>0.49095274651015802</c:v>
                </c:pt>
                <c:pt idx="70">
                  <c:v>0.44054094907449298</c:v>
                </c:pt>
                <c:pt idx="71">
                  <c:v>0.304952170990341</c:v>
                </c:pt>
                <c:pt idx="72">
                  <c:v>0.28111532571629999</c:v>
                </c:pt>
                <c:pt idx="73">
                  <c:v>0.23716231196707699</c:v>
                </c:pt>
                <c:pt idx="74">
                  <c:v>0.230104964721463</c:v>
                </c:pt>
                <c:pt idx="75">
                  <c:v>0.25768345147733401</c:v>
                </c:pt>
                <c:pt idx="76">
                  <c:v>0.25243107077898302</c:v>
                </c:pt>
                <c:pt idx="77">
                  <c:v>0.21907791085134701</c:v>
                </c:pt>
                <c:pt idx="78">
                  <c:v>0.215094263693176</c:v>
                </c:pt>
              </c:numCache>
            </c:numRef>
          </c:val>
        </c:ser>
        <c:ser>
          <c:idx val="2"/>
          <c:order val="6"/>
          <c:tx>
            <c:v>Mėsa ir jos produktai</c:v>
          </c:tx>
          <c:spPr>
            <a:solidFill>
              <a:srgbClr val="C8DAC4"/>
            </a:solidFill>
            <a:ln w="25400">
              <a:noFill/>
            </a:ln>
          </c:spPr>
          <c:invertIfNegative val="0"/>
          <c:cat>
            <c:strRef>
              <c:f>Datos!$A$22:$GY$22</c:f>
              <c:strCache>
                <c:ptCount val="168"/>
                <c:pt idx="0">
                  <c:v>2012</c:v>
                </c:pt>
                <c:pt idx="1">
                  <c:v>2012</c:v>
                </c:pt>
                <c:pt idx="2">
                  <c:v>2012</c:v>
                </c:pt>
                <c:pt idx="3">
                  <c:v>2012</c:v>
                </c:pt>
                <c:pt idx="4">
                  <c:v>2012</c:v>
                </c:pt>
                <c:pt idx="5">
                  <c:v>2012</c:v>
                </c:pt>
                <c:pt idx="6">
                  <c:v>2012</c:v>
                </c:pt>
                <c:pt idx="7">
                  <c:v>2012</c:v>
                </c:pt>
                <c:pt idx="8">
                  <c:v>2012</c:v>
                </c:pt>
                <c:pt idx="9">
                  <c:v>2012</c:v>
                </c:pt>
                <c:pt idx="10">
                  <c:v>2012</c:v>
                </c:pt>
                <c:pt idx="11">
                  <c:v>2012</c:v>
                </c:pt>
                <c:pt idx="12">
                  <c:v>2013</c:v>
                </c:pt>
                <c:pt idx="13">
                  <c:v>2013</c:v>
                </c:pt>
                <c:pt idx="14">
                  <c:v>2013</c:v>
                </c:pt>
                <c:pt idx="15">
                  <c:v>2013</c:v>
                </c:pt>
                <c:pt idx="16">
                  <c:v>2013</c:v>
                </c:pt>
                <c:pt idx="17">
                  <c:v>2013</c:v>
                </c:pt>
                <c:pt idx="18">
                  <c:v>2013</c:v>
                </c:pt>
                <c:pt idx="19">
                  <c:v>2013</c:v>
                </c:pt>
                <c:pt idx="20">
                  <c:v>2013</c:v>
                </c:pt>
                <c:pt idx="21">
                  <c:v>2013</c:v>
                </c:pt>
                <c:pt idx="22">
                  <c:v>2013</c:v>
                </c:pt>
                <c:pt idx="23">
                  <c:v>2013</c:v>
                </c:pt>
                <c:pt idx="24">
                  <c:v>2014</c:v>
                </c:pt>
                <c:pt idx="25">
                  <c:v>2014</c:v>
                </c:pt>
                <c:pt idx="26">
                  <c:v>2014</c:v>
                </c:pt>
                <c:pt idx="27">
                  <c:v>2014</c:v>
                </c:pt>
                <c:pt idx="28">
                  <c:v>2014</c:v>
                </c:pt>
                <c:pt idx="29">
                  <c:v>2014</c:v>
                </c:pt>
                <c:pt idx="30">
                  <c:v>2014</c:v>
                </c:pt>
                <c:pt idx="31">
                  <c:v>2014</c:v>
                </c:pt>
                <c:pt idx="32">
                  <c:v>2014</c:v>
                </c:pt>
                <c:pt idx="33">
                  <c:v>2014</c:v>
                </c:pt>
                <c:pt idx="34">
                  <c:v>2014</c:v>
                </c:pt>
                <c:pt idx="35">
                  <c:v>2014</c:v>
                </c:pt>
                <c:pt idx="36">
                  <c:v>2015</c:v>
                </c:pt>
                <c:pt idx="37">
                  <c:v>2015</c:v>
                </c:pt>
                <c:pt idx="38">
                  <c:v>2015</c:v>
                </c:pt>
                <c:pt idx="39">
                  <c:v>2015</c:v>
                </c:pt>
                <c:pt idx="40">
                  <c:v>2015</c:v>
                </c:pt>
                <c:pt idx="41">
                  <c:v>2015</c:v>
                </c:pt>
                <c:pt idx="42">
                  <c:v>2015</c:v>
                </c:pt>
                <c:pt idx="43">
                  <c:v>2015</c:v>
                </c:pt>
                <c:pt idx="44">
                  <c:v>2015</c:v>
                </c:pt>
                <c:pt idx="45">
                  <c:v>2015</c:v>
                </c:pt>
                <c:pt idx="46">
                  <c:v>2015</c:v>
                </c:pt>
                <c:pt idx="47">
                  <c:v>2015</c:v>
                </c:pt>
                <c:pt idx="48">
                  <c:v>2016</c:v>
                </c:pt>
                <c:pt idx="49">
                  <c:v>2016</c:v>
                </c:pt>
                <c:pt idx="50">
                  <c:v>2016</c:v>
                </c:pt>
                <c:pt idx="51">
                  <c:v>2016</c:v>
                </c:pt>
                <c:pt idx="52">
                  <c:v>2016</c:v>
                </c:pt>
                <c:pt idx="53">
                  <c:v>2016</c:v>
                </c:pt>
                <c:pt idx="54">
                  <c:v>2016</c:v>
                </c:pt>
                <c:pt idx="55">
                  <c:v>2016</c:v>
                </c:pt>
                <c:pt idx="56">
                  <c:v>2016</c:v>
                </c:pt>
                <c:pt idx="57">
                  <c:v>2016</c:v>
                </c:pt>
                <c:pt idx="58">
                  <c:v>2016</c:v>
                </c:pt>
                <c:pt idx="59">
                  <c:v>2016</c:v>
                </c:pt>
                <c:pt idx="60">
                  <c:v>2017</c:v>
                </c:pt>
                <c:pt idx="61">
                  <c:v>2017</c:v>
                </c:pt>
                <c:pt idx="62">
                  <c:v>2017</c:v>
                </c:pt>
                <c:pt idx="63">
                  <c:v>2017</c:v>
                </c:pt>
                <c:pt idx="64">
                  <c:v>2017</c:v>
                </c:pt>
                <c:pt idx="65">
                  <c:v>2017</c:v>
                </c:pt>
                <c:pt idx="66">
                  <c:v>2017</c:v>
                </c:pt>
                <c:pt idx="67">
                  <c:v>2017</c:v>
                </c:pt>
                <c:pt idx="68">
                  <c:v>2017</c:v>
                </c:pt>
                <c:pt idx="69">
                  <c:v>2017</c:v>
                </c:pt>
                <c:pt idx="70">
                  <c:v>2017</c:v>
                </c:pt>
                <c:pt idx="71">
                  <c:v>2017</c:v>
                </c:pt>
                <c:pt idx="72">
                  <c:v>2018</c:v>
                </c:pt>
                <c:pt idx="73">
                  <c:v>2018</c:v>
                </c:pt>
                <c:pt idx="74">
                  <c:v>2018</c:v>
                </c:pt>
                <c:pt idx="75">
                  <c:v>2018</c:v>
                </c:pt>
                <c:pt idx="76">
                  <c:v>2018</c:v>
                </c:pt>
                <c:pt idx="77">
                  <c:v>2018</c:v>
                </c:pt>
                <c:pt idx="78">
                  <c:v>2018</c:v>
                </c:pt>
                <c:pt idx="79">
                  <c:v>2018</c:v>
                </c:pt>
                <c:pt idx="80">
                  <c:v>2018</c:v>
                </c:pt>
                <c:pt idx="81">
                  <c:v>2018</c:v>
                </c:pt>
                <c:pt idx="82">
                  <c:v>2018</c:v>
                </c:pt>
                <c:pt idx="83">
                  <c:v>2018</c:v>
                </c:pt>
                <c:pt idx="84">
                  <c:v>2019</c:v>
                </c:pt>
                <c:pt idx="85">
                  <c:v>2019</c:v>
                </c:pt>
                <c:pt idx="86">
                  <c:v>2019</c:v>
                </c:pt>
                <c:pt idx="87">
                  <c:v>2019</c:v>
                </c:pt>
                <c:pt idx="88">
                  <c:v>2019</c:v>
                </c:pt>
                <c:pt idx="89">
                  <c:v>2019</c:v>
                </c:pt>
                <c:pt idx="90">
                  <c:v>2019</c:v>
                </c:pt>
                <c:pt idx="91">
                  <c:v>2019</c:v>
                </c:pt>
                <c:pt idx="92">
                  <c:v>2019</c:v>
                </c:pt>
                <c:pt idx="93">
                  <c:v>2019</c:v>
                </c:pt>
                <c:pt idx="94">
                  <c:v>2019</c:v>
                </c:pt>
                <c:pt idx="95">
                  <c:v>2019</c:v>
                </c:pt>
                <c:pt idx="96">
                  <c:v>2020</c:v>
                </c:pt>
                <c:pt idx="97">
                  <c:v>2020</c:v>
                </c:pt>
                <c:pt idx="98">
                  <c:v>2020</c:v>
                </c:pt>
                <c:pt idx="99">
                  <c:v>2020</c:v>
                </c:pt>
                <c:pt idx="100">
                  <c:v>2020</c:v>
                </c:pt>
                <c:pt idx="101">
                  <c:v>2020</c:v>
                </c:pt>
                <c:pt idx="102">
                  <c:v>2020</c:v>
                </c:pt>
                <c:pt idx="103">
                  <c:v>2020</c:v>
                </c:pt>
                <c:pt idx="104">
                  <c:v>2020</c:v>
                </c:pt>
                <c:pt idx="105">
                  <c:v>2020</c:v>
                </c:pt>
                <c:pt idx="106">
                  <c:v>2020</c:v>
                </c:pt>
                <c:pt idx="107">
                  <c:v>2020</c:v>
                </c:pt>
                <c:pt idx="108">
                  <c:v>2021</c:v>
                </c:pt>
                <c:pt idx="109">
                  <c:v>2021</c:v>
                </c:pt>
                <c:pt idx="110">
                  <c:v>2021</c:v>
                </c:pt>
                <c:pt idx="111">
                  <c:v>2021</c:v>
                </c:pt>
                <c:pt idx="112">
                  <c:v>2021</c:v>
                </c:pt>
                <c:pt idx="113">
                  <c:v>2021</c:v>
                </c:pt>
                <c:pt idx="114">
                  <c:v>2021</c:v>
                </c:pt>
                <c:pt idx="115">
                  <c:v>2021</c:v>
                </c:pt>
                <c:pt idx="116">
                  <c:v>2021</c:v>
                </c:pt>
                <c:pt idx="117">
                  <c:v>2021</c:v>
                </c:pt>
                <c:pt idx="118">
                  <c:v>2021</c:v>
                </c:pt>
                <c:pt idx="119">
                  <c:v>2021</c:v>
                </c:pt>
                <c:pt idx="120">
                  <c:v>2022</c:v>
                </c:pt>
                <c:pt idx="121">
                  <c:v>2022</c:v>
                </c:pt>
                <c:pt idx="122">
                  <c:v>2022</c:v>
                </c:pt>
                <c:pt idx="123">
                  <c:v>2022</c:v>
                </c:pt>
                <c:pt idx="124">
                  <c:v>2022</c:v>
                </c:pt>
                <c:pt idx="125">
                  <c:v>2022</c:v>
                </c:pt>
                <c:pt idx="126">
                  <c:v>2022</c:v>
                </c:pt>
                <c:pt idx="127">
                  <c:v>2022</c:v>
                </c:pt>
                <c:pt idx="128">
                  <c:v>2022</c:v>
                </c:pt>
                <c:pt idx="129">
                  <c:v>2022</c:v>
                </c:pt>
                <c:pt idx="130">
                  <c:v>2022</c:v>
                </c:pt>
                <c:pt idx="131">
                  <c:v>2022</c:v>
                </c:pt>
                <c:pt idx="132">
                  <c:v>2023</c:v>
                </c:pt>
                <c:pt idx="133">
                  <c:v>2023</c:v>
                </c:pt>
                <c:pt idx="134">
                  <c:v>2023</c:v>
                </c:pt>
                <c:pt idx="135">
                  <c:v>2023</c:v>
                </c:pt>
                <c:pt idx="136">
                  <c:v>2023</c:v>
                </c:pt>
                <c:pt idx="137">
                  <c:v>2023</c:v>
                </c:pt>
                <c:pt idx="138">
                  <c:v>2023</c:v>
                </c:pt>
                <c:pt idx="139">
                  <c:v>2023</c:v>
                </c:pt>
                <c:pt idx="140">
                  <c:v>2023</c:v>
                </c:pt>
                <c:pt idx="141">
                  <c:v>2023</c:v>
                </c:pt>
                <c:pt idx="142">
                  <c:v>2023</c:v>
                </c:pt>
                <c:pt idx="143">
                  <c:v>2023</c:v>
                </c:pt>
                <c:pt idx="144">
                  <c:v>2024</c:v>
                </c:pt>
                <c:pt idx="145">
                  <c:v>2024</c:v>
                </c:pt>
                <c:pt idx="146">
                  <c:v>2024</c:v>
                </c:pt>
                <c:pt idx="147">
                  <c:v>2024</c:v>
                </c:pt>
                <c:pt idx="148">
                  <c:v>2024</c:v>
                </c:pt>
                <c:pt idx="149">
                  <c:v>2024</c:v>
                </c:pt>
                <c:pt idx="150">
                  <c:v>2024</c:v>
                </c:pt>
                <c:pt idx="151">
                  <c:v>2024</c:v>
                </c:pt>
                <c:pt idx="152">
                  <c:v>2024</c:v>
                </c:pt>
                <c:pt idx="153">
                  <c:v>2024</c:v>
                </c:pt>
                <c:pt idx="154">
                  <c:v>2024</c:v>
                </c:pt>
                <c:pt idx="155">
                  <c:v>2024</c:v>
                </c:pt>
                <c:pt idx="156">
                  <c:v>2025</c:v>
                </c:pt>
                <c:pt idx="157">
                  <c:v>2025</c:v>
                </c:pt>
                <c:pt idx="158">
                  <c:v>2025</c:v>
                </c:pt>
                <c:pt idx="159">
                  <c:v>2025</c:v>
                </c:pt>
                <c:pt idx="160">
                  <c:v>2025</c:v>
                </c:pt>
                <c:pt idx="161">
                  <c:v>2025</c:v>
                </c:pt>
                <c:pt idx="162">
                  <c:v>2025</c:v>
                </c:pt>
                <c:pt idx="163">
                  <c:v>2025</c:v>
                </c:pt>
                <c:pt idx="164">
                  <c:v>2025</c:v>
                </c:pt>
                <c:pt idx="165">
                  <c:v>2025</c:v>
                </c:pt>
                <c:pt idx="166">
                  <c:v>2025</c:v>
                </c:pt>
                <c:pt idx="167">
                  <c:v>2025</c:v>
                </c:pt>
              </c:strCache>
            </c:strRef>
          </c:cat>
          <c:val>
            <c:numRef>
              <c:f>[0]!CPI_HICP_011200_M_GC_F</c:f>
              <c:numCache>
                <c:formatCode>General</c:formatCode>
                <c:ptCount val="79"/>
                <c:pt idx="0">
                  <c:v>0.31630069037595399</c:v>
                </c:pt>
                <c:pt idx="1">
                  <c:v>0.36589303251195499</c:v>
                </c:pt>
                <c:pt idx="2">
                  <c:v>0.41029043470405202</c:v>
                </c:pt>
                <c:pt idx="3">
                  <c:v>0.266524990761771</c:v>
                </c:pt>
                <c:pt idx="4">
                  <c:v>7.7300594613924203E-2</c:v>
                </c:pt>
                <c:pt idx="5">
                  <c:v>0.19649139231236601</c:v>
                </c:pt>
                <c:pt idx="6">
                  <c:v>0.227985198984818</c:v>
                </c:pt>
                <c:pt idx="7">
                  <c:v>0.22112805381246001</c:v>
                </c:pt>
                <c:pt idx="8">
                  <c:v>0.26110591113500897</c:v>
                </c:pt>
                <c:pt idx="9">
                  <c:v>0.26771873412031999</c:v>
                </c:pt>
                <c:pt idx="10">
                  <c:v>0.31757772962667802</c:v>
                </c:pt>
                <c:pt idx="11">
                  <c:v>0.302644808575803</c:v>
                </c:pt>
                <c:pt idx="12">
                  <c:v>0.289507605445188</c:v>
                </c:pt>
                <c:pt idx="13">
                  <c:v>0.246516982007598</c:v>
                </c:pt>
                <c:pt idx="14">
                  <c:v>0.19268736393906899</c:v>
                </c:pt>
                <c:pt idx="15">
                  <c:v>0.164492240300569</c:v>
                </c:pt>
                <c:pt idx="16">
                  <c:v>0.162026534656286</c:v>
                </c:pt>
                <c:pt idx="17">
                  <c:v>8.4752853927944696E-2</c:v>
                </c:pt>
                <c:pt idx="18">
                  <c:v>6.8575632656953697E-2</c:v>
                </c:pt>
                <c:pt idx="19">
                  <c:v>6.4766866554732599E-2</c:v>
                </c:pt>
                <c:pt idx="20">
                  <c:v>3.8811561113664801E-2</c:v>
                </c:pt>
                <c:pt idx="21">
                  <c:v>2.0107715530674999E-2</c:v>
                </c:pt>
                <c:pt idx="22">
                  <c:v>-1.12634312388627E-2</c:v>
                </c:pt>
                <c:pt idx="23">
                  <c:v>-2.6022280856052099E-2</c:v>
                </c:pt>
                <c:pt idx="24">
                  <c:v>-6.3052751011277899E-2</c:v>
                </c:pt>
                <c:pt idx="25">
                  <c:v>-2.85870319071839E-2</c:v>
                </c:pt>
                <c:pt idx="26">
                  <c:v>-4.7311579081515003E-2</c:v>
                </c:pt>
                <c:pt idx="27">
                  <c:v>-2.4866672336532801E-2</c:v>
                </c:pt>
                <c:pt idx="28">
                  <c:v>-3.32834171127597E-2</c:v>
                </c:pt>
                <c:pt idx="29">
                  <c:v>-1.6810808172766901E-2</c:v>
                </c:pt>
                <c:pt idx="30">
                  <c:v>-2.0001929949347401E-2</c:v>
                </c:pt>
                <c:pt idx="31">
                  <c:v>-8.4024541689631908E-3</c:v>
                </c:pt>
                <c:pt idx="32">
                  <c:v>-1.4177150260465799E-2</c:v>
                </c:pt>
                <c:pt idx="33">
                  <c:v>-3.4317419212113202E-3</c:v>
                </c:pt>
                <c:pt idx="34">
                  <c:v>-4.4574074399760001E-3</c:v>
                </c:pt>
                <c:pt idx="35">
                  <c:v>-1.14532924556081E-2</c:v>
                </c:pt>
                <c:pt idx="36">
                  <c:v>1.0520837234815001E-3</c:v>
                </c:pt>
                <c:pt idx="37">
                  <c:v>-5.8578251946712699E-2</c:v>
                </c:pt>
                <c:pt idx="38">
                  <c:v>-9.71525564739327E-2</c:v>
                </c:pt>
                <c:pt idx="39">
                  <c:v>-9.9495645851741504E-2</c:v>
                </c:pt>
                <c:pt idx="40">
                  <c:v>-0.100530941994457</c:v>
                </c:pt>
                <c:pt idx="41">
                  <c:v>-0.101402432077393</c:v>
                </c:pt>
                <c:pt idx="42">
                  <c:v>-0.10980198486722401</c:v>
                </c:pt>
                <c:pt idx="43">
                  <c:v>-0.130809401598002</c:v>
                </c:pt>
                <c:pt idx="44">
                  <c:v>-0.14525526974355499</c:v>
                </c:pt>
                <c:pt idx="45">
                  <c:v>-0.117134727319335</c:v>
                </c:pt>
                <c:pt idx="46">
                  <c:v>-0.12962555524497801</c:v>
                </c:pt>
                <c:pt idx="47">
                  <c:v>-0.117849717852929</c:v>
                </c:pt>
                <c:pt idx="48">
                  <c:v>-9.5322690775835994E-2</c:v>
                </c:pt>
                <c:pt idx="49">
                  <c:v>-6.9111111122493393E-2</c:v>
                </c:pt>
                <c:pt idx="50">
                  <c:v>-1.56345932780762E-2</c:v>
                </c:pt>
                <c:pt idx="51">
                  <c:v>-5.4996402026191299E-3</c:v>
                </c:pt>
                <c:pt idx="52">
                  <c:v>-3.0617336075245999E-2</c:v>
                </c:pt>
                <c:pt idx="53">
                  <c:v>-3.1889103659451402E-3</c:v>
                </c:pt>
                <c:pt idx="54">
                  <c:v>1.1580914118920999E-2</c:v>
                </c:pt>
                <c:pt idx="55">
                  <c:v>4.3091443834511002E-2</c:v>
                </c:pt>
                <c:pt idx="56">
                  <c:v>6.2561792739935798E-2</c:v>
                </c:pt>
                <c:pt idx="57">
                  <c:v>4.3411794403934001E-2</c:v>
                </c:pt>
                <c:pt idx="58">
                  <c:v>8.1497337982782803E-2</c:v>
                </c:pt>
                <c:pt idx="59">
                  <c:v>0.110042445898339</c:v>
                </c:pt>
                <c:pt idx="60">
                  <c:v>8.7691050339287299E-2</c:v>
                </c:pt>
                <c:pt idx="61">
                  <c:v>0.13705967058649099</c:v>
                </c:pt>
                <c:pt idx="62">
                  <c:v>0.11743507539492801</c:v>
                </c:pt>
                <c:pt idx="63">
                  <c:v>9.9830607898329801E-2</c:v>
                </c:pt>
                <c:pt idx="64">
                  <c:v>0.137128627398025</c:v>
                </c:pt>
                <c:pt idx="65">
                  <c:v>0.156642537075666</c:v>
                </c:pt>
                <c:pt idx="66">
                  <c:v>0.14729331701495699</c:v>
                </c:pt>
                <c:pt idx="67">
                  <c:v>0.15415875263488299</c:v>
                </c:pt>
                <c:pt idx="68">
                  <c:v>0.15247769867500499</c:v>
                </c:pt>
                <c:pt idx="69">
                  <c:v>0.16377937362339201</c:v>
                </c:pt>
                <c:pt idx="70">
                  <c:v>0.13198618431494</c:v>
                </c:pt>
                <c:pt idx="71">
                  <c:v>9.4901555446514796E-2</c:v>
                </c:pt>
                <c:pt idx="72">
                  <c:v>0.10153525224447101</c:v>
                </c:pt>
                <c:pt idx="73">
                  <c:v>5.16697306425856E-2</c:v>
                </c:pt>
                <c:pt idx="74">
                  <c:v>6.0563265843261202E-2</c:v>
                </c:pt>
                <c:pt idx="75">
                  <c:v>6.6151056802205205E-2</c:v>
                </c:pt>
                <c:pt idx="76">
                  <c:v>7.4726913026780806E-2</c:v>
                </c:pt>
                <c:pt idx="77">
                  <c:v>3.7623530606791099E-2</c:v>
                </c:pt>
                <c:pt idx="78">
                  <c:v>3.0542663945082399E-2</c:v>
                </c:pt>
              </c:numCache>
            </c:numRef>
          </c:val>
        </c:ser>
        <c:ser>
          <c:idx val="0"/>
          <c:order val="7"/>
          <c:tx>
            <c:v>Duona ir grūdų produktai</c:v>
          </c:tx>
          <c:spPr>
            <a:solidFill>
              <a:srgbClr val="C5B998"/>
            </a:solidFill>
            <a:ln w="0">
              <a:noFill/>
              <a:round/>
            </a:ln>
            <a:effectLst/>
            <a:extLst>
              <a:ext uri="{91240B29-F687-4F45-9708-019B960494DF}">
                <a14:hiddenLine xmlns:a14="http://schemas.microsoft.com/office/drawing/2010/main" w="0">
                  <a:solidFill>
                    <a:srgbClr val="000000"/>
                  </a:solidFill>
                  <a:round/>
                </a14:hiddenLine>
              </a:ext>
            </a:extLst>
          </c:spPr>
          <c:invertIfNegative val="0"/>
          <c:dPt>
            <c:idx val="0"/>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1"/>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2"/>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3"/>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4"/>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5"/>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6"/>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7"/>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8"/>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9"/>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10"/>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11"/>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12"/>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13"/>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14"/>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15"/>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16"/>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17"/>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18"/>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19"/>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20"/>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21"/>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22"/>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23"/>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24"/>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25"/>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26"/>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27"/>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28"/>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29"/>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30"/>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31"/>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32"/>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33"/>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34"/>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35"/>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36"/>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dPt>
            <c:idx val="37"/>
            <c:invertIfNegative val="0"/>
            <c:bubble3D val="0"/>
            <c:spPr>
              <a:solidFill>
                <a:srgbClr val="C5B998"/>
              </a:solidFill>
              <a:ln w="0">
                <a:noFill/>
                <a:round/>
              </a:ln>
              <a:effectLst/>
              <a:extLst>
                <a:ext uri="{91240B29-F687-4F45-9708-019B960494DF}">
                  <a14:hiddenLine xmlns:a14="http://schemas.microsoft.com/office/drawing/2010/main" w="0">
                    <a:noFill/>
                    <a:round/>
                  </a14:hiddenLine>
                </a:ext>
              </a:extLst>
            </c:spPr>
          </c:dPt>
          <c:cat>
            <c:strRef>
              <c:f>Datos!$A$22:$GY$22</c:f>
              <c:strCache>
                <c:ptCount val="168"/>
                <c:pt idx="0">
                  <c:v>2012</c:v>
                </c:pt>
                <c:pt idx="1">
                  <c:v>2012</c:v>
                </c:pt>
                <c:pt idx="2">
                  <c:v>2012</c:v>
                </c:pt>
                <c:pt idx="3">
                  <c:v>2012</c:v>
                </c:pt>
                <c:pt idx="4">
                  <c:v>2012</c:v>
                </c:pt>
                <c:pt idx="5">
                  <c:v>2012</c:v>
                </c:pt>
                <c:pt idx="6">
                  <c:v>2012</c:v>
                </c:pt>
                <c:pt idx="7">
                  <c:v>2012</c:v>
                </c:pt>
                <c:pt idx="8">
                  <c:v>2012</c:v>
                </c:pt>
                <c:pt idx="9">
                  <c:v>2012</c:v>
                </c:pt>
                <c:pt idx="10">
                  <c:v>2012</c:v>
                </c:pt>
                <c:pt idx="11">
                  <c:v>2012</c:v>
                </c:pt>
                <c:pt idx="12">
                  <c:v>2013</c:v>
                </c:pt>
                <c:pt idx="13">
                  <c:v>2013</c:v>
                </c:pt>
                <c:pt idx="14">
                  <c:v>2013</c:v>
                </c:pt>
                <c:pt idx="15">
                  <c:v>2013</c:v>
                </c:pt>
                <c:pt idx="16">
                  <c:v>2013</c:v>
                </c:pt>
                <c:pt idx="17">
                  <c:v>2013</c:v>
                </c:pt>
                <c:pt idx="18">
                  <c:v>2013</c:v>
                </c:pt>
                <c:pt idx="19">
                  <c:v>2013</c:v>
                </c:pt>
                <c:pt idx="20">
                  <c:v>2013</c:v>
                </c:pt>
                <c:pt idx="21">
                  <c:v>2013</c:v>
                </c:pt>
                <c:pt idx="22">
                  <c:v>2013</c:v>
                </c:pt>
                <c:pt idx="23">
                  <c:v>2013</c:v>
                </c:pt>
                <c:pt idx="24">
                  <c:v>2014</c:v>
                </c:pt>
                <c:pt idx="25">
                  <c:v>2014</c:v>
                </c:pt>
                <c:pt idx="26">
                  <c:v>2014</c:v>
                </c:pt>
                <c:pt idx="27">
                  <c:v>2014</c:v>
                </c:pt>
                <c:pt idx="28">
                  <c:v>2014</c:v>
                </c:pt>
                <c:pt idx="29">
                  <c:v>2014</c:v>
                </c:pt>
                <c:pt idx="30">
                  <c:v>2014</c:v>
                </c:pt>
                <c:pt idx="31">
                  <c:v>2014</c:v>
                </c:pt>
                <c:pt idx="32">
                  <c:v>2014</c:v>
                </c:pt>
                <c:pt idx="33">
                  <c:v>2014</c:v>
                </c:pt>
                <c:pt idx="34">
                  <c:v>2014</c:v>
                </c:pt>
                <c:pt idx="35">
                  <c:v>2014</c:v>
                </c:pt>
                <c:pt idx="36">
                  <c:v>2015</c:v>
                </c:pt>
                <c:pt idx="37">
                  <c:v>2015</c:v>
                </c:pt>
                <c:pt idx="38">
                  <c:v>2015</c:v>
                </c:pt>
                <c:pt idx="39">
                  <c:v>2015</c:v>
                </c:pt>
                <c:pt idx="40">
                  <c:v>2015</c:v>
                </c:pt>
                <c:pt idx="41">
                  <c:v>2015</c:v>
                </c:pt>
                <c:pt idx="42">
                  <c:v>2015</c:v>
                </c:pt>
                <c:pt idx="43">
                  <c:v>2015</c:v>
                </c:pt>
                <c:pt idx="44">
                  <c:v>2015</c:v>
                </c:pt>
                <c:pt idx="45">
                  <c:v>2015</c:v>
                </c:pt>
                <c:pt idx="46">
                  <c:v>2015</c:v>
                </c:pt>
                <c:pt idx="47">
                  <c:v>2015</c:v>
                </c:pt>
                <c:pt idx="48">
                  <c:v>2016</c:v>
                </c:pt>
                <c:pt idx="49">
                  <c:v>2016</c:v>
                </c:pt>
                <c:pt idx="50">
                  <c:v>2016</c:v>
                </c:pt>
                <c:pt idx="51">
                  <c:v>2016</c:v>
                </c:pt>
                <c:pt idx="52">
                  <c:v>2016</c:v>
                </c:pt>
                <c:pt idx="53">
                  <c:v>2016</c:v>
                </c:pt>
                <c:pt idx="54">
                  <c:v>2016</c:v>
                </c:pt>
                <c:pt idx="55">
                  <c:v>2016</c:v>
                </c:pt>
                <c:pt idx="56">
                  <c:v>2016</c:v>
                </c:pt>
                <c:pt idx="57">
                  <c:v>2016</c:v>
                </c:pt>
                <c:pt idx="58">
                  <c:v>2016</c:v>
                </c:pt>
                <c:pt idx="59">
                  <c:v>2016</c:v>
                </c:pt>
                <c:pt idx="60">
                  <c:v>2017</c:v>
                </c:pt>
                <c:pt idx="61">
                  <c:v>2017</c:v>
                </c:pt>
                <c:pt idx="62">
                  <c:v>2017</c:v>
                </c:pt>
                <c:pt idx="63">
                  <c:v>2017</c:v>
                </c:pt>
                <c:pt idx="64">
                  <c:v>2017</c:v>
                </c:pt>
                <c:pt idx="65">
                  <c:v>2017</c:v>
                </c:pt>
                <c:pt idx="66">
                  <c:v>2017</c:v>
                </c:pt>
                <c:pt idx="67">
                  <c:v>2017</c:v>
                </c:pt>
                <c:pt idx="68">
                  <c:v>2017</c:v>
                </c:pt>
                <c:pt idx="69">
                  <c:v>2017</c:v>
                </c:pt>
                <c:pt idx="70">
                  <c:v>2017</c:v>
                </c:pt>
                <c:pt idx="71">
                  <c:v>2017</c:v>
                </c:pt>
                <c:pt idx="72">
                  <c:v>2018</c:v>
                </c:pt>
                <c:pt idx="73">
                  <c:v>2018</c:v>
                </c:pt>
                <c:pt idx="74">
                  <c:v>2018</c:v>
                </c:pt>
                <c:pt idx="75">
                  <c:v>2018</c:v>
                </c:pt>
                <c:pt idx="76">
                  <c:v>2018</c:v>
                </c:pt>
                <c:pt idx="77">
                  <c:v>2018</c:v>
                </c:pt>
                <c:pt idx="78">
                  <c:v>2018</c:v>
                </c:pt>
                <c:pt idx="79">
                  <c:v>2018</c:v>
                </c:pt>
                <c:pt idx="80">
                  <c:v>2018</c:v>
                </c:pt>
                <c:pt idx="81">
                  <c:v>2018</c:v>
                </c:pt>
                <c:pt idx="82">
                  <c:v>2018</c:v>
                </c:pt>
                <c:pt idx="83">
                  <c:v>2018</c:v>
                </c:pt>
                <c:pt idx="84">
                  <c:v>2019</c:v>
                </c:pt>
                <c:pt idx="85">
                  <c:v>2019</c:v>
                </c:pt>
                <c:pt idx="86">
                  <c:v>2019</c:v>
                </c:pt>
                <c:pt idx="87">
                  <c:v>2019</c:v>
                </c:pt>
                <c:pt idx="88">
                  <c:v>2019</c:v>
                </c:pt>
                <c:pt idx="89">
                  <c:v>2019</c:v>
                </c:pt>
                <c:pt idx="90">
                  <c:v>2019</c:v>
                </c:pt>
                <c:pt idx="91">
                  <c:v>2019</c:v>
                </c:pt>
                <c:pt idx="92">
                  <c:v>2019</c:v>
                </c:pt>
                <c:pt idx="93">
                  <c:v>2019</c:v>
                </c:pt>
                <c:pt idx="94">
                  <c:v>2019</c:v>
                </c:pt>
                <c:pt idx="95">
                  <c:v>2019</c:v>
                </c:pt>
                <c:pt idx="96">
                  <c:v>2020</c:v>
                </c:pt>
                <c:pt idx="97">
                  <c:v>2020</c:v>
                </c:pt>
                <c:pt idx="98">
                  <c:v>2020</c:v>
                </c:pt>
                <c:pt idx="99">
                  <c:v>2020</c:v>
                </c:pt>
                <c:pt idx="100">
                  <c:v>2020</c:v>
                </c:pt>
                <c:pt idx="101">
                  <c:v>2020</c:v>
                </c:pt>
                <c:pt idx="102">
                  <c:v>2020</c:v>
                </c:pt>
                <c:pt idx="103">
                  <c:v>2020</c:v>
                </c:pt>
                <c:pt idx="104">
                  <c:v>2020</c:v>
                </c:pt>
                <c:pt idx="105">
                  <c:v>2020</c:v>
                </c:pt>
                <c:pt idx="106">
                  <c:v>2020</c:v>
                </c:pt>
                <c:pt idx="107">
                  <c:v>2020</c:v>
                </c:pt>
                <c:pt idx="108">
                  <c:v>2021</c:v>
                </c:pt>
                <c:pt idx="109">
                  <c:v>2021</c:v>
                </c:pt>
                <c:pt idx="110">
                  <c:v>2021</c:v>
                </c:pt>
                <c:pt idx="111">
                  <c:v>2021</c:v>
                </c:pt>
                <c:pt idx="112">
                  <c:v>2021</c:v>
                </c:pt>
                <c:pt idx="113">
                  <c:v>2021</c:v>
                </c:pt>
                <c:pt idx="114">
                  <c:v>2021</c:v>
                </c:pt>
                <c:pt idx="115">
                  <c:v>2021</c:v>
                </c:pt>
                <c:pt idx="116">
                  <c:v>2021</c:v>
                </c:pt>
                <c:pt idx="117">
                  <c:v>2021</c:v>
                </c:pt>
                <c:pt idx="118">
                  <c:v>2021</c:v>
                </c:pt>
                <c:pt idx="119">
                  <c:v>2021</c:v>
                </c:pt>
                <c:pt idx="120">
                  <c:v>2022</c:v>
                </c:pt>
                <c:pt idx="121">
                  <c:v>2022</c:v>
                </c:pt>
                <c:pt idx="122">
                  <c:v>2022</c:v>
                </c:pt>
                <c:pt idx="123">
                  <c:v>2022</c:v>
                </c:pt>
                <c:pt idx="124">
                  <c:v>2022</c:v>
                </c:pt>
                <c:pt idx="125">
                  <c:v>2022</c:v>
                </c:pt>
                <c:pt idx="126">
                  <c:v>2022</c:v>
                </c:pt>
                <c:pt idx="127">
                  <c:v>2022</c:v>
                </c:pt>
                <c:pt idx="128">
                  <c:v>2022</c:v>
                </c:pt>
                <c:pt idx="129">
                  <c:v>2022</c:v>
                </c:pt>
                <c:pt idx="130">
                  <c:v>2022</c:v>
                </c:pt>
                <c:pt idx="131">
                  <c:v>2022</c:v>
                </c:pt>
                <c:pt idx="132">
                  <c:v>2023</c:v>
                </c:pt>
                <c:pt idx="133">
                  <c:v>2023</c:v>
                </c:pt>
                <c:pt idx="134">
                  <c:v>2023</c:v>
                </c:pt>
                <c:pt idx="135">
                  <c:v>2023</c:v>
                </c:pt>
                <c:pt idx="136">
                  <c:v>2023</c:v>
                </c:pt>
                <c:pt idx="137">
                  <c:v>2023</c:v>
                </c:pt>
                <c:pt idx="138">
                  <c:v>2023</c:v>
                </c:pt>
                <c:pt idx="139">
                  <c:v>2023</c:v>
                </c:pt>
                <c:pt idx="140">
                  <c:v>2023</c:v>
                </c:pt>
                <c:pt idx="141">
                  <c:v>2023</c:v>
                </c:pt>
                <c:pt idx="142">
                  <c:v>2023</c:v>
                </c:pt>
                <c:pt idx="143">
                  <c:v>2023</c:v>
                </c:pt>
                <c:pt idx="144">
                  <c:v>2024</c:v>
                </c:pt>
                <c:pt idx="145">
                  <c:v>2024</c:v>
                </c:pt>
                <c:pt idx="146">
                  <c:v>2024</c:v>
                </c:pt>
                <c:pt idx="147">
                  <c:v>2024</c:v>
                </c:pt>
                <c:pt idx="148">
                  <c:v>2024</c:v>
                </c:pt>
                <c:pt idx="149">
                  <c:v>2024</c:v>
                </c:pt>
                <c:pt idx="150">
                  <c:v>2024</c:v>
                </c:pt>
                <c:pt idx="151">
                  <c:v>2024</c:v>
                </c:pt>
                <c:pt idx="152">
                  <c:v>2024</c:v>
                </c:pt>
                <c:pt idx="153">
                  <c:v>2024</c:v>
                </c:pt>
                <c:pt idx="154">
                  <c:v>2024</c:v>
                </c:pt>
                <c:pt idx="155">
                  <c:v>2024</c:v>
                </c:pt>
                <c:pt idx="156">
                  <c:v>2025</c:v>
                </c:pt>
                <c:pt idx="157">
                  <c:v>2025</c:v>
                </c:pt>
                <c:pt idx="158">
                  <c:v>2025</c:v>
                </c:pt>
                <c:pt idx="159">
                  <c:v>2025</c:v>
                </c:pt>
                <c:pt idx="160">
                  <c:v>2025</c:v>
                </c:pt>
                <c:pt idx="161">
                  <c:v>2025</c:v>
                </c:pt>
                <c:pt idx="162">
                  <c:v>2025</c:v>
                </c:pt>
                <c:pt idx="163">
                  <c:v>2025</c:v>
                </c:pt>
                <c:pt idx="164">
                  <c:v>2025</c:v>
                </c:pt>
                <c:pt idx="165">
                  <c:v>2025</c:v>
                </c:pt>
                <c:pt idx="166">
                  <c:v>2025</c:v>
                </c:pt>
                <c:pt idx="167">
                  <c:v>2025</c:v>
                </c:pt>
              </c:strCache>
            </c:strRef>
          </c:cat>
          <c:val>
            <c:numRef>
              <c:f>[0]!CPI_HICP_011100_M_GC_F</c:f>
              <c:numCache>
                <c:formatCode>General</c:formatCode>
                <c:ptCount val="79"/>
                <c:pt idx="0">
                  <c:v>0.214753059587488</c:v>
                </c:pt>
                <c:pt idx="1">
                  <c:v>0.12632401021742401</c:v>
                </c:pt>
                <c:pt idx="2">
                  <c:v>0.12452267035910899</c:v>
                </c:pt>
                <c:pt idx="3">
                  <c:v>3.8956233772963499E-3</c:v>
                </c:pt>
                <c:pt idx="4">
                  <c:v>-2.6831910658387501E-2</c:v>
                </c:pt>
                <c:pt idx="5">
                  <c:v>-5.62877673308365E-2</c:v>
                </c:pt>
                <c:pt idx="6">
                  <c:v>1.79364172241686E-2</c:v>
                </c:pt>
                <c:pt idx="7">
                  <c:v>3.9908782008276397E-2</c:v>
                </c:pt>
                <c:pt idx="8">
                  <c:v>4.2199024774109598E-2</c:v>
                </c:pt>
                <c:pt idx="9">
                  <c:v>3.55380594040332E-2</c:v>
                </c:pt>
                <c:pt idx="10">
                  <c:v>3.8756591340381501E-2</c:v>
                </c:pt>
                <c:pt idx="11">
                  <c:v>8.1285359449884603E-2</c:v>
                </c:pt>
                <c:pt idx="12">
                  <c:v>6.1079622388598702E-2</c:v>
                </c:pt>
                <c:pt idx="13">
                  <c:v>0.112341464014807</c:v>
                </c:pt>
                <c:pt idx="14">
                  <c:v>0.10353246993791899</c:v>
                </c:pt>
                <c:pt idx="15">
                  <c:v>0.13860877379660699</c:v>
                </c:pt>
                <c:pt idx="16">
                  <c:v>0.151747165380965</c:v>
                </c:pt>
                <c:pt idx="17">
                  <c:v>0.15767457699933499</c:v>
                </c:pt>
                <c:pt idx="18">
                  <c:v>0.16755314361183599</c:v>
                </c:pt>
                <c:pt idx="19">
                  <c:v>0.170761542553202</c:v>
                </c:pt>
                <c:pt idx="20">
                  <c:v>0.147809083676191</c:v>
                </c:pt>
                <c:pt idx="21">
                  <c:v>0.146595170486192</c:v>
                </c:pt>
                <c:pt idx="22">
                  <c:v>0.13752573490190301</c:v>
                </c:pt>
                <c:pt idx="23">
                  <c:v>0.12553478189637499</c:v>
                </c:pt>
                <c:pt idx="24">
                  <c:v>0.12194525070124</c:v>
                </c:pt>
                <c:pt idx="25">
                  <c:v>0.105768044439533</c:v>
                </c:pt>
                <c:pt idx="26">
                  <c:v>7.3821463720656996E-2</c:v>
                </c:pt>
                <c:pt idx="27">
                  <c:v>5.7281079625458003E-2</c:v>
                </c:pt>
                <c:pt idx="28">
                  <c:v>4.0785530076441201E-2</c:v>
                </c:pt>
                <c:pt idx="29">
                  <c:v>2.5081626829585701E-2</c:v>
                </c:pt>
                <c:pt idx="30">
                  <c:v>5.3493096375555804E-3</c:v>
                </c:pt>
                <c:pt idx="31">
                  <c:v>-2.10913412607691E-2</c:v>
                </c:pt>
                <c:pt idx="32">
                  <c:v>-2.1761964929938398E-3</c:v>
                </c:pt>
                <c:pt idx="33">
                  <c:v>-9.8843764823022696E-3</c:v>
                </c:pt>
                <c:pt idx="34">
                  <c:v>-4.3472171270917803E-3</c:v>
                </c:pt>
                <c:pt idx="35">
                  <c:v>9.8907060346539108E-3</c:v>
                </c:pt>
                <c:pt idx="36">
                  <c:v>2.31940861373463E-2</c:v>
                </c:pt>
                <c:pt idx="37">
                  <c:v>-1.2076724451380401E-2</c:v>
                </c:pt>
                <c:pt idx="38">
                  <c:v>-4.25527616001979E-2</c:v>
                </c:pt>
                <c:pt idx="39">
                  <c:v>-3.5738328207679103E-2</c:v>
                </c:pt>
                <c:pt idx="40">
                  <c:v>-3.5228650010426403E-2</c:v>
                </c:pt>
                <c:pt idx="41">
                  <c:v>-2.7588879817426401E-2</c:v>
                </c:pt>
                <c:pt idx="42">
                  <c:v>-2.1352652307842099E-2</c:v>
                </c:pt>
                <c:pt idx="43">
                  <c:v>-1.9663500237396499E-2</c:v>
                </c:pt>
                <c:pt idx="44">
                  <c:v>-3.3352783739258499E-2</c:v>
                </c:pt>
                <c:pt idx="45">
                  <c:v>-1.8278801655940698E-2</c:v>
                </c:pt>
                <c:pt idx="46">
                  <c:v>-1.5078370660107501E-2</c:v>
                </c:pt>
                <c:pt idx="47">
                  <c:v>-3.49594259608694E-2</c:v>
                </c:pt>
                <c:pt idx="48">
                  <c:v>-1.0400275683197501E-2</c:v>
                </c:pt>
                <c:pt idx="49">
                  <c:v>9.2622926638374105E-3</c:v>
                </c:pt>
                <c:pt idx="50">
                  <c:v>2.92289994700917E-2</c:v>
                </c:pt>
                <c:pt idx="51">
                  <c:v>1.6566312269918101E-2</c:v>
                </c:pt>
                <c:pt idx="52">
                  <c:v>-1.2593030339195801E-3</c:v>
                </c:pt>
                <c:pt idx="53">
                  <c:v>1.4821556290430899E-2</c:v>
                </c:pt>
                <c:pt idx="54">
                  <c:v>8.2499943404332997E-3</c:v>
                </c:pt>
                <c:pt idx="55">
                  <c:v>4.9571178374185697E-2</c:v>
                </c:pt>
                <c:pt idx="56">
                  <c:v>4.0379082901869701E-2</c:v>
                </c:pt>
                <c:pt idx="57">
                  <c:v>4.9803763841016001E-2</c:v>
                </c:pt>
                <c:pt idx="58">
                  <c:v>3.2248135535656398E-2</c:v>
                </c:pt>
                <c:pt idx="59">
                  <c:v>6.1125927524592803E-2</c:v>
                </c:pt>
                <c:pt idx="60">
                  <c:v>4.2811650707310599E-2</c:v>
                </c:pt>
                <c:pt idx="61">
                  <c:v>4.1790501792476502E-2</c:v>
                </c:pt>
                <c:pt idx="62">
                  <c:v>4.65580042928549E-2</c:v>
                </c:pt>
                <c:pt idx="63">
                  <c:v>5.7964325054133702E-2</c:v>
                </c:pt>
                <c:pt idx="64">
                  <c:v>4.5808606645082302E-2</c:v>
                </c:pt>
                <c:pt idx="65">
                  <c:v>5.1548085982718102E-2</c:v>
                </c:pt>
                <c:pt idx="66">
                  <c:v>4.5555733047308103E-2</c:v>
                </c:pt>
                <c:pt idx="67">
                  <c:v>1.8136527856113398E-2</c:v>
                </c:pt>
                <c:pt idx="68">
                  <c:v>2.55163660217614E-2</c:v>
                </c:pt>
                <c:pt idx="69">
                  <c:v>3.4969055215877197E-2</c:v>
                </c:pt>
                <c:pt idx="70">
                  <c:v>4.0344158381553002E-2</c:v>
                </c:pt>
                <c:pt idx="71">
                  <c:v>3.0609706201321401E-2</c:v>
                </c:pt>
                <c:pt idx="72">
                  <c:v>4.5021104012180999E-2</c:v>
                </c:pt>
                <c:pt idx="73">
                  <c:v>4.2274441767120301E-2</c:v>
                </c:pt>
                <c:pt idx="74">
                  <c:v>5.5172870668024003E-2</c:v>
                </c:pt>
                <c:pt idx="75">
                  <c:v>4.6842762166969497E-2</c:v>
                </c:pt>
                <c:pt idx="76">
                  <c:v>5.6523642487094301E-2</c:v>
                </c:pt>
                <c:pt idx="77">
                  <c:v>2.6411205944616E-2</c:v>
                </c:pt>
                <c:pt idx="78">
                  <c:v>6.2847004008134602E-2</c:v>
                </c:pt>
              </c:numCache>
            </c:numRef>
          </c:val>
        </c:ser>
        <c:dLbls>
          <c:showLegendKey val="0"/>
          <c:showVal val="0"/>
          <c:showCatName val="0"/>
          <c:showSerName val="0"/>
          <c:showPercent val="0"/>
          <c:showBubbleSize val="0"/>
        </c:dLbls>
        <c:gapWidth val="40"/>
        <c:overlap val="100"/>
        <c:axId val="84267776"/>
        <c:axId val="84269312"/>
      </c:barChart>
      <c:lineChart>
        <c:grouping val="standard"/>
        <c:varyColors val="0"/>
        <c:ser>
          <c:idx val="8"/>
          <c:order val="8"/>
          <c:tx>
            <c:v>Maistas, tabakas ir alkoholiniai gėrimai</c:v>
          </c:tx>
          <c:spPr>
            <a:ln w="31750">
              <a:solidFill>
                <a:srgbClr val="000000"/>
              </a:solidFill>
            </a:ln>
          </c:spPr>
          <c:marker>
            <c:symbol val="none"/>
          </c:marker>
          <c:cat>
            <c:strRef>
              <c:f>Datos!$A$22:$GY$22</c:f>
              <c:strCache>
                <c:ptCount val="168"/>
                <c:pt idx="0">
                  <c:v>2012</c:v>
                </c:pt>
                <c:pt idx="1">
                  <c:v>2012</c:v>
                </c:pt>
                <c:pt idx="2">
                  <c:v>2012</c:v>
                </c:pt>
                <c:pt idx="3">
                  <c:v>2012</c:v>
                </c:pt>
                <c:pt idx="4">
                  <c:v>2012</c:v>
                </c:pt>
                <c:pt idx="5">
                  <c:v>2012</c:v>
                </c:pt>
                <c:pt idx="6">
                  <c:v>2012</c:v>
                </c:pt>
                <c:pt idx="7">
                  <c:v>2012</c:v>
                </c:pt>
                <c:pt idx="8">
                  <c:v>2012</c:v>
                </c:pt>
                <c:pt idx="9">
                  <c:v>2012</c:v>
                </c:pt>
                <c:pt idx="10">
                  <c:v>2012</c:v>
                </c:pt>
                <c:pt idx="11">
                  <c:v>2012</c:v>
                </c:pt>
                <c:pt idx="12">
                  <c:v>2013</c:v>
                </c:pt>
                <c:pt idx="13">
                  <c:v>2013</c:v>
                </c:pt>
                <c:pt idx="14">
                  <c:v>2013</c:v>
                </c:pt>
                <c:pt idx="15">
                  <c:v>2013</c:v>
                </c:pt>
                <c:pt idx="16">
                  <c:v>2013</c:v>
                </c:pt>
                <c:pt idx="17">
                  <c:v>2013</c:v>
                </c:pt>
                <c:pt idx="18">
                  <c:v>2013</c:v>
                </c:pt>
                <c:pt idx="19">
                  <c:v>2013</c:v>
                </c:pt>
                <c:pt idx="20">
                  <c:v>2013</c:v>
                </c:pt>
                <c:pt idx="21">
                  <c:v>2013</c:v>
                </c:pt>
                <c:pt idx="22">
                  <c:v>2013</c:v>
                </c:pt>
                <c:pt idx="23">
                  <c:v>2013</c:v>
                </c:pt>
                <c:pt idx="24">
                  <c:v>2014</c:v>
                </c:pt>
                <c:pt idx="25">
                  <c:v>2014</c:v>
                </c:pt>
                <c:pt idx="26">
                  <c:v>2014</c:v>
                </c:pt>
                <c:pt idx="27">
                  <c:v>2014</c:v>
                </c:pt>
                <c:pt idx="28">
                  <c:v>2014</c:v>
                </c:pt>
                <c:pt idx="29">
                  <c:v>2014</c:v>
                </c:pt>
                <c:pt idx="30">
                  <c:v>2014</c:v>
                </c:pt>
                <c:pt idx="31">
                  <c:v>2014</c:v>
                </c:pt>
                <c:pt idx="32">
                  <c:v>2014</c:v>
                </c:pt>
                <c:pt idx="33">
                  <c:v>2014</c:v>
                </c:pt>
                <c:pt idx="34">
                  <c:v>2014</c:v>
                </c:pt>
                <c:pt idx="35">
                  <c:v>2014</c:v>
                </c:pt>
                <c:pt idx="36">
                  <c:v>2015</c:v>
                </c:pt>
                <c:pt idx="37">
                  <c:v>2015</c:v>
                </c:pt>
                <c:pt idx="38">
                  <c:v>2015</c:v>
                </c:pt>
                <c:pt idx="39">
                  <c:v>2015</c:v>
                </c:pt>
                <c:pt idx="40">
                  <c:v>2015</c:v>
                </c:pt>
                <c:pt idx="41">
                  <c:v>2015</c:v>
                </c:pt>
                <c:pt idx="42">
                  <c:v>2015</c:v>
                </c:pt>
                <c:pt idx="43">
                  <c:v>2015</c:v>
                </c:pt>
                <c:pt idx="44">
                  <c:v>2015</c:v>
                </c:pt>
                <c:pt idx="45">
                  <c:v>2015</c:v>
                </c:pt>
                <c:pt idx="46">
                  <c:v>2015</c:v>
                </c:pt>
                <c:pt idx="47">
                  <c:v>2015</c:v>
                </c:pt>
                <c:pt idx="48">
                  <c:v>2016</c:v>
                </c:pt>
                <c:pt idx="49">
                  <c:v>2016</c:v>
                </c:pt>
                <c:pt idx="50">
                  <c:v>2016</c:v>
                </c:pt>
                <c:pt idx="51">
                  <c:v>2016</c:v>
                </c:pt>
                <c:pt idx="52">
                  <c:v>2016</c:v>
                </c:pt>
                <c:pt idx="53">
                  <c:v>2016</c:v>
                </c:pt>
                <c:pt idx="54">
                  <c:v>2016</c:v>
                </c:pt>
                <c:pt idx="55">
                  <c:v>2016</c:v>
                </c:pt>
                <c:pt idx="56">
                  <c:v>2016</c:v>
                </c:pt>
                <c:pt idx="57">
                  <c:v>2016</c:v>
                </c:pt>
                <c:pt idx="58">
                  <c:v>2016</c:v>
                </c:pt>
                <c:pt idx="59">
                  <c:v>2016</c:v>
                </c:pt>
                <c:pt idx="60">
                  <c:v>2017</c:v>
                </c:pt>
                <c:pt idx="61">
                  <c:v>2017</c:v>
                </c:pt>
                <c:pt idx="62">
                  <c:v>2017</c:v>
                </c:pt>
                <c:pt idx="63">
                  <c:v>2017</c:v>
                </c:pt>
                <c:pt idx="64">
                  <c:v>2017</c:v>
                </c:pt>
                <c:pt idx="65">
                  <c:v>2017</c:v>
                </c:pt>
                <c:pt idx="66">
                  <c:v>2017</c:v>
                </c:pt>
                <c:pt idx="67">
                  <c:v>2017</c:v>
                </c:pt>
                <c:pt idx="68">
                  <c:v>2017</c:v>
                </c:pt>
                <c:pt idx="69">
                  <c:v>2017</c:v>
                </c:pt>
                <c:pt idx="70">
                  <c:v>2017</c:v>
                </c:pt>
                <c:pt idx="71">
                  <c:v>2017</c:v>
                </c:pt>
                <c:pt idx="72">
                  <c:v>2018</c:v>
                </c:pt>
                <c:pt idx="73">
                  <c:v>2018</c:v>
                </c:pt>
                <c:pt idx="74">
                  <c:v>2018</c:v>
                </c:pt>
                <c:pt idx="75">
                  <c:v>2018</c:v>
                </c:pt>
                <c:pt idx="76">
                  <c:v>2018</c:v>
                </c:pt>
                <c:pt idx="77">
                  <c:v>2018</c:v>
                </c:pt>
                <c:pt idx="78">
                  <c:v>2018</c:v>
                </c:pt>
                <c:pt idx="79">
                  <c:v>2018</c:v>
                </c:pt>
                <c:pt idx="80">
                  <c:v>2018</c:v>
                </c:pt>
                <c:pt idx="81">
                  <c:v>2018</c:v>
                </c:pt>
                <c:pt idx="82">
                  <c:v>2018</c:v>
                </c:pt>
                <c:pt idx="83">
                  <c:v>2018</c:v>
                </c:pt>
                <c:pt idx="84">
                  <c:v>2019</c:v>
                </c:pt>
                <c:pt idx="85">
                  <c:v>2019</c:v>
                </c:pt>
                <c:pt idx="86">
                  <c:v>2019</c:v>
                </c:pt>
                <c:pt idx="87">
                  <c:v>2019</c:v>
                </c:pt>
                <c:pt idx="88">
                  <c:v>2019</c:v>
                </c:pt>
                <c:pt idx="89">
                  <c:v>2019</c:v>
                </c:pt>
                <c:pt idx="90">
                  <c:v>2019</c:v>
                </c:pt>
                <c:pt idx="91">
                  <c:v>2019</c:v>
                </c:pt>
                <c:pt idx="92">
                  <c:v>2019</c:v>
                </c:pt>
                <c:pt idx="93">
                  <c:v>2019</c:v>
                </c:pt>
                <c:pt idx="94">
                  <c:v>2019</c:v>
                </c:pt>
                <c:pt idx="95">
                  <c:v>2019</c:v>
                </c:pt>
                <c:pt idx="96">
                  <c:v>2020</c:v>
                </c:pt>
                <c:pt idx="97">
                  <c:v>2020</c:v>
                </c:pt>
                <c:pt idx="98">
                  <c:v>2020</c:v>
                </c:pt>
                <c:pt idx="99">
                  <c:v>2020</c:v>
                </c:pt>
                <c:pt idx="100">
                  <c:v>2020</c:v>
                </c:pt>
                <c:pt idx="101">
                  <c:v>2020</c:v>
                </c:pt>
                <c:pt idx="102">
                  <c:v>2020</c:v>
                </c:pt>
                <c:pt idx="103">
                  <c:v>2020</c:v>
                </c:pt>
                <c:pt idx="104">
                  <c:v>2020</c:v>
                </c:pt>
                <c:pt idx="105">
                  <c:v>2020</c:v>
                </c:pt>
                <c:pt idx="106">
                  <c:v>2020</c:v>
                </c:pt>
                <c:pt idx="107">
                  <c:v>2020</c:v>
                </c:pt>
                <c:pt idx="108">
                  <c:v>2021</c:v>
                </c:pt>
                <c:pt idx="109">
                  <c:v>2021</c:v>
                </c:pt>
                <c:pt idx="110">
                  <c:v>2021</c:v>
                </c:pt>
                <c:pt idx="111">
                  <c:v>2021</c:v>
                </c:pt>
                <c:pt idx="112">
                  <c:v>2021</c:v>
                </c:pt>
                <c:pt idx="113">
                  <c:v>2021</c:v>
                </c:pt>
                <c:pt idx="114">
                  <c:v>2021</c:v>
                </c:pt>
                <c:pt idx="115">
                  <c:v>2021</c:v>
                </c:pt>
                <c:pt idx="116">
                  <c:v>2021</c:v>
                </c:pt>
                <c:pt idx="117">
                  <c:v>2021</c:v>
                </c:pt>
                <c:pt idx="118">
                  <c:v>2021</c:v>
                </c:pt>
                <c:pt idx="119">
                  <c:v>2021</c:v>
                </c:pt>
                <c:pt idx="120">
                  <c:v>2022</c:v>
                </c:pt>
                <c:pt idx="121">
                  <c:v>2022</c:v>
                </c:pt>
                <c:pt idx="122">
                  <c:v>2022</c:v>
                </c:pt>
                <c:pt idx="123">
                  <c:v>2022</c:v>
                </c:pt>
                <c:pt idx="124">
                  <c:v>2022</c:v>
                </c:pt>
                <c:pt idx="125">
                  <c:v>2022</c:v>
                </c:pt>
                <c:pt idx="126">
                  <c:v>2022</c:v>
                </c:pt>
                <c:pt idx="127">
                  <c:v>2022</c:v>
                </c:pt>
                <c:pt idx="128">
                  <c:v>2022</c:v>
                </c:pt>
                <c:pt idx="129">
                  <c:v>2022</c:v>
                </c:pt>
                <c:pt idx="130">
                  <c:v>2022</c:v>
                </c:pt>
                <c:pt idx="131">
                  <c:v>2022</c:v>
                </c:pt>
                <c:pt idx="132">
                  <c:v>2023</c:v>
                </c:pt>
                <c:pt idx="133">
                  <c:v>2023</c:v>
                </c:pt>
                <c:pt idx="134">
                  <c:v>2023</c:v>
                </c:pt>
                <c:pt idx="135">
                  <c:v>2023</c:v>
                </c:pt>
                <c:pt idx="136">
                  <c:v>2023</c:v>
                </c:pt>
                <c:pt idx="137">
                  <c:v>2023</c:v>
                </c:pt>
                <c:pt idx="138">
                  <c:v>2023</c:v>
                </c:pt>
                <c:pt idx="139">
                  <c:v>2023</c:v>
                </c:pt>
                <c:pt idx="140">
                  <c:v>2023</c:v>
                </c:pt>
                <c:pt idx="141">
                  <c:v>2023</c:v>
                </c:pt>
                <c:pt idx="142">
                  <c:v>2023</c:v>
                </c:pt>
                <c:pt idx="143">
                  <c:v>2023</c:v>
                </c:pt>
                <c:pt idx="144">
                  <c:v>2024</c:v>
                </c:pt>
                <c:pt idx="145">
                  <c:v>2024</c:v>
                </c:pt>
                <c:pt idx="146">
                  <c:v>2024</c:v>
                </c:pt>
                <c:pt idx="147">
                  <c:v>2024</c:v>
                </c:pt>
                <c:pt idx="148">
                  <c:v>2024</c:v>
                </c:pt>
                <c:pt idx="149">
                  <c:v>2024</c:v>
                </c:pt>
                <c:pt idx="150">
                  <c:v>2024</c:v>
                </c:pt>
                <c:pt idx="151">
                  <c:v>2024</c:v>
                </c:pt>
                <c:pt idx="152">
                  <c:v>2024</c:v>
                </c:pt>
                <c:pt idx="153">
                  <c:v>2024</c:v>
                </c:pt>
                <c:pt idx="154">
                  <c:v>2024</c:v>
                </c:pt>
                <c:pt idx="155">
                  <c:v>2024</c:v>
                </c:pt>
                <c:pt idx="156">
                  <c:v>2025</c:v>
                </c:pt>
                <c:pt idx="157">
                  <c:v>2025</c:v>
                </c:pt>
                <c:pt idx="158">
                  <c:v>2025</c:v>
                </c:pt>
                <c:pt idx="159">
                  <c:v>2025</c:v>
                </c:pt>
                <c:pt idx="160">
                  <c:v>2025</c:v>
                </c:pt>
                <c:pt idx="161">
                  <c:v>2025</c:v>
                </c:pt>
                <c:pt idx="162">
                  <c:v>2025</c:v>
                </c:pt>
                <c:pt idx="163">
                  <c:v>2025</c:v>
                </c:pt>
                <c:pt idx="164">
                  <c:v>2025</c:v>
                </c:pt>
                <c:pt idx="165">
                  <c:v>2025</c:v>
                </c:pt>
                <c:pt idx="166">
                  <c:v>2025</c:v>
                </c:pt>
                <c:pt idx="167">
                  <c:v>2025</c:v>
                </c:pt>
              </c:strCache>
            </c:strRef>
          </c:cat>
          <c:val>
            <c:numRef>
              <c:f>[0]!CPI_HICP_01ET02_M_GC_F</c:f>
              <c:numCache>
                <c:formatCode>General</c:formatCode>
                <c:ptCount val="79"/>
                <c:pt idx="0">
                  <c:v>1.5292821518355999</c:v>
                </c:pt>
                <c:pt idx="1">
                  <c:v>1.33772279014857</c:v>
                </c:pt>
                <c:pt idx="2">
                  <c:v>1.3512970121551799</c:v>
                </c:pt>
                <c:pt idx="3">
                  <c:v>1.0049497658177</c:v>
                </c:pt>
                <c:pt idx="4">
                  <c:v>0.48739257683932702</c:v>
                </c:pt>
                <c:pt idx="5">
                  <c:v>0.763875700462746</c:v>
                </c:pt>
                <c:pt idx="6">
                  <c:v>0.96475238296966204</c:v>
                </c:pt>
                <c:pt idx="7">
                  <c:v>1.1677055385044499</c:v>
                </c:pt>
                <c:pt idx="8">
                  <c:v>1.1838837494660499</c:v>
                </c:pt>
                <c:pt idx="9">
                  <c:v>1.18340529486719</c:v>
                </c:pt>
                <c:pt idx="10">
                  <c:v>1.1540656424392199</c:v>
                </c:pt>
                <c:pt idx="11">
                  <c:v>1.2103268017519999</c:v>
                </c:pt>
                <c:pt idx="12">
                  <c:v>1.0848896585004799</c:v>
                </c:pt>
                <c:pt idx="13">
                  <c:v>1.05981909916401</c:v>
                </c:pt>
                <c:pt idx="14">
                  <c:v>0.80843197769138797</c:v>
                </c:pt>
                <c:pt idx="15">
                  <c:v>0.58212034701229398</c:v>
                </c:pt>
                <c:pt idx="16">
                  <c:v>0.88627826785545905</c:v>
                </c:pt>
                <c:pt idx="17">
                  <c:v>0.78473779747526395</c:v>
                </c:pt>
                <c:pt idx="18">
                  <c:v>0.58639215635359998</c:v>
                </c:pt>
                <c:pt idx="19">
                  <c:v>0.51033496034294401</c:v>
                </c:pt>
                <c:pt idx="20">
                  <c:v>0.54775023464490802</c:v>
                </c:pt>
                <c:pt idx="21">
                  <c:v>0.52627609168469203</c:v>
                </c:pt>
                <c:pt idx="22">
                  <c:v>0.43946243739239099</c:v>
                </c:pt>
                <c:pt idx="23">
                  <c:v>0.32449523698625499</c:v>
                </c:pt>
                <c:pt idx="24">
                  <c:v>0.44205265258245602</c:v>
                </c:pt>
                <c:pt idx="25">
                  <c:v>0.51671497016856704</c:v>
                </c:pt>
                <c:pt idx="26">
                  <c:v>0.46215683199687801</c:v>
                </c:pt>
                <c:pt idx="27">
                  <c:v>0.59411554432768798</c:v>
                </c:pt>
                <c:pt idx="28">
                  <c:v>0.44457376876704402</c:v>
                </c:pt>
                <c:pt idx="29">
                  <c:v>0.40760892168802798</c:v>
                </c:pt>
                <c:pt idx="30">
                  <c:v>0.58468277994025797</c:v>
                </c:pt>
                <c:pt idx="31">
                  <c:v>0.55625912423013602</c:v>
                </c:pt>
                <c:pt idx="32">
                  <c:v>0.57631304090300906</c:v>
                </c:pt>
                <c:pt idx="33">
                  <c:v>0.52165212136033801</c:v>
                </c:pt>
                <c:pt idx="34">
                  <c:v>0.52767623096405802</c:v>
                </c:pt>
                <c:pt idx="35">
                  <c:v>0.37523520080351302</c:v>
                </c:pt>
                <c:pt idx="36">
                  <c:v>0.172847885061505</c:v>
                </c:pt>
                <c:pt idx="37">
                  <c:v>-4.5636286293693297E-2</c:v>
                </c:pt>
                <c:pt idx="38">
                  <c:v>-0.100260789677833</c:v>
                </c:pt>
                <c:pt idx="39">
                  <c:v>0.254879867035399</c:v>
                </c:pt>
                <c:pt idx="40">
                  <c:v>0.125720658290394</c:v>
                </c:pt>
                <c:pt idx="41">
                  <c:v>-0.10764823982408001</c:v>
                </c:pt>
                <c:pt idx="42">
                  <c:v>-0.29286814226045499</c:v>
                </c:pt>
                <c:pt idx="43">
                  <c:v>-0.29183800266362497</c:v>
                </c:pt>
                <c:pt idx="44">
                  <c:v>-0.20053588153638999</c:v>
                </c:pt>
                <c:pt idx="45">
                  <c:v>0.111837030195932</c:v>
                </c:pt>
                <c:pt idx="46">
                  <c:v>6.1868412382272003E-2</c:v>
                </c:pt>
                <c:pt idx="47">
                  <c:v>-7.9474154788348697E-2</c:v>
                </c:pt>
                <c:pt idx="48">
                  <c:v>0.16274770778588099</c:v>
                </c:pt>
                <c:pt idx="49">
                  <c:v>0.24888906437993299</c:v>
                </c:pt>
                <c:pt idx="50">
                  <c:v>0.61839353844527301</c:v>
                </c:pt>
                <c:pt idx="51">
                  <c:v>0.66566080085196899</c:v>
                </c:pt>
                <c:pt idx="52">
                  <c:v>0.63519839030803404</c:v>
                </c:pt>
                <c:pt idx="53">
                  <c:v>0.62385281909927603</c:v>
                </c:pt>
                <c:pt idx="54">
                  <c:v>0.75227204606418496</c:v>
                </c:pt>
                <c:pt idx="55">
                  <c:v>0.766122485643844</c:v>
                </c:pt>
                <c:pt idx="56">
                  <c:v>0.70204801354750901</c:v>
                </c:pt>
                <c:pt idx="57">
                  <c:v>0.33793087422978701</c:v>
                </c:pt>
                <c:pt idx="58">
                  <c:v>0.55907035510742598</c:v>
                </c:pt>
                <c:pt idx="59">
                  <c:v>1.14449383396459</c:v>
                </c:pt>
                <c:pt idx="60">
                  <c:v>1.1123899200359899</c:v>
                </c:pt>
                <c:pt idx="61">
                  <c:v>1.3379654787814199</c:v>
                </c:pt>
                <c:pt idx="62">
                  <c:v>1.47416287251136</c:v>
                </c:pt>
                <c:pt idx="63">
                  <c:v>1.2481398838936899</c:v>
                </c:pt>
                <c:pt idx="64">
                  <c:v>1.3273617781632101</c:v>
                </c:pt>
                <c:pt idx="65">
                  <c:v>1.4762005904847899</c:v>
                </c:pt>
                <c:pt idx="66">
                  <c:v>1.62059513677392</c:v>
                </c:pt>
                <c:pt idx="67">
                  <c:v>1.89640604678014</c:v>
                </c:pt>
                <c:pt idx="68">
                  <c:v>2.0337947560666998</c:v>
                </c:pt>
                <c:pt idx="69">
                  <c:v>2.2213628912616699</c:v>
                </c:pt>
                <c:pt idx="70">
                  <c:v>1.9823844504207999</c:v>
                </c:pt>
                <c:pt idx="71">
                  <c:v>1.76614186493815</c:v>
                </c:pt>
                <c:pt idx="72">
                  <c:v>1.6552749594521099</c:v>
                </c:pt>
                <c:pt idx="73">
                  <c:v>1.2893022520400901</c:v>
                </c:pt>
                <c:pt idx="74">
                  <c:v>0.78155072782423596</c:v>
                </c:pt>
                <c:pt idx="75">
                  <c:v>0.741597368653658</c:v>
                </c:pt>
                <c:pt idx="76">
                  <c:v>0.65648367219562997</c:v>
                </c:pt>
                <c:pt idx="77">
                  <c:v>0.66810844779595502</c:v>
                </c:pt>
                <c:pt idx="78">
                  <c:v>0.39386868475012798</c:v>
                </c:pt>
              </c:numCache>
            </c:numRef>
          </c:val>
          <c:smooth val="0"/>
        </c:ser>
        <c:dLbls>
          <c:showLegendKey val="0"/>
          <c:showVal val="0"/>
          <c:showCatName val="0"/>
          <c:showSerName val="0"/>
          <c:showPercent val="0"/>
          <c:showBubbleSize val="0"/>
        </c:dLbls>
        <c:marker val="1"/>
        <c:smooth val="0"/>
        <c:axId val="84267776"/>
        <c:axId val="84269312"/>
      </c:lineChart>
      <c:dateAx>
        <c:axId val="84267776"/>
        <c:scaling>
          <c:orientation val="minMax"/>
        </c:scaling>
        <c:delete val="0"/>
        <c:axPos val="b"/>
        <c:majorGridlines>
          <c:spPr>
            <a:ln w="3175">
              <a:solidFill>
                <a:srgbClr val="000000"/>
              </a:solidFill>
              <a:prstDash val="dash"/>
            </a:ln>
          </c:spPr>
        </c:majorGridlines>
        <c:minorGridlines>
          <c:spPr>
            <a:ln w="3175">
              <a:solidFill>
                <a:srgbClr val="000000"/>
              </a:solidFill>
              <a:prstDash val="dash"/>
            </a:ln>
          </c:spPr>
        </c:minorGridlines>
        <c:numFmt formatCode="yyyy" sourceLinked="0"/>
        <c:majorTickMark val="none"/>
        <c:minorTickMark val="none"/>
        <c:tickLblPos val="low"/>
        <c:spPr>
          <a:ln w="3175">
            <a:solidFill>
              <a:srgbClr val="000000"/>
            </a:solidFill>
            <a:prstDash val="solid"/>
          </a:ln>
        </c:spPr>
        <c:txPr>
          <a:bodyPr rot="0" vert="horz"/>
          <a:lstStyle/>
          <a:p>
            <a:pPr>
              <a:defRPr/>
            </a:pPr>
            <a:endParaRPr lang="lt-LT"/>
          </a:p>
        </c:txPr>
        <c:crossAx val="84269312"/>
        <c:crossesAt val="-5"/>
        <c:auto val="1"/>
        <c:lblOffset val="100"/>
        <c:baseTimeUnit val="months"/>
        <c:majorUnit val="12"/>
        <c:majorTimeUnit val="years"/>
        <c:minorUnit val="12"/>
        <c:minorTimeUnit val="months"/>
      </c:dateAx>
      <c:valAx>
        <c:axId val="84269312"/>
        <c:scaling>
          <c:orientation val="minMax"/>
        </c:scaling>
        <c:delete val="0"/>
        <c:axPos val="l"/>
        <c:majorGridlines>
          <c:spPr>
            <a:ln w="3175">
              <a:solidFill>
                <a:srgbClr val="000000"/>
              </a:solidFill>
              <a:prstDash val="dash"/>
            </a:ln>
          </c:spPr>
        </c:majorGridlines>
        <c:numFmt formatCode="#,##0;\–#,##0" sourceLinked="0"/>
        <c:majorTickMark val="none"/>
        <c:minorTickMark val="none"/>
        <c:tickLblPos val="nextTo"/>
        <c:spPr>
          <a:ln w="3175">
            <a:solidFill>
              <a:srgbClr val="000000"/>
            </a:solidFill>
            <a:prstDash val="solid"/>
          </a:ln>
        </c:spPr>
        <c:txPr>
          <a:bodyPr rot="0" vert="horz"/>
          <a:lstStyle/>
          <a:p>
            <a:pPr>
              <a:defRPr/>
            </a:pPr>
            <a:endParaRPr lang="lt-LT"/>
          </a:p>
        </c:txPr>
        <c:crossAx val="84267776"/>
        <c:crosses val="autoZero"/>
        <c:crossBetween val="between"/>
      </c:valAx>
      <c:spPr>
        <a:noFill/>
        <a:ln w="3175">
          <a:solidFill>
            <a:srgbClr val="000000"/>
          </a:solidFill>
          <a:prstDash val="solid"/>
        </a:ln>
        <a:extLst>
          <a:ext uri="{909E8E84-426E-40DD-AFC4-6F175D3DCCD1}">
            <a14:hiddenFill xmlns:a14="http://schemas.microsoft.com/office/drawing/2010/main">
              <a:solidFill>
                <a:schemeClr val="bg2"/>
              </a:solidFill>
            </a14:hiddenFill>
          </a:ext>
        </a:extLst>
      </c:spPr>
    </c:plotArea>
    <c:legend>
      <c:legendPos val="b"/>
      <c:layout>
        <c:manualLayout>
          <c:xMode val="edge"/>
          <c:yMode val="edge"/>
          <c:x val="1.0720339187668713E-2"/>
          <c:y val="0.56848500300978244"/>
          <c:w val="0.83704993324654342"/>
          <c:h val="0.37442305468010612"/>
        </c:manualLayout>
      </c:layout>
      <c:overlay val="0"/>
      <c:spPr>
        <a:noFill/>
        <a:ln w="25400">
          <a:noFill/>
        </a:ln>
      </c:spPr>
    </c:legend>
    <c:plotVisOnly val="1"/>
    <c:dispBlanksAs val="gap"/>
    <c:showDLblsOverMax val="0"/>
  </c:chart>
  <c:spPr>
    <a:noFill/>
    <a:ln w="9525">
      <a:noFill/>
    </a:ln>
  </c:spPr>
  <c:txPr>
    <a:bodyPr/>
    <a:lstStyle/>
    <a:p>
      <a:pPr>
        <a:defRPr sz="1400" b="0" i="0" u="none" strike="noStrike" baseline="0">
          <a:solidFill>
            <a:srgbClr val="000000"/>
          </a:solidFill>
          <a:latin typeface="Arial Narrow" panose="020B0606020202030204" pitchFamily="34" charset="0"/>
          <a:ea typeface="Arial"/>
          <a:cs typeface="Arial"/>
        </a:defRPr>
      </a:pPr>
      <a:endParaRPr lang="lt-LT"/>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0.00517</cdr:x>
      <cdr:y>0.01105</cdr:y>
    </cdr:from>
    <cdr:to>
      <cdr:x>0.27237</cdr:x>
      <cdr:y>0.06906</cdr:y>
    </cdr:to>
    <cdr:sp macro="" textlink="">
      <cdr:nvSpPr>
        <cdr:cNvPr id="3073" name="Text Box 1025"/>
        <cdr:cNvSpPr txBox="1">
          <a:spLocks xmlns:a="http://schemas.openxmlformats.org/drawingml/2006/main" noChangeArrowheads="1"/>
        </cdr:cNvSpPr>
      </cdr:nvSpPr>
      <cdr:spPr bwMode="auto">
        <a:xfrm xmlns:a="http://schemas.openxmlformats.org/drawingml/2006/main">
          <a:off x="15240" y="30480"/>
          <a:ext cx="787963" cy="16002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DDE6E1"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noAutofit/>
        </a:bodyPr>
        <a:lstStyle xmlns:a="http://schemas.openxmlformats.org/drawingml/2006/main"/>
        <a:p xmlns:a="http://schemas.openxmlformats.org/drawingml/2006/main">
          <a:pPr algn="l" rtl="0">
            <a:defRPr sz="1000"/>
          </a:pPr>
          <a:r>
            <a:rPr lang="en-US" sz="1600" b="0" i="0" u="none" strike="noStrike" baseline="0" dirty="0" err="1">
              <a:solidFill>
                <a:srgbClr val="000000"/>
              </a:solidFill>
              <a:latin typeface="Arial Narrow"/>
            </a:rPr>
            <a:t>Procentiniai</a:t>
          </a:r>
          <a:r>
            <a:rPr lang="en-US" sz="1600" b="0" i="0" u="none" strike="noStrike" baseline="0" dirty="0">
              <a:solidFill>
                <a:srgbClr val="000000"/>
              </a:solidFill>
              <a:latin typeface="Arial Narrow"/>
            </a:rPr>
            <a:t> </a:t>
          </a:r>
          <a:r>
            <a:rPr lang="en-US" sz="1600" b="0" i="0" u="none" strike="noStrike" baseline="0" dirty="0" err="1">
              <a:solidFill>
                <a:srgbClr val="000000"/>
              </a:solidFill>
              <a:latin typeface="Arial Narrow"/>
            </a:rPr>
            <a:t>punktai</a:t>
          </a:r>
          <a:endParaRPr lang="en-US" sz="1600" b="0" i="0" u="none" strike="noStrike" baseline="0" dirty="0">
            <a:solidFill>
              <a:srgbClr val="000000"/>
            </a:solidFill>
            <a:latin typeface="Arial Narrow"/>
          </a:endParaRPr>
        </a:p>
      </cdr:txBody>
    </cdr:sp>
  </cdr:relSizeAnchor>
  <cdr:relSizeAnchor xmlns:cdr="http://schemas.openxmlformats.org/drawingml/2006/chartDrawing">
    <cdr:from>
      <cdr:x>0.00765</cdr:x>
      <cdr:y>0.95238</cdr:y>
    </cdr:from>
    <cdr:to>
      <cdr:x>1</cdr:x>
      <cdr:y>1</cdr:y>
    </cdr:to>
    <cdr:sp macro="" textlink="">
      <cdr:nvSpPr>
        <cdr:cNvPr id="3075" name="Text Box 1027"/>
        <cdr:cNvSpPr txBox="1">
          <a:spLocks xmlns:a="http://schemas.openxmlformats.org/drawingml/2006/main" noChangeArrowheads="1"/>
        </cdr:cNvSpPr>
      </cdr:nvSpPr>
      <cdr:spPr bwMode="auto">
        <a:xfrm xmlns:a="http://schemas.openxmlformats.org/drawingml/2006/main">
          <a:off x="62798" y="4320480"/>
          <a:ext cx="8146114" cy="21602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DDE6E1"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t-LT" sz="1200" b="0" i="1" u="none" strike="noStrike" baseline="0" dirty="0" smtClean="0">
              <a:solidFill>
                <a:srgbClr val="000000"/>
              </a:solidFill>
              <a:latin typeface="Arial Narrow"/>
            </a:rPr>
            <a:t>Šaltiniai: Lietuvos statistikos departamentas ir Lietuvos banko skaičiavimai.</a:t>
          </a:r>
          <a:endParaRPr lang="lt-LT" sz="1200" b="0" i="1" u="none" strike="noStrike" baseline="0" dirty="0">
            <a:solidFill>
              <a:srgbClr val="000000"/>
            </a:solidFill>
            <a:latin typeface="Arial Narrow"/>
          </a:endParaRPr>
        </a:p>
      </cdr:txBody>
    </cdr:sp>
  </cdr:relSizeAnchor>
  <cdr:relSizeAnchor xmlns:cdr="http://schemas.openxmlformats.org/drawingml/2006/chartDrawing">
    <cdr:from>
      <cdr:x>0.47253</cdr:x>
      <cdr:y>0.00552</cdr:y>
    </cdr:from>
    <cdr:to>
      <cdr:x>0.99742</cdr:x>
      <cdr:y>0.07459</cdr:y>
    </cdr:to>
    <cdr:sp macro="" textlink="">
      <cdr:nvSpPr>
        <cdr:cNvPr id="3076" name="Text Box 1028"/>
        <cdr:cNvSpPr txBox="1">
          <a:spLocks xmlns:a="http://schemas.openxmlformats.org/drawingml/2006/main" noChangeArrowheads="1"/>
        </cdr:cNvSpPr>
      </cdr:nvSpPr>
      <cdr:spPr bwMode="auto">
        <a:xfrm xmlns:a="http://schemas.openxmlformats.org/drawingml/2006/main">
          <a:off x="1393462" y="15240"/>
          <a:ext cx="1547857" cy="19049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0" tIns="22860" rIns="27432" bIns="22860" anchor="ctr" upright="1"/>
        <a:lstStyle xmlns:a="http://schemas.openxmlformats.org/drawingml/2006/main"/>
        <a:p xmlns:a="http://schemas.openxmlformats.org/drawingml/2006/main">
          <a:pPr algn="r" rtl="0">
            <a:defRPr sz="1000"/>
          </a:pPr>
          <a:r>
            <a:rPr lang="en-US" sz="1600" b="0" i="0" u="none" strike="noStrike" baseline="0">
              <a:solidFill>
                <a:srgbClr val="000000"/>
              </a:solidFill>
              <a:latin typeface="Arial Narrow"/>
            </a:rPr>
            <a:t>Procentai, pokytis per metus</a:t>
          </a: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cdr:y>
    </cdr:from>
    <cdr:to>
      <cdr:x>0.42136</cdr:x>
      <cdr:y>0.05019</cdr:y>
    </cdr:to>
    <cdr:sp macro="" textlink="">
      <cdr:nvSpPr>
        <cdr:cNvPr id="2344961" name="Text Box 1"/>
        <cdr:cNvSpPr txBox="1">
          <a:spLocks xmlns:a="http://schemas.openxmlformats.org/drawingml/2006/main" noChangeArrowheads="1"/>
        </cdr:cNvSpPr>
      </cdr:nvSpPr>
      <cdr:spPr bwMode="auto">
        <a:xfrm xmlns:a="http://schemas.openxmlformats.org/drawingml/2006/main">
          <a:off x="-4572000" y="-1556792"/>
          <a:ext cx="1881156" cy="23852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DDE6E1"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1400" b="0" i="0" u="none" strike="noStrike" baseline="0">
              <a:solidFill>
                <a:srgbClr val="000000"/>
              </a:solidFill>
              <a:latin typeface="Arial Narrow"/>
            </a:rPr>
            <a:t>Procentai, pokytis per metus</a:t>
          </a:r>
        </a:p>
      </cdr:txBody>
    </cdr:sp>
  </cdr:relSizeAnchor>
  <cdr:relSizeAnchor xmlns:cdr="http://schemas.openxmlformats.org/drawingml/2006/chartDrawing">
    <cdr:from>
      <cdr:x>0.02089</cdr:x>
      <cdr:y>0.90909</cdr:y>
    </cdr:from>
    <cdr:to>
      <cdr:x>0.9514</cdr:x>
      <cdr:y>0.98479</cdr:y>
    </cdr:to>
    <cdr:sp macro="" textlink="">
      <cdr:nvSpPr>
        <cdr:cNvPr id="2344962" name="Text Box 2"/>
        <cdr:cNvSpPr txBox="1">
          <a:spLocks xmlns:a="http://schemas.openxmlformats.org/drawingml/2006/main" noChangeArrowheads="1"/>
        </cdr:cNvSpPr>
      </cdr:nvSpPr>
      <cdr:spPr bwMode="auto">
        <a:xfrm xmlns:a="http://schemas.openxmlformats.org/drawingml/2006/main">
          <a:off x="93263" y="4320480"/>
          <a:ext cx="4154258" cy="3597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DDE6E1"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200" b="0" i="1" u="none" strike="noStrike" baseline="0" dirty="0" err="1">
              <a:solidFill>
                <a:srgbClr val="000000"/>
              </a:solidFill>
              <a:latin typeface="Arial Narrow"/>
            </a:rPr>
            <a:t>Šaltiniai</a:t>
          </a:r>
          <a:r>
            <a:rPr lang="en-US" sz="1200" b="0" i="1" u="none" strike="noStrike" baseline="0" dirty="0">
              <a:solidFill>
                <a:srgbClr val="000000"/>
              </a:solidFill>
              <a:latin typeface="Arial Narrow"/>
            </a:rPr>
            <a:t>: </a:t>
          </a:r>
          <a:r>
            <a:rPr lang="lt-LT" sz="1200" b="0" i="1" u="none" strike="noStrike" baseline="0" dirty="0">
              <a:solidFill>
                <a:srgbClr val="000000"/>
              </a:solidFill>
              <a:latin typeface="Arial Narrow"/>
            </a:rPr>
            <a:t>„</a:t>
          </a:r>
          <a:r>
            <a:rPr lang="en-US" sz="1200" b="0" i="1" u="none" strike="noStrike" baseline="0" dirty="0">
              <a:solidFill>
                <a:srgbClr val="000000"/>
              </a:solidFill>
              <a:latin typeface="Arial Narrow"/>
            </a:rPr>
            <a:t>Reuters</a:t>
          </a:r>
          <a:r>
            <a:rPr lang="lt-LT" sz="1200" b="0" i="1" u="none" strike="noStrike" baseline="0" dirty="0">
              <a:solidFill>
                <a:srgbClr val="000000"/>
              </a:solidFill>
              <a:latin typeface="Arial Narrow"/>
            </a:rPr>
            <a:t>“</a:t>
          </a:r>
          <a:r>
            <a:rPr lang="en-US" sz="1200" b="0" i="1" u="none" strike="noStrike" baseline="0" dirty="0">
              <a:solidFill>
                <a:srgbClr val="000000"/>
              </a:solidFill>
              <a:latin typeface="Arial Narrow"/>
            </a:rPr>
            <a:t>, </a:t>
          </a:r>
          <a:r>
            <a:rPr lang="lt-LT" sz="1200" b="0" i="1" u="none" strike="noStrike" baseline="0" dirty="0">
              <a:solidFill>
                <a:srgbClr val="000000"/>
              </a:solidFill>
              <a:latin typeface="Arial Narrow"/>
            </a:rPr>
            <a:t>Lietuvos s</a:t>
          </a:r>
          <a:r>
            <a:rPr lang="en-US" sz="1200" b="0" i="1" u="none" strike="noStrike" baseline="0" dirty="0" err="1">
              <a:solidFill>
                <a:srgbClr val="000000"/>
              </a:solidFill>
              <a:latin typeface="Arial Narrow"/>
            </a:rPr>
            <a:t>tatistikos</a:t>
          </a:r>
          <a:r>
            <a:rPr lang="en-US" sz="1200" b="0" i="1" u="none" strike="noStrike" baseline="0" dirty="0">
              <a:solidFill>
                <a:srgbClr val="000000"/>
              </a:solidFill>
              <a:latin typeface="Arial Narrow"/>
            </a:rPr>
            <a:t> </a:t>
          </a:r>
          <a:r>
            <a:rPr lang="en-US" sz="1200" b="0" i="1" u="none" strike="noStrike" baseline="0" dirty="0" err="1">
              <a:solidFill>
                <a:srgbClr val="000000"/>
              </a:solidFill>
              <a:latin typeface="Arial Narrow"/>
            </a:rPr>
            <a:t>departamentas</a:t>
          </a:r>
          <a:r>
            <a:rPr lang="en-US" sz="1200" b="0" i="1" u="none" strike="noStrike" baseline="0" dirty="0">
              <a:solidFill>
                <a:srgbClr val="000000"/>
              </a:solidFill>
              <a:latin typeface="Arial Narrow"/>
            </a:rPr>
            <a:t> </a:t>
          </a:r>
          <a:r>
            <a:rPr lang="en-US" sz="1200" b="0" i="1" u="none" strike="noStrike" baseline="0" dirty="0" err="1">
              <a:solidFill>
                <a:srgbClr val="000000"/>
              </a:solidFill>
              <a:latin typeface="Arial Narrow"/>
            </a:rPr>
            <a:t>ir</a:t>
          </a:r>
          <a:r>
            <a:rPr lang="en-US" sz="1200" b="0" i="1" u="none" strike="noStrike" baseline="0" dirty="0">
              <a:solidFill>
                <a:srgbClr val="000000"/>
              </a:solidFill>
              <a:latin typeface="Arial Narrow"/>
            </a:rPr>
            <a:t> </a:t>
          </a:r>
          <a:r>
            <a:rPr lang="en-US" sz="1200" b="0" i="1" u="none" strike="noStrike" baseline="0" dirty="0" err="1">
              <a:solidFill>
                <a:srgbClr val="000000"/>
              </a:solidFill>
              <a:latin typeface="Arial Narrow"/>
            </a:rPr>
            <a:t>Lietuvos</a:t>
          </a:r>
          <a:r>
            <a:rPr lang="en-US" sz="1200" b="0" i="1" u="none" strike="noStrike" baseline="0" dirty="0">
              <a:solidFill>
                <a:srgbClr val="000000"/>
              </a:solidFill>
              <a:latin typeface="Arial Narrow"/>
            </a:rPr>
            <a:t> </a:t>
          </a:r>
          <a:r>
            <a:rPr lang="en-US" sz="1200" b="0" i="1" u="none" strike="noStrike" baseline="0" dirty="0" err="1">
              <a:solidFill>
                <a:srgbClr val="000000"/>
              </a:solidFill>
              <a:latin typeface="Arial Narrow"/>
            </a:rPr>
            <a:t>banko</a:t>
          </a:r>
          <a:r>
            <a:rPr lang="en-US" sz="1200" b="0" i="1" u="none" strike="noStrike" baseline="0" dirty="0">
              <a:solidFill>
                <a:srgbClr val="000000"/>
              </a:solidFill>
              <a:latin typeface="Arial Narrow"/>
            </a:rPr>
            <a:t> </a:t>
          </a:r>
          <a:r>
            <a:rPr lang="en-US" sz="1200" b="0" i="1" u="none" strike="noStrike" baseline="0" dirty="0" err="1">
              <a:solidFill>
                <a:srgbClr val="000000"/>
              </a:solidFill>
              <a:latin typeface="Arial Narrow"/>
            </a:rPr>
            <a:t>skaičiavimai</a:t>
          </a:r>
          <a:r>
            <a:rPr lang="en-US" sz="1200" b="0" i="1" u="none" strike="noStrike" baseline="0" dirty="0">
              <a:solidFill>
                <a:srgbClr val="000000"/>
              </a:solidFill>
              <a:latin typeface="Arial Narrow"/>
            </a:rPr>
            <a:t>.</a:t>
          </a:r>
        </a:p>
      </cdr:txBody>
    </cdr:sp>
  </cdr:relSizeAnchor>
</c:userShapes>
</file>

<file path=ppt/drawings/drawing11.xml><?xml version="1.0" encoding="utf-8"?>
<c:userShapes xmlns:c="http://schemas.openxmlformats.org/drawingml/2006/chart">
  <cdr:relSizeAnchor xmlns:cdr="http://schemas.openxmlformats.org/drawingml/2006/chartDrawing">
    <cdr:from>
      <cdr:x>0.02703</cdr:x>
      <cdr:y>0</cdr:y>
    </cdr:from>
    <cdr:to>
      <cdr:x>0.31414</cdr:x>
      <cdr:y>0.05175</cdr:y>
    </cdr:to>
    <cdr:sp macro="" textlink="">
      <cdr:nvSpPr>
        <cdr:cNvPr id="926721" name="Text Box 1"/>
        <cdr:cNvSpPr txBox="1">
          <a:spLocks xmlns:a="http://schemas.openxmlformats.org/drawingml/2006/main" noChangeArrowheads="1"/>
        </cdr:cNvSpPr>
      </cdr:nvSpPr>
      <cdr:spPr bwMode="auto">
        <a:xfrm xmlns:a="http://schemas.openxmlformats.org/drawingml/2006/main">
          <a:off x="216024" y="-1672130"/>
          <a:ext cx="2294832" cy="23852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DDE6E1"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1400" b="0" i="0" u="none" strike="noStrike" baseline="0" dirty="0" err="1">
              <a:solidFill>
                <a:srgbClr val="000000"/>
              </a:solidFill>
              <a:latin typeface="Arial Narrow"/>
            </a:rPr>
            <a:t>Procentiniai</a:t>
          </a:r>
          <a:r>
            <a:rPr lang="en-US" sz="1400" b="0" i="0" u="none" strike="noStrike" baseline="0" dirty="0">
              <a:solidFill>
                <a:srgbClr val="000000"/>
              </a:solidFill>
              <a:latin typeface="Arial Narrow"/>
            </a:rPr>
            <a:t> </a:t>
          </a:r>
          <a:r>
            <a:rPr lang="en-US" sz="1400" b="0" i="0" u="none" strike="noStrike" baseline="0" dirty="0" err="1">
              <a:solidFill>
                <a:srgbClr val="000000"/>
              </a:solidFill>
              <a:latin typeface="Arial Narrow"/>
            </a:rPr>
            <a:t>punktai</a:t>
          </a:r>
          <a:endParaRPr lang="en-US" sz="1400" b="0" i="0" u="none" strike="noStrike" baseline="0" dirty="0">
            <a:solidFill>
              <a:srgbClr val="000000"/>
            </a:solidFill>
            <a:latin typeface="Arial Narrow"/>
          </a:endParaRPr>
        </a:p>
      </cdr:txBody>
    </cdr:sp>
  </cdr:relSizeAnchor>
  <cdr:relSizeAnchor xmlns:cdr="http://schemas.openxmlformats.org/drawingml/2006/chartDrawing">
    <cdr:from>
      <cdr:x>0</cdr:x>
      <cdr:y>0.95555</cdr:y>
    </cdr:from>
    <cdr:to>
      <cdr:x>0.97869</cdr:x>
      <cdr:y>1</cdr:y>
    </cdr:to>
    <cdr:sp macro="" textlink="">
      <cdr:nvSpPr>
        <cdr:cNvPr id="926722" name="Text Box 2"/>
        <cdr:cNvSpPr txBox="1">
          <a:spLocks xmlns:a="http://schemas.openxmlformats.org/drawingml/2006/main" noChangeArrowheads="1"/>
        </cdr:cNvSpPr>
      </cdr:nvSpPr>
      <cdr:spPr bwMode="auto">
        <a:xfrm xmlns:a="http://schemas.openxmlformats.org/drawingml/2006/main">
          <a:off x="0" y="4404107"/>
          <a:ext cx="4439831" cy="20485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DDE6E1"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000" b="0" i="1" u="none" strike="noStrike" baseline="0" dirty="0" err="1">
              <a:solidFill>
                <a:srgbClr val="000000"/>
              </a:solidFill>
              <a:latin typeface="Arial Narrow"/>
            </a:rPr>
            <a:t>Šaltiniai</a:t>
          </a:r>
          <a:r>
            <a:rPr lang="en-US" sz="1000" b="0" i="1" u="none" strike="noStrike" baseline="0" dirty="0">
              <a:solidFill>
                <a:srgbClr val="000000"/>
              </a:solidFill>
              <a:latin typeface="Arial Narrow"/>
            </a:rPr>
            <a:t>: </a:t>
          </a:r>
          <a:r>
            <a:rPr lang="lt-LT" sz="1000" b="0" i="1" u="none" strike="noStrike" baseline="0" dirty="0">
              <a:solidFill>
                <a:srgbClr val="000000"/>
              </a:solidFill>
              <a:latin typeface="Arial Narrow"/>
            </a:rPr>
            <a:t>Lietuvos s</a:t>
          </a:r>
          <a:r>
            <a:rPr lang="en-US" sz="1000" b="0" i="1" u="none" strike="noStrike" baseline="0" dirty="0" err="1">
              <a:solidFill>
                <a:srgbClr val="000000"/>
              </a:solidFill>
              <a:latin typeface="Arial Narrow"/>
            </a:rPr>
            <a:t>tatistikos</a:t>
          </a:r>
          <a:r>
            <a:rPr lang="en-US" sz="1000" b="0" i="1" u="none" strike="noStrike" baseline="0" dirty="0">
              <a:solidFill>
                <a:srgbClr val="000000"/>
              </a:solidFill>
              <a:latin typeface="Arial Narrow"/>
            </a:rPr>
            <a:t> </a:t>
          </a:r>
          <a:r>
            <a:rPr lang="en-US" sz="1000" b="0" i="1" u="none" strike="noStrike" baseline="0" dirty="0" err="1">
              <a:solidFill>
                <a:srgbClr val="000000"/>
              </a:solidFill>
              <a:latin typeface="Arial Narrow"/>
            </a:rPr>
            <a:t>departamentas</a:t>
          </a:r>
          <a:r>
            <a:rPr lang="en-US" sz="1000" b="0" i="1" u="none" strike="noStrike" baseline="0" dirty="0">
              <a:solidFill>
                <a:srgbClr val="000000"/>
              </a:solidFill>
              <a:latin typeface="Arial Narrow"/>
            </a:rPr>
            <a:t> </a:t>
          </a:r>
          <a:r>
            <a:rPr lang="en-US" sz="1000" b="0" i="1" u="none" strike="noStrike" baseline="0" dirty="0" err="1">
              <a:solidFill>
                <a:srgbClr val="000000"/>
              </a:solidFill>
              <a:latin typeface="Arial Narrow"/>
            </a:rPr>
            <a:t>ir</a:t>
          </a:r>
          <a:r>
            <a:rPr lang="en-US" sz="1000" b="0" i="1" u="none" strike="noStrike" baseline="0" dirty="0">
              <a:solidFill>
                <a:srgbClr val="000000"/>
              </a:solidFill>
              <a:latin typeface="Arial Narrow"/>
            </a:rPr>
            <a:t> </a:t>
          </a:r>
          <a:r>
            <a:rPr lang="en-US" sz="1000" b="0" i="1" u="none" strike="noStrike" baseline="0" dirty="0" err="1">
              <a:solidFill>
                <a:srgbClr val="000000"/>
              </a:solidFill>
              <a:latin typeface="Arial Narrow"/>
            </a:rPr>
            <a:t>Lietuvos</a:t>
          </a:r>
          <a:r>
            <a:rPr lang="en-US" sz="1000" b="0" i="1" u="none" strike="noStrike" baseline="0" dirty="0">
              <a:solidFill>
                <a:srgbClr val="000000"/>
              </a:solidFill>
              <a:latin typeface="Arial Narrow"/>
            </a:rPr>
            <a:t> </a:t>
          </a:r>
          <a:r>
            <a:rPr lang="en-US" sz="1000" b="0" i="1" u="none" strike="noStrike" baseline="0" dirty="0" err="1">
              <a:solidFill>
                <a:srgbClr val="000000"/>
              </a:solidFill>
              <a:latin typeface="Arial Narrow"/>
            </a:rPr>
            <a:t>banko</a:t>
          </a:r>
          <a:r>
            <a:rPr lang="en-US" sz="1000" b="0" i="1" u="none" strike="noStrike" baseline="0" dirty="0">
              <a:solidFill>
                <a:srgbClr val="000000"/>
              </a:solidFill>
              <a:latin typeface="Arial Narrow"/>
            </a:rPr>
            <a:t> </a:t>
          </a:r>
          <a:r>
            <a:rPr lang="en-US" sz="1000" b="0" i="1" u="none" strike="noStrike" baseline="0" dirty="0" err="1">
              <a:solidFill>
                <a:srgbClr val="000000"/>
              </a:solidFill>
              <a:latin typeface="Arial Narrow"/>
            </a:rPr>
            <a:t>skaičiavimai</a:t>
          </a:r>
          <a:r>
            <a:rPr lang="en-US" sz="1000" b="0" i="1" u="none" strike="noStrike" baseline="0" dirty="0">
              <a:solidFill>
                <a:srgbClr val="000000"/>
              </a:solidFill>
              <a:latin typeface="Arial Narrow"/>
            </a:rPr>
            <a:t>.</a:t>
          </a: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cdr:y>
    </cdr:from>
    <cdr:to>
      <cdr:x>0.48148</cdr:x>
      <cdr:y>0.06681</cdr:y>
    </cdr:to>
    <cdr:sp macro="" textlink="">
      <cdr:nvSpPr>
        <cdr:cNvPr id="2" name="TextBox 1"/>
        <cdr:cNvSpPr txBox="1"/>
      </cdr:nvSpPr>
      <cdr:spPr>
        <a:xfrm xmlns:a="http://schemas.openxmlformats.org/drawingml/2006/main">
          <a:off x="0" y="-1700809"/>
          <a:ext cx="1872208" cy="3078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t-LT" sz="1500" dirty="0">
              <a:latin typeface="Arial Narrow" panose="020B0606020202030204" pitchFamily="34" charset="0"/>
            </a:rPr>
            <a:t>Indeksas, </a:t>
          </a:r>
          <a:r>
            <a:rPr lang="lt-LT" sz="1500" dirty="0" smtClean="0">
              <a:latin typeface="Arial Narrow" panose="020B0606020202030204" pitchFamily="34" charset="0"/>
            </a:rPr>
            <a:t>2006 </a:t>
          </a:r>
          <a:r>
            <a:rPr lang="lt-LT" sz="1500" dirty="0">
              <a:latin typeface="Arial Narrow" panose="020B0606020202030204" pitchFamily="34" charset="0"/>
            </a:rPr>
            <a:t>m. </a:t>
          </a:r>
          <a:r>
            <a:rPr lang="en-US" sz="1500" dirty="0">
              <a:latin typeface="Arial Narrow" panose="020B0606020202030204" pitchFamily="34" charset="0"/>
            </a:rPr>
            <a:t>=</a:t>
          </a:r>
          <a:r>
            <a:rPr lang="lt-LT" sz="1500" dirty="0">
              <a:latin typeface="Arial Narrow" panose="020B0606020202030204" pitchFamily="34" charset="0"/>
            </a:rPr>
            <a:t> 1</a:t>
          </a:r>
        </a:p>
      </cdr:txBody>
    </cdr:sp>
  </cdr:relSizeAnchor>
  <cdr:relSizeAnchor xmlns:cdr="http://schemas.openxmlformats.org/drawingml/2006/chartDrawing">
    <cdr:from>
      <cdr:x>0</cdr:x>
      <cdr:y>0.93577</cdr:y>
    </cdr:from>
    <cdr:to>
      <cdr:x>0.99012</cdr:x>
      <cdr:y>1</cdr:y>
    </cdr:to>
    <cdr:sp macro="" textlink="">
      <cdr:nvSpPr>
        <cdr:cNvPr id="3" name="TextBox 1"/>
        <cdr:cNvSpPr txBox="1"/>
      </cdr:nvSpPr>
      <cdr:spPr>
        <a:xfrm xmlns:a="http://schemas.openxmlformats.org/drawingml/2006/main">
          <a:off x="0" y="4196655"/>
          <a:ext cx="3850014"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t-LT" sz="1200" i="1" dirty="0">
              <a:latin typeface="Arial Narrow" panose="020B0606020202030204" pitchFamily="34" charset="0"/>
            </a:rPr>
            <a:t>Šaltiniai: Eurostatas ir Lietuvos banko skaičiavimai.</a:t>
          </a:r>
        </a:p>
      </cdr:txBody>
    </cdr:sp>
  </cdr:relSizeAnchor>
  <cdr:relSizeAnchor xmlns:cdr="http://schemas.openxmlformats.org/drawingml/2006/chartDrawing">
    <cdr:from>
      <cdr:x>0.88889</cdr:x>
      <cdr:y>0.24615</cdr:y>
    </cdr:from>
    <cdr:to>
      <cdr:x>0.94444</cdr:x>
      <cdr:y>0.53846</cdr:y>
    </cdr:to>
    <cdr:sp macro="" textlink="">
      <cdr:nvSpPr>
        <cdr:cNvPr id="4" name="Up-Down Arrow 3"/>
        <cdr:cNvSpPr/>
      </cdr:nvSpPr>
      <cdr:spPr bwMode="auto">
        <a:xfrm xmlns:a="http://schemas.openxmlformats.org/drawingml/2006/main">
          <a:off x="3456388" y="1152128"/>
          <a:ext cx="216020" cy="1368144"/>
        </a:xfrm>
        <a:prstGeom xmlns:a="http://schemas.openxmlformats.org/drawingml/2006/main" prst="upDownArrow">
          <a:avLst/>
        </a:prstGeom>
        <a:solidFill xmlns:a="http://schemas.openxmlformats.org/drawingml/2006/main">
          <a:srgbClr val="C00000"/>
        </a:solidFill>
        <a:ln xmlns:a="http://schemas.openxmlformats.org/drawingml/2006/main" w="9525" cap="flat" cmpd="sng" algn="ctr">
          <a:solidFill>
            <a:srgbClr val="C00000"/>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lt-LT"/>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0.01363</cdr:y>
    </cdr:from>
    <cdr:to>
      <cdr:x>0.48636</cdr:x>
      <cdr:y>0.08044</cdr:y>
    </cdr:to>
    <cdr:sp macro="" textlink="">
      <cdr:nvSpPr>
        <cdr:cNvPr id="2" name="TextBox 1"/>
        <cdr:cNvSpPr txBox="1"/>
      </cdr:nvSpPr>
      <cdr:spPr>
        <a:xfrm xmlns:a="http://schemas.openxmlformats.org/drawingml/2006/main">
          <a:off x="0" y="63788"/>
          <a:ext cx="1961004" cy="3126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t-LT" sz="1500" dirty="0">
              <a:latin typeface="Arial Narrow" panose="020B0606020202030204" pitchFamily="34" charset="0"/>
            </a:rPr>
            <a:t>Indeksas, 2006 m. </a:t>
          </a:r>
          <a:r>
            <a:rPr lang="en-US" sz="1500" dirty="0">
              <a:latin typeface="Arial Narrow" panose="020B0606020202030204" pitchFamily="34" charset="0"/>
            </a:rPr>
            <a:t>=</a:t>
          </a:r>
          <a:r>
            <a:rPr lang="lt-LT" sz="1500" dirty="0">
              <a:latin typeface="Arial Narrow" panose="020B0606020202030204" pitchFamily="34" charset="0"/>
            </a:rPr>
            <a:t> 1</a:t>
          </a:r>
        </a:p>
      </cdr:txBody>
    </cdr:sp>
  </cdr:relSizeAnchor>
  <cdr:relSizeAnchor xmlns:cdr="http://schemas.openxmlformats.org/drawingml/2006/chartDrawing">
    <cdr:from>
      <cdr:x>0</cdr:x>
      <cdr:y>0.93857</cdr:y>
    </cdr:from>
    <cdr:to>
      <cdr:x>0.99012</cdr:x>
      <cdr:y>1</cdr:y>
    </cdr:to>
    <cdr:sp macro="" textlink="">
      <cdr:nvSpPr>
        <cdr:cNvPr id="3" name="TextBox 1"/>
        <cdr:cNvSpPr txBox="1"/>
      </cdr:nvSpPr>
      <cdr:spPr>
        <a:xfrm xmlns:a="http://schemas.openxmlformats.org/drawingml/2006/main">
          <a:off x="0" y="4392488"/>
          <a:ext cx="3992164" cy="2875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t-LT" sz="1200" i="1" dirty="0">
              <a:latin typeface="Arial Narrow" panose="020B0606020202030204" pitchFamily="34" charset="0"/>
            </a:rPr>
            <a:t>Šaltiniai: Eurostatas ir Lietuvos banko skaičiavimai.</a:t>
          </a:r>
        </a:p>
      </cdr:txBody>
    </cdr:sp>
  </cdr:relSizeAnchor>
</c:userShapes>
</file>

<file path=ppt/drawings/drawing14.xml><?xml version="1.0" encoding="utf-8"?>
<c:userShapes xmlns:c="http://schemas.openxmlformats.org/drawingml/2006/chart">
  <cdr:relSizeAnchor xmlns:cdr="http://schemas.openxmlformats.org/drawingml/2006/chartDrawing">
    <cdr:from>
      <cdr:x>0.00798</cdr:x>
      <cdr:y>0.93458</cdr:y>
    </cdr:from>
    <cdr:to>
      <cdr:x>0.78156</cdr:x>
      <cdr:y>1</cdr:y>
    </cdr:to>
    <cdr:sp macro="" textlink="">
      <cdr:nvSpPr>
        <cdr:cNvPr id="2" name="TextBox 1"/>
        <cdr:cNvSpPr txBox="1"/>
      </cdr:nvSpPr>
      <cdr:spPr>
        <a:xfrm xmlns:a="http://schemas.openxmlformats.org/drawingml/2006/main">
          <a:off x="34920" y="3946231"/>
          <a:ext cx="3383958"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t-LT" sz="1000" i="1" dirty="0">
              <a:latin typeface="Arial Narrow" panose="020B0606020202030204" pitchFamily="34" charset="0"/>
            </a:rPr>
            <a:t>Šaltiniai: Eurostatas ir Lietuvos banko skaičiavimai.</a:t>
          </a:r>
        </a:p>
      </cdr:txBody>
    </cdr:sp>
  </cdr:relSizeAnchor>
  <cdr:relSizeAnchor xmlns:cdr="http://schemas.openxmlformats.org/drawingml/2006/chartDrawing">
    <cdr:from>
      <cdr:x>0</cdr:x>
      <cdr:y>0</cdr:y>
    </cdr:from>
    <cdr:to>
      <cdr:x>0.45991</cdr:x>
      <cdr:y>0.06159</cdr:y>
    </cdr:to>
    <cdr:sp macro="" textlink="">
      <cdr:nvSpPr>
        <cdr:cNvPr id="3" name="TextBox 2"/>
        <cdr:cNvSpPr txBox="1"/>
      </cdr:nvSpPr>
      <cdr:spPr>
        <a:xfrm xmlns:a="http://schemas.openxmlformats.org/drawingml/2006/main">
          <a:off x="-4610100" y="0"/>
          <a:ext cx="2085186" cy="2600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t-LT" sz="1400" dirty="0">
              <a:latin typeface="Arial Narrow" panose="020B0606020202030204" pitchFamily="34" charset="0"/>
            </a:rPr>
            <a:t>Procentai, pokytis per metus</a:t>
          </a:r>
        </a:p>
      </cdr:txBody>
    </cdr:sp>
  </cdr:relSizeAnchor>
</c:userShapes>
</file>

<file path=ppt/drawings/drawing15.xml><?xml version="1.0" encoding="utf-8"?>
<c:userShapes xmlns:c="http://schemas.openxmlformats.org/drawingml/2006/chart">
  <cdr:relSizeAnchor xmlns:cdr="http://schemas.openxmlformats.org/drawingml/2006/chartDrawing">
    <cdr:from>
      <cdr:x>0.01887</cdr:x>
      <cdr:y>0.93473</cdr:y>
    </cdr:from>
    <cdr:to>
      <cdr:x>0.79245</cdr:x>
      <cdr:y>1</cdr:y>
    </cdr:to>
    <cdr:sp macro="" textlink="">
      <cdr:nvSpPr>
        <cdr:cNvPr id="2" name="TextBox 1"/>
        <cdr:cNvSpPr txBox="1"/>
      </cdr:nvSpPr>
      <cdr:spPr>
        <a:xfrm xmlns:a="http://schemas.openxmlformats.org/drawingml/2006/main">
          <a:off x="76208" y="3955757"/>
          <a:ext cx="3124181"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t-LT" sz="1000" i="1" dirty="0">
              <a:latin typeface="Arial Narrow" panose="020B0606020202030204" pitchFamily="34" charset="0"/>
            </a:rPr>
            <a:t>Šaltiniai: Eurostatas ir Lietuvos banko skaičiavimai.</a:t>
          </a:r>
        </a:p>
      </cdr:txBody>
    </cdr:sp>
  </cdr:relSizeAnchor>
  <cdr:relSizeAnchor xmlns:cdr="http://schemas.openxmlformats.org/drawingml/2006/chartDrawing">
    <cdr:from>
      <cdr:x>0</cdr:x>
      <cdr:y>0</cdr:y>
    </cdr:from>
    <cdr:to>
      <cdr:x>0.45991</cdr:x>
      <cdr:y>0.07261</cdr:y>
    </cdr:to>
    <cdr:sp macro="" textlink="">
      <cdr:nvSpPr>
        <cdr:cNvPr id="3" name="TextBox 2"/>
        <cdr:cNvSpPr txBox="1"/>
      </cdr:nvSpPr>
      <cdr:spPr>
        <a:xfrm xmlns:a="http://schemas.openxmlformats.org/drawingml/2006/main">
          <a:off x="0" y="-2070101"/>
          <a:ext cx="2036474" cy="3024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t-LT" sz="1400" dirty="0">
              <a:latin typeface="Arial Narrow" panose="020B0606020202030204" pitchFamily="34" charset="0"/>
            </a:rPr>
            <a:t>Procentai, pokytis per metus</a:t>
          </a:r>
        </a:p>
      </cdr:txBody>
    </cdr:sp>
  </cdr:relSizeAnchor>
</c:userShapes>
</file>

<file path=ppt/drawings/drawing16.xml><?xml version="1.0" encoding="utf-8"?>
<c:userShapes xmlns:c="http://schemas.openxmlformats.org/drawingml/2006/chart">
  <cdr:relSizeAnchor xmlns:cdr="http://schemas.openxmlformats.org/drawingml/2006/chartDrawing">
    <cdr:from>
      <cdr:x>0.01026</cdr:x>
      <cdr:y>0.0028</cdr:y>
    </cdr:from>
    <cdr:to>
      <cdr:x>0.36667</cdr:x>
      <cdr:y>0.05626</cdr:y>
    </cdr:to>
    <cdr:sp macro="" textlink="">
      <cdr:nvSpPr>
        <cdr:cNvPr id="563201" name="Text Box 1"/>
        <cdr:cNvSpPr txBox="1">
          <a:spLocks xmlns:a="http://schemas.openxmlformats.org/drawingml/2006/main" noChangeArrowheads="1"/>
        </cdr:cNvSpPr>
      </cdr:nvSpPr>
      <cdr:spPr bwMode="auto">
        <a:xfrm xmlns:a="http://schemas.openxmlformats.org/drawingml/2006/main">
          <a:off x="81757" y="12494"/>
          <a:ext cx="2840054" cy="23852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18288" tIns="22860" rIns="0" bIns="0" anchor="t" upright="1">
          <a:spAutoFit/>
        </a:bodyPr>
        <a:lstStyle xmlns:a="http://schemas.openxmlformats.org/drawingml/2006/main"/>
        <a:p xmlns:a="http://schemas.openxmlformats.org/drawingml/2006/main">
          <a:pPr algn="l" rtl="0">
            <a:defRPr sz="1000"/>
          </a:pPr>
          <a:r>
            <a:rPr lang="lt-LT" sz="1400" b="0" i="0" u="none" strike="noStrike" baseline="0" dirty="0">
              <a:solidFill>
                <a:srgbClr val="000000"/>
              </a:solidFill>
              <a:latin typeface="Arial Narrow"/>
            </a:rPr>
            <a:t>Procentai, palyginti su BVP</a:t>
          </a:r>
          <a:endParaRPr lang="en-US" sz="1400" b="0" i="0" u="none" strike="noStrike" baseline="0" dirty="0">
            <a:solidFill>
              <a:srgbClr val="000000"/>
            </a:solidFill>
            <a:latin typeface="Arial Narrow"/>
          </a:endParaRPr>
        </a:p>
      </cdr:txBody>
    </cdr:sp>
  </cdr:relSizeAnchor>
  <cdr:relSizeAnchor xmlns:cdr="http://schemas.openxmlformats.org/drawingml/2006/chartDrawing">
    <cdr:from>
      <cdr:x>0</cdr:x>
      <cdr:y>0.93522</cdr:y>
    </cdr:from>
    <cdr:to>
      <cdr:x>0.9642</cdr:x>
      <cdr:y>1</cdr:y>
    </cdr:to>
    <cdr:sp macro="" textlink="">
      <cdr:nvSpPr>
        <cdr:cNvPr id="563202" name="Text Box 2"/>
        <cdr:cNvSpPr txBox="1">
          <a:spLocks xmlns:a="http://schemas.openxmlformats.org/drawingml/2006/main" noChangeArrowheads="1"/>
        </cdr:cNvSpPr>
      </cdr:nvSpPr>
      <cdr:spPr bwMode="auto">
        <a:xfrm xmlns:a="http://schemas.openxmlformats.org/drawingml/2006/main">
          <a:off x="0" y="2663133"/>
          <a:ext cx="4918578" cy="18446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lt-LT" sz="1200" b="0" i="1" u="none" strike="noStrike" baseline="0" dirty="0">
              <a:solidFill>
                <a:srgbClr val="000000"/>
              </a:solidFill>
              <a:latin typeface="Arial Narrow"/>
            </a:rPr>
            <a:t>Šaltiniai</a:t>
          </a:r>
          <a:r>
            <a:rPr lang="en-US" sz="1200" b="0" i="1" u="none" strike="noStrike" baseline="0" dirty="0">
              <a:solidFill>
                <a:srgbClr val="000000"/>
              </a:solidFill>
              <a:latin typeface="Arial Narrow"/>
            </a:rPr>
            <a:t>: </a:t>
          </a:r>
          <a:r>
            <a:rPr lang="lt-LT" sz="1200" b="0" i="1" u="none" strike="noStrike" baseline="0" dirty="0">
              <a:solidFill>
                <a:srgbClr val="000000"/>
              </a:solidFill>
              <a:latin typeface="Arial Narrow"/>
            </a:rPr>
            <a:t>Statistikos departamentas ir Lietuvos banko skaičiavimai.</a:t>
          </a:r>
          <a:endParaRPr lang="en-US" sz="1200" b="0" i="1" u="none" strike="noStrike" baseline="0" dirty="0">
            <a:solidFill>
              <a:srgbClr val="000000"/>
            </a:solidFill>
            <a:latin typeface="Arial Narrow"/>
          </a:endParaRPr>
        </a:p>
      </cdr:txBody>
    </cdr:sp>
  </cdr:relSizeAnchor>
  <cdr:relSizeAnchor xmlns:cdr="http://schemas.openxmlformats.org/drawingml/2006/chartDrawing">
    <cdr:from>
      <cdr:x>0.62564</cdr:x>
      <cdr:y>0.0056</cdr:y>
    </cdr:from>
    <cdr:to>
      <cdr:x>0.98462</cdr:x>
      <cdr:y>0.05906</cdr:y>
    </cdr:to>
    <cdr:sp macro="" textlink="">
      <cdr:nvSpPr>
        <cdr:cNvPr id="563203" name="Text Box 3"/>
        <cdr:cNvSpPr txBox="1">
          <a:spLocks xmlns:a="http://schemas.openxmlformats.org/drawingml/2006/main" noChangeArrowheads="1"/>
        </cdr:cNvSpPr>
      </cdr:nvSpPr>
      <cdr:spPr bwMode="auto">
        <a:xfrm xmlns:a="http://schemas.openxmlformats.org/drawingml/2006/main">
          <a:off x="4985415" y="24987"/>
          <a:ext cx="2860533" cy="23852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18288" tIns="22860" rIns="0" bIns="0" anchor="t" upright="1">
          <a:spAutoFit/>
        </a:bodyPr>
        <a:lstStyle xmlns:a="http://schemas.openxmlformats.org/drawingml/2006/main"/>
        <a:p xmlns:a="http://schemas.openxmlformats.org/drawingml/2006/main">
          <a:pPr algn="r" rtl="0">
            <a:defRPr sz="1000"/>
          </a:pPr>
          <a:r>
            <a:rPr lang="lt-LT" sz="1400" b="0" i="0" u="none" strike="noStrike" baseline="0" dirty="0">
              <a:solidFill>
                <a:srgbClr val="000000"/>
              </a:solidFill>
              <a:latin typeface="Arial Narrow"/>
            </a:rPr>
            <a:t>Procentai, palyginti su BVP</a:t>
          </a:r>
          <a:endParaRPr lang="en-US" sz="1400" b="0" i="0" u="none" strike="noStrike" baseline="0" dirty="0">
            <a:solidFill>
              <a:srgbClr val="000000"/>
            </a:solidFill>
            <a:latin typeface="Arial Narrow"/>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cdr:x>
      <cdr:y>0</cdr:y>
    </cdr:from>
    <cdr:to>
      <cdr:x>0.49134</cdr:x>
      <cdr:y>0.06562</cdr:y>
    </cdr:to>
    <cdr:sp macro="" textlink="">
      <cdr:nvSpPr>
        <cdr:cNvPr id="2" name="TextBox 1"/>
        <cdr:cNvSpPr txBox="1"/>
      </cdr:nvSpPr>
      <cdr:spPr>
        <a:xfrm xmlns:a="http://schemas.openxmlformats.org/drawingml/2006/main">
          <a:off x="0" y="0"/>
          <a:ext cx="2246400" cy="1800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lt-LT" sz="1200" dirty="0" smtClean="0">
              <a:latin typeface="Arial Narrow" panose="020B0606020202030204" pitchFamily="34" charset="0"/>
            </a:rPr>
            <a:t>Procentai, palyginti su BVP</a:t>
          </a:r>
          <a:endParaRPr lang="en-US" sz="1200" dirty="0">
            <a:latin typeface="Arial Narrow" panose="020B0606020202030204" pitchFamily="34" charset="0"/>
          </a:endParaRPr>
        </a:p>
      </cdr:txBody>
    </cdr:sp>
  </cdr:relSizeAnchor>
  <cdr:relSizeAnchor xmlns:cdr="http://schemas.openxmlformats.org/drawingml/2006/chartDrawing">
    <cdr:from>
      <cdr:x>0</cdr:x>
      <cdr:y>0.93438</cdr:y>
    </cdr:from>
    <cdr:to>
      <cdr:x>1</cdr:x>
      <cdr:y>1</cdr:y>
    </cdr:to>
    <cdr:sp macro="" textlink="">
      <cdr:nvSpPr>
        <cdr:cNvPr id="3" name="TextBox 2"/>
        <cdr:cNvSpPr txBox="1"/>
      </cdr:nvSpPr>
      <cdr:spPr>
        <a:xfrm xmlns:a="http://schemas.openxmlformats.org/drawingml/2006/main">
          <a:off x="0" y="2593888"/>
          <a:ext cx="4572000" cy="180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lt-LT" sz="1200" i="1" dirty="0" smtClean="0">
              <a:latin typeface="Arial Narrow" panose="020B0606020202030204" pitchFamily="34" charset="0"/>
            </a:rPr>
            <a:t>Šaltiniai</a:t>
          </a:r>
          <a:r>
            <a:rPr lang="en-GB" sz="1200" i="1" dirty="0" smtClean="0">
              <a:latin typeface="Arial Narrow" panose="020B0606020202030204" pitchFamily="34" charset="0"/>
            </a:rPr>
            <a:t>: </a:t>
          </a:r>
          <a:r>
            <a:rPr lang="lt-LT" sz="1200" i="1" dirty="0" smtClean="0">
              <a:latin typeface="Arial Narrow" panose="020B0606020202030204" pitchFamily="34" charset="0"/>
            </a:rPr>
            <a:t>Statistikos departamentas ir Lietuvos banko skaičiavimai</a:t>
          </a:r>
          <a:r>
            <a:rPr lang="en-GB" sz="1200" i="1" dirty="0" smtClean="0">
              <a:latin typeface="Arial Narrow" panose="020B0606020202030204" pitchFamily="34" charset="0"/>
            </a:rPr>
            <a:t>.</a:t>
          </a:r>
          <a:endParaRPr lang="en-GB" sz="1200" i="1" dirty="0">
            <a:latin typeface="Arial Narrow" panose="020B0606020202030204" pitchFamily="34" charset="0"/>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cdr:x>
      <cdr:y>0.93104</cdr:y>
    </cdr:from>
    <cdr:to>
      <cdr:x>0.42112</cdr:x>
      <cdr:y>1</cdr:y>
    </cdr:to>
    <cdr:sp macro="" textlink="">
      <cdr:nvSpPr>
        <cdr:cNvPr id="2" name="Text Box 1029"/>
        <cdr:cNvSpPr txBox="1">
          <a:spLocks xmlns:a="http://schemas.openxmlformats.org/drawingml/2006/main" noChangeArrowheads="1"/>
        </cdr:cNvSpPr>
      </cdr:nvSpPr>
      <cdr:spPr bwMode="auto">
        <a:xfrm xmlns:a="http://schemas.openxmlformats.org/drawingml/2006/main">
          <a:off x="0" y="2554034"/>
          <a:ext cx="2358582" cy="18916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7432"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lt-LT" sz="800" b="0" i="1" u="none" strike="noStrike" baseline="0">
              <a:solidFill>
                <a:srgbClr val="000000"/>
              </a:solidFill>
              <a:latin typeface="Arial Narrow"/>
            </a:rPr>
            <a:t>Šaltiniai: Statistikos departamentas ir Lietuvos banko skaičiavimai.</a:t>
          </a:r>
        </a:p>
      </cdr:txBody>
    </cdr:sp>
  </cdr:relSizeAnchor>
  <cdr:relSizeAnchor xmlns:cdr="http://schemas.openxmlformats.org/drawingml/2006/chartDrawing">
    <cdr:from>
      <cdr:x>0.00907</cdr:x>
      <cdr:y>0.01852</cdr:y>
    </cdr:from>
    <cdr:to>
      <cdr:x>0.07584</cdr:x>
      <cdr:y>0.07153</cdr:y>
    </cdr:to>
    <cdr:sp macro="" textlink="">
      <cdr:nvSpPr>
        <cdr:cNvPr id="3" name="Text Box 1029"/>
        <cdr:cNvSpPr txBox="1">
          <a:spLocks xmlns:a="http://schemas.openxmlformats.org/drawingml/2006/main" noChangeArrowheads="1"/>
        </cdr:cNvSpPr>
      </cdr:nvSpPr>
      <cdr:spPr bwMode="auto">
        <a:xfrm xmlns:a="http://schemas.openxmlformats.org/drawingml/2006/main">
          <a:off x="50800" y="50800"/>
          <a:ext cx="373949" cy="14542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7432"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800" b="0" i="0" u="none" strike="noStrike" baseline="0">
              <a:solidFill>
                <a:srgbClr val="000000"/>
              </a:solidFill>
              <a:latin typeface="Arial Narrow"/>
            </a:rPr>
            <a:t>Procentai</a:t>
          </a:r>
          <a:endParaRPr lang="lt-LT" sz="800" b="0" i="0" u="none" strike="noStrike" baseline="0">
            <a:solidFill>
              <a:srgbClr val="000000"/>
            </a:solidFill>
            <a:latin typeface="Arial Narrow"/>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cdr:x>
      <cdr:y>0.01962</cdr:y>
    </cdr:from>
    <cdr:to>
      <cdr:x>0.37337</cdr:x>
      <cdr:y>0.08226</cdr:y>
    </cdr:to>
    <cdr:sp macro="" textlink="">
      <cdr:nvSpPr>
        <cdr:cNvPr id="2" name="TextBox 1"/>
        <cdr:cNvSpPr txBox="1"/>
      </cdr:nvSpPr>
      <cdr:spPr>
        <a:xfrm xmlns:a="http://schemas.openxmlformats.org/drawingml/2006/main">
          <a:off x="0" y="56631"/>
          <a:ext cx="1977093" cy="1807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t-LT" sz="1500" dirty="0" smtClean="0">
              <a:latin typeface="Arial Narrow" panose="020B0606020202030204" pitchFamily="34" charset="0"/>
            </a:rPr>
            <a:t>Procentiniai</a:t>
          </a:r>
          <a:r>
            <a:rPr lang="lt-LT" sz="1500" baseline="0" dirty="0" smtClean="0">
              <a:latin typeface="Arial Narrow" panose="020B0606020202030204" pitchFamily="34" charset="0"/>
            </a:rPr>
            <a:t> punktai</a:t>
          </a:r>
          <a:endParaRPr lang="lt-LT" sz="1500" dirty="0">
            <a:latin typeface="Arial Narrow" panose="020B0606020202030204" pitchFamily="34" charset="0"/>
          </a:endParaRPr>
        </a:p>
      </cdr:txBody>
    </cdr:sp>
  </cdr:relSizeAnchor>
  <cdr:relSizeAnchor xmlns:cdr="http://schemas.openxmlformats.org/drawingml/2006/chartDrawing">
    <cdr:from>
      <cdr:x>0.66646</cdr:x>
      <cdr:y>0.02186</cdr:y>
    </cdr:from>
    <cdr:to>
      <cdr:x>0.98484</cdr:x>
      <cdr:y>0.07779</cdr:y>
    </cdr:to>
    <cdr:sp macro="" textlink="">
      <cdr:nvSpPr>
        <cdr:cNvPr id="3" name="TextBox 2"/>
        <cdr:cNvSpPr txBox="1"/>
      </cdr:nvSpPr>
      <cdr:spPr>
        <a:xfrm xmlns:a="http://schemas.openxmlformats.org/drawingml/2006/main">
          <a:off x="3529102" y="63097"/>
          <a:ext cx="1685907" cy="1614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lt-LT" sz="1500" dirty="0" smtClean="0">
              <a:latin typeface="Arial Narrow" panose="020B0606020202030204" pitchFamily="34" charset="0"/>
            </a:rPr>
            <a:t>Procentai</a:t>
          </a:r>
          <a:endParaRPr lang="lt-LT" sz="1500" dirty="0">
            <a:latin typeface="Arial Narrow" panose="020B0606020202030204" pitchFamily="34" charset="0"/>
          </a:endParaRPr>
        </a:p>
      </cdr:txBody>
    </cdr:sp>
  </cdr:relSizeAnchor>
  <cdr:relSizeAnchor xmlns:cdr="http://schemas.openxmlformats.org/drawingml/2006/chartDrawing">
    <cdr:from>
      <cdr:x>0.05789</cdr:x>
      <cdr:y>0.86801</cdr:y>
    </cdr:from>
    <cdr:to>
      <cdr:x>0.6165</cdr:x>
      <cdr:y>0.95078</cdr:y>
    </cdr:to>
    <cdr:sp macro="" textlink="">
      <cdr:nvSpPr>
        <cdr:cNvPr id="4" name="TextBox 3"/>
        <cdr:cNvSpPr txBox="1"/>
      </cdr:nvSpPr>
      <cdr:spPr>
        <a:xfrm xmlns:a="http://schemas.openxmlformats.org/drawingml/2006/main">
          <a:off x="381000" y="3695700"/>
          <a:ext cx="3676650" cy="3524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lt-LT" sz="1100"/>
        </a:p>
      </cdr:txBody>
    </cdr:sp>
  </cdr:relSizeAnchor>
  <cdr:relSizeAnchor xmlns:cdr="http://schemas.openxmlformats.org/drawingml/2006/chartDrawing">
    <cdr:from>
      <cdr:x>0</cdr:x>
      <cdr:y>0.92841</cdr:y>
    </cdr:from>
    <cdr:to>
      <cdr:x>0.64834</cdr:x>
      <cdr:y>1</cdr:y>
    </cdr:to>
    <cdr:sp macro="" textlink="">
      <cdr:nvSpPr>
        <cdr:cNvPr id="5" name="TextBox 1"/>
        <cdr:cNvSpPr txBox="1"/>
      </cdr:nvSpPr>
      <cdr:spPr>
        <a:xfrm xmlns:a="http://schemas.openxmlformats.org/drawingml/2006/main">
          <a:off x="0" y="2679887"/>
          <a:ext cx="3433132" cy="2066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t-LT" sz="1200" i="1" dirty="0">
              <a:latin typeface="Arial Narrow" panose="020B0606020202030204" pitchFamily="34" charset="0"/>
            </a:rPr>
            <a:t>Šaltiniai: Eurostatas</a:t>
          </a:r>
          <a:r>
            <a:rPr lang="lt-LT" sz="1200" i="1" baseline="0" dirty="0">
              <a:latin typeface="Arial Narrow" panose="020B0606020202030204" pitchFamily="34" charset="0"/>
            </a:rPr>
            <a:t> ir Lietuvos banko skaičiavimai. </a:t>
          </a:r>
          <a:endParaRPr lang="lt-LT" sz="1200" i="1" dirty="0">
            <a:latin typeface="Arial Narrow" panose="020B0606020202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0.49134</cdr:x>
      <cdr:y>0.06562</cdr:y>
    </cdr:to>
    <cdr:sp macro="" textlink="">
      <cdr:nvSpPr>
        <cdr:cNvPr id="2" name="TextBox 1"/>
        <cdr:cNvSpPr txBox="1"/>
      </cdr:nvSpPr>
      <cdr:spPr>
        <a:xfrm xmlns:a="http://schemas.openxmlformats.org/drawingml/2006/main">
          <a:off x="-2051348" y="-2032200"/>
          <a:ext cx="2476994" cy="1833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lt-LT" sz="1400" dirty="0">
              <a:latin typeface="Arial Narrow" panose="020B0606020202030204" pitchFamily="34" charset="0"/>
            </a:rPr>
            <a:t>Procentai</a:t>
          </a:r>
          <a:endParaRPr lang="en-US" sz="1400" dirty="0">
            <a:latin typeface="Arial Narrow" panose="020B0606020202030204" pitchFamily="34" charset="0"/>
          </a:endParaRPr>
        </a:p>
      </cdr:txBody>
    </cdr:sp>
  </cdr:relSizeAnchor>
  <cdr:relSizeAnchor xmlns:cdr="http://schemas.openxmlformats.org/drawingml/2006/chartDrawing">
    <cdr:from>
      <cdr:x>0</cdr:x>
      <cdr:y>0.93438</cdr:y>
    </cdr:from>
    <cdr:to>
      <cdr:x>1</cdr:x>
      <cdr:y>1</cdr:y>
    </cdr:to>
    <cdr:sp macro="" textlink="">
      <cdr:nvSpPr>
        <cdr:cNvPr id="3" name="TextBox 2"/>
        <cdr:cNvSpPr txBox="1"/>
      </cdr:nvSpPr>
      <cdr:spPr>
        <a:xfrm xmlns:a="http://schemas.openxmlformats.org/drawingml/2006/main">
          <a:off x="0" y="2593888"/>
          <a:ext cx="4572000" cy="180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lt-LT" sz="1200" i="1" dirty="0">
              <a:effectLst/>
              <a:latin typeface="Arial Narrow" panose="020B0606020202030204" pitchFamily="34" charset="0"/>
              <a:ea typeface="+mn-ea"/>
              <a:cs typeface="+mn-cs"/>
            </a:rPr>
            <a:t>Šaltiniai: Lietuvos statistikos departamentas ir Lietuvos banko skaičiavimai.</a:t>
          </a:r>
          <a:endParaRPr kumimoji="0" lang="en-US" sz="1200" b="0" i="1"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0.0002</cdr:x>
      <cdr:y>0.93332</cdr:y>
    </cdr:from>
    <cdr:to>
      <cdr:x>0.48894</cdr:x>
      <cdr:y>1</cdr:y>
    </cdr:to>
    <cdr:sp macro="" textlink="">
      <cdr:nvSpPr>
        <cdr:cNvPr id="2" name="Text Box 2"/>
        <cdr:cNvSpPr txBox="1">
          <a:spLocks xmlns:a="http://schemas.openxmlformats.org/drawingml/2006/main" noChangeArrowheads="1"/>
        </cdr:cNvSpPr>
      </cdr:nvSpPr>
      <cdr:spPr bwMode="auto">
        <a:xfrm xmlns:a="http://schemas.openxmlformats.org/drawingml/2006/main">
          <a:off x="1291" y="4166341"/>
          <a:ext cx="3167061" cy="29765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lt-LT" sz="1200" b="0" i="1" u="none" strike="noStrike" baseline="0" dirty="0" smtClean="0">
              <a:solidFill>
                <a:srgbClr val="000000"/>
              </a:solidFill>
              <a:latin typeface="Arial Narrow"/>
            </a:rPr>
            <a:t>Šaltiniai: Eurostatas ir Lietuvos banko skaičiavimai.</a:t>
          </a:r>
        </a:p>
        <a:p xmlns:a="http://schemas.openxmlformats.org/drawingml/2006/main">
          <a:pPr algn="l" rtl="0">
            <a:defRPr sz="1000"/>
          </a:pPr>
          <a:endParaRPr lang="lt-LT" sz="1200" b="0" i="1" u="none" strike="noStrike" baseline="0" dirty="0">
            <a:solidFill>
              <a:srgbClr val="000000"/>
            </a:solidFill>
            <a:latin typeface="Arial Narrow"/>
          </a:endParaRPr>
        </a:p>
      </cdr:txBody>
    </cdr:sp>
  </cdr:relSizeAnchor>
  <cdr:relSizeAnchor xmlns:cdr="http://schemas.openxmlformats.org/drawingml/2006/chartDrawing">
    <cdr:from>
      <cdr:x>0.62229</cdr:x>
      <cdr:y>0.91283</cdr:y>
    </cdr:from>
    <cdr:to>
      <cdr:x>0.97452</cdr:x>
      <cdr:y>0.98454</cdr:y>
    </cdr:to>
    <cdr:sp macro="" textlink="">
      <cdr:nvSpPr>
        <cdr:cNvPr id="3" name="Text Box 2"/>
        <cdr:cNvSpPr txBox="1">
          <a:spLocks xmlns:a="http://schemas.openxmlformats.org/drawingml/2006/main" noChangeArrowheads="1"/>
        </cdr:cNvSpPr>
      </cdr:nvSpPr>
      <cdr:spPr bwMode="auto">
        <a:xfrm xmlns:a="http://schemas.openxmlformats.org/drawingml/2006/main">
          <a:off x="4032448" y="4074889"/>
          <a:ext cx="2282460" cy="32011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27432" tIns="22860" rIns="0"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rtl="0">
            <a:defRPr sz="1000"/>
          </a:pPr>
          <a:r>
            <a:rPr lang="lt-LT" sz="1500" b="0" i="0" u="none" strike="noStrike" baseline="0" dirty="0" smtClean="0">
              <a:solidFill>
                <a:srgbClr val="000000"/>
              </a:solidFill>
              <a:latin typeface="Arial Narrow"/>
            </a:rPr>
            <a:t>Procentai, pokytis per metus</a:t>
          </a:r>
          <a:endParaRPr lang="lt-LT" sz="1500" b="0" i="0" u="none" strike="noStrike" baseline="0" dirty="0">
            <a:solidFill>
              <a:srgbClr val="000000"/>
            </a:solidFill>
            <a:latin typeface="Arial Narrow"/>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cdr:x>
      <cdr:y>0.92869</cdr:y>
    </cdr:from>
    <cdr:to>
      <cdr:x>0.44417</cdr:x>
      <cdr:y>0.98075</cdr:y>
    </cdr:to>
    <cdr:sp macro="" textlink="">
      <cdr:nvSpPr>
        <cdr:cNvPr id="2" name="Text Box 2"/>
        <cdr:cNvSpPr txBox="1">
          <a:spLocks xmlns:a="http://schemas.openxmlformats.org/drawingml/2006/main" noChangeArrowheads="1"/>
        </cdr:cNvSpPr>
      </cdr:nvSpPr>
      <cdr:spPr bwMode="auto">
        <a:xfrm xmlns:a="http://schemas.openxmlformats.org/drawingml/2006/main">
          <a:off x="-900000" y="4145664"/>
          <a:ext cx="2878242" cy="2324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lt-LT" sz="1200" b="0" i="1" u="none" strike="noStrike" baseline="0" dirty="0" smtClean="0">
              <a:solidFill>
                <a:srgbClr val="000000"/>
              </a:solidFill>
              <a:latin typeface="Arial Narrow"/>
            </a:rPr>
            <a:t>Šaltiniai: Eurostatas ir Lietuvos banko skaičiavimai.</a:t>
          </a:r>
        </a:p>
        <a:p xmlns:a="http://schemas.openxmlformats.org/drawingml/2006/main">
          <a:pPr algn="l" rtl="0">
            <a:defRPr sz="1000"/>
          </a:pPr>
          <a:endParaRPr lang="lt-LT" sz="1200" b="0" i="1" u="none" strike="noStrike" baseline="0" dirty="0">
            <a:solidFill>
              <a:srgbClr val="000000"/>
            </a:solidFill>
            <a:latin typeface="Arial Narrow"/>
          </a:endParaRPr>
        </a:p>
      </cdr:txBody>
    </cdr:sp>
  </cdr:relSizeAnchor>
  <cdr:relSizeAnchor xmlns:cdr="http://schemas.openxmlformats.org/drawingml/2006/chartDrawing">
    <cdr:from>
      <cdr:x>0.47777</cdr:x>
      <cdr:y>0.91256</cdr:y>
    </cdr:from>
    <cdr:to>
      <cdr:x>0.976</cdr:x>
      <cdr:y>0.98427</cdr:y>
    </cdr:to>
    <cdr:sp macro="" textlink="">
      <cdr:nvSpPr>
        <cdr:cNvPr id="3" name="Text Box 2"/>
        <cdr:cNvSpPr txBox="1">
          <a:spLocks xmlns:a="http://schemas.openxmlformats.org/drawingml/2006/main" noChangeArrowheads="1"/>
        </cdr:cNvSpPr>
      </cdr:nvSpPr>
      <cdr:spPr bwMode="auto">
        <a:xfrm xmlns:a="http://schemas.openxmlformats.org/drawingml/2006/main">
          <a:off x="3095936" y="4073656"/>
          <a:ext cx="3228530" cy="32011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27432" tIns="22860" rIns="0"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rtl="0">
            <a:defRPr sz="1000"/>
          </a:pPr>
          <a:r>
            <a:rPr lang="lt-LT" sz="1500" b="0" i="0" u="none" strike="noStrike" baseline="0" dirty="0" smtClean="0">
              <a:solidFill>
                <a:srgbClr val="000000"/>
              </a:solidFill>
              <a:latin typeface="Arial Narrow"/>
            </a:rPr>
            <a:t>Procentai, pokytis per metus</a:t>
          </a:r>
          <a:endParaRPr lang="lt-LT" sz="1500" b="0" i="0" u="none" strike="noStrike" baseline="0" dirty="0">
            <a:solidFill>
              <a:srgbClr val="000000"/>
            </a:solidFill>
            <a:latin typeface="Arial Narrow"/>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cdr:x>
      <cdr:y>0.93923</cdr:y>
    </cdr:from>
    <cdr:to>
      <cdr:x>0.77358</cdr:x>
      <cdr:y>1</cdr:y>
    </cdr:to>
    <cdr:sp macro="" textlink="">
      <cdr:nvSpPr>
        <cdr:cNvPr id="2" name="TextBox 1"/>
        <cdr:cNvSpPr txBox="1"/>
      </cdr:nvSpPr>
      <cdr:spPr>
        <a:xfrm xmlns:a="http://schemas.openxmlformats.org/drawingml/2006/main">
          <a:off x="-4772025" y="3974807"/>
          <a:ext cx="3258695" cy="2571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t-LT" sz="1000" i="1" dirty="0">
              <a:latin typeface="Arial Narrow" panose="020B0606020202030204" pitchFamily="34" charset="0"/>
            </a:rPr>
            <a:t>Šaltiniai: Eurostatas ir Lietuvos banko skaičiavimai.</a:t>
          </a:r>
        </a:p>
      </cdr:txBody>
    </cdr:sp>
  </cdr:relSizeAnchor>
  <cdr:relSizeAnchor xmlns:cdr="http://schemas.openxmlformats.org/drawingml/2006/chartDrawing">
    <cdr:from>
      <cdr:x>0</cdr:x>
      <cdr:y>0</cdr:y>
    </cdr:from>
    <cdr:to>
      <cdr:x>0.53371</cdr:x>
      <cdr:y>0.07261</cdr:y>
    </cdr:to>
    <cdr:sp macro="" textlink="">
      <cdr:nvSpPr>
        <cdr:cNvPr id="3" name="TextBox 2"/>
        <cdr:cNvSpPr txBox="1"/>
      </cdr:nvSpPr>
      <cdr:spPr>
        <a:xfrm xmlns:a="http://schemas.openxmlformats.org/drawingml/2006/main">
          <a:off x="0" y="0"/>
          <a:ext cx="2248247" cy="3072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t-LT" sz="1400" dirty="0">
              <a:latin typeface="Arial Narrow" panose="020B0606020202030204" pitchFamily="34" charset="0"/>
            </a:rPr>
            <a:t>Procentai, pokytis per metus</a:t>
          </a:r>
        </a:p>
      </cdr:txBody>
    </cdr:sp>
  </cdr:relSizeAnchor>
</c:userShapes>
</file>

<file path=ppt/drawings/drawing23.xml><?xml version="1.0" encoding="utf-8"?>
<c:userShapes xmlns:c="http://schemas.openxmlformats.org/drawingml/2006/chart">
  <cdr:relSizeAnchor xmlns:cdr="http://schemas.openxmlformats.org/drawingml/2006/chartDrawing">
    <cdr:from>
      <cdr:x>0</cdr:x>
      <cdr:y>0.93266</cdr:y>
    </cdr:from>
    <cdr:to>
      <cdr:x>0.77358</cdr:x>
      <cdr:y>1</cdr:y>
    </cdr:to>
    <cdr:sp macro="" textlink="">
      <cdr:nvSpPr>
        <cdr:cNvPr id="2" name="TextBox 1"/>
        <cdr:cNvSpPr txBox="1"/>
      </cdr:nvSpPr>
      <cdr:spPr>
        <a:xfrm xmlns:a="http://schemas.openxmlformats.org/drawingml/2006/main">
          <a:off x="-55971" y="3957638"/>
          <a:ext cx="3515614"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t-LT" sz="1000" i="1" dirty="0">
              <a:latin typeface="Arial Narrow" panose="020B0606020202030204" pitchFamily="34" charset="0"/>
            </a:rPr>
            <a:t>Šaltiniai: Eurostatas ir Lietuvos banko skaičiavimai.</a:t>
          </a:r>
        </a:p>
      </cdr:txBody>
    </cdr:sp>
  </cdr:relSizeAnchor>
  <cdr:relSizeAnchor xmlns:cdr="http://schemas.openxmlformats.org/drawingml/2006/chartDrawing">
    <cdr:from>
      <cdr:x>0</cdr:x>
      <cdr:y>0</cdr:y>
    </cdr:from>
    <cdr:to>
      <cdr:x>0.45991</cdr:x>
      <cdr:y>0.07261</cdr:y>
    </cdr:to>
    <cdr:sp macro="" textlink="">
      <cdr:nvSpPr>
        <cdr:cNvPr id="3" name="TextBox 2"/>
        <cdr:cNvSpPr txBox="1"/>
      </cdr:nvSpPr>
      <cdr:spPr>
        <a:xfrm xmlns:a="http://schemas.openxmlformats.org/drawingml/2006/main">
          <a:off x="-55971" y="-2014537"/>
          <a:ext cx="2090108" cy="3081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t-LT" sz="1400" dirty="0">
              <a:latin typeface="Arial Narrow" panose="020B0606020202030204" pitchFamily="34" charset="0"/>
            </a:rPr>
            <a:t>Procentai, pokytis per metus</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0.49134</cdr:x>
      <cdr:y>0.06562</cdr:y>
    </cdr:to>
    <cdr:sp macro="" textlink="">
      <cdr:nvSpPr>
        <cdr:cNvPr id="2" name="TextBox 1"/>
        <cdr:cNvSpPr txBox="1"/>
      </cdr:nvSpPr>
      <cdr:spPr>
        <a:xfrm xmlns:a="http://schemas.openxmlformats.org/drawingml/2006/main">
          <a:off x="0" y="0"/>
          <a:ext cx="2246400" cy="1800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lt-LT" sz="1200">
              <a:latin typeface="Arial Narrow" panose="020B0606020202030204" pitchFamily="34" charset="0"/>
            </a:rPr>
            <a:t>Procentai</a:t>
          </a:r>
          <a:endParaRPr lang="en-US" sz="1200">
            <a:latin typeface="Arial Narrow" panose="020B0606020202030204" pitchFamily="34" charset="0"/>
          </a:endParaRPr>
        </a:p>
      </cdr:txBody>
    </cdr:sp>
  </cdr:relSizeAnchor>
  <cdr:relSizeAnchor xmlns:cdr="http://schemas.openxmlformats.org/drawingml/2006/chartDrawing">
    <cdr:from>
      <cdr:x>0</cdr:x>
      <cdr:y>0.8751</cdr:y>
    </cdr:from>
    <cdr:to>
      <cdr:x>1</cdr:x>
      <cdr:y>1</cdr:y>
    </cdr:to>
    <cdr:sp macro="" textlink="">
      <cdr:nvSpPr>
        <cdr:cNvPr id="3" name="TextBox 2"/>
        <cdr:cNvSpPr txBox="1"/>
      </cdr:nvSpPr>
      <cdr:spPr>
        <a:xfrm xmlns:a="http://schemas.openxmlformats.org/drawingml/2006/main">
          <a:off x="0" y="3528393"/>
          <a:ext cx="4104000" cy="5036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lt-LT" sz="1200" i="1" dirty="0">
              <a:latin typeface="Arial Narrow" panose="020B0606020202030204" pitchFamily="34" charset="0"/>
            </a:rPr>
            <a:t>Šaltiniai: Lietuvos statistikos departamentas</a:t>
          </a:r>
          <a:r>
            <a:rPr lang="lt-LT" sz="1200" i="1" baseline="0" dirty="0">
              <a:latin typeface="Arial Narrow" panose="020B0606020202030204" pitchFamily="34" charset="0"/>
            </a:rPr>
            <a:t> ir</a:t>
          </a:r>
          <a:r>
            <a:rPr lang="lt-LT" sz="1200" i="1" dirty="0">
              <a:latin typeface="Arial Narrow" panose="020B0606020202030204" pitchFamily="34" charset="0"/>
            </a:rPr>
            <a:t> Lietuvos banko skaičiavimai.</a:t>
          </a:r>
          <a:endParaRPr lang="en-US" sz="1200" i="1" dirty="0">
            <a:latin typeface="Arial Narrow" panose="020B060602020203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0.49134</cdr:x>
      <cdr:y>0.06562</cdr:y>
    </cdr:to>
    <cdr:sp macro="" textlink="">
      <cdr:nvSpPr>
        <cdr:cNvPr id="2" name="TextBox 1"/>
        <cdr:cNvSpPr txBox="1"/>
      </cdr:nvSpPr>
      <cdr:spPr>
        <a:xfrm xmlns:a="http://schemas.openxmlformats.org/drawingml/2006/main">
          <a:off x="0" y="0"/>
          <a:ext cx="2246400" cy="1800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lt-LT" sz="1200" dirty="0">
              <a:latin typeface="Arial Narrow" panose="020B0606020202030204" pitchFamily="34" charset="0"/>
            </a:rPr>
            <a:t>Indeksas, 20</a:t>
          </a:r>
          <a:r>
            <a:rPr lang="en-US" sz="1200" dirty="0">
              <a:latin typeface="Arial Narrow" panose="020B0606020202030204" pitchFamily="34" charset="0"/>
            </a:rPr>
            <a:t>1</a:t>
          </a:r>
          <a:r>
            <a:rPr lang="lt-LT" sz="1200" dirty="0">
              <a:latin typeface="Arial Narrow" panose="020B0606020202030204" pitchFamily="34" charset="0"/>
            </a:rPr>
            <a:t>0 m. </a:t>
          </a:r>
          <a:r>
            <a:rPr lang="en-US" sz="1200" dirty="0">
              <a:latin typeface="Arial Narrow" panose="020B0606020202030204" pitchFamily="34" charset="0"/>
            </a:rPr>
            <a:t>=</a:t>
          </a:r>
          <a:r>
            <a:rPr lang="lt-LT" sz="1200" baseline="0" dirty="0">
              <a:latin typeface="Arial Narrow" panose="020B0606020202030204" pitchFamily="34" charset="0"/>
            </a:rPr>
            <a:t> 100</a:t>
          </a:r>
          <a:endParaRPr lang="en-US" sz="1200" dirty="0">
            <a:latin typeface="Arial Narrow" panose="020B0606020202030204" pitchFamily="34" charset="0"/>
          </a:endParaRPr>
        </a:p>
      </cdr:txBody>
    </cdr:sp>
  </cdr:relSizeAnchor>
  <cdr:relSizeAnchor xmlns:cdr="http://schemas.openxmlformats.org/drawingml/2006/chartDrawing">
    <cdr:from>
      <cdr:x>0</cdr:x>
      <cdr:y>0.88293</cdr:y>
    </cdr:from>
    <cdr:to>
      <cdr:x>1</cdr:x>
      <cdr:y>1</cdr:y>
    </cdr:to>
    <cdr:sp macro="" textlink="">
      <cdr:nvSpPr>
        <cdr:cNvPr id="3" name="TextBox 2"/>
        <cdr:cNvSpPr txBox="1"/>
      </cdr:nvSpPr>
      <cdr:spPr>
        <a:xfrm xmlns:a="http://schemas.openxmlformats.org/drawingml/2006/main">
          <a:off x="0" y="3559969"/>
          <a:ext cx="4104000" cy="4720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lt-LT" sz="1200" i="1" dirty="0">
              <a:latin typeface="Arial Narrow" panose="020B0606020202030204" pitchFamily="34" charset="0"/>
            </a:rPr>
            <a:t>Šaltiniai: Lietuvos statistikos departamentas</a:t>
          </a:r>
          <a:r>
            <a:rPr lang="lt-LT" sz="1200" i="1" baseline="0" dirty="0">
              <a:latin typeface="Arial Narrow" panose="020B0606020202030204" pitchFamily="34" charset="0"/>
            </a:rPr>
            <a:t> ir</a:t>
          </a:r>
          <a:r>
            <a:rPr lang="lt-LT" sz="1200" i="1" dirty="0">
              <a:latin typeface="Arial Narrow" panose="020B0606020202030204" pitchFamily="34" charset="0"/>
            </a:rPr>
            <a:t> Lietuvos banko skaičiavimai.</a:t>
          </a:r>
          <a:endParaRPr lang="en-US" sz="1200" i="1" dirty="0">
            <a:latin typeface="Arial Narrow" panose="020B060602020203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0.92784</cdr:y>
    </cdr:from>
    <cdr:to>
      <cdr:x>1</cdr:x>
      <cdr:y>1</cdr:y>
    </cdr:to>
    <cdr:sp macro="" textlink="">
      <cdr:nvSpPr>
        <cdr:cNvPr id="2" name="TextBox 1"/>
        <cdr:cNvSpPr txBox="1"/>
      </cdr:nvSpPr>
      <cdr:spPr>
        <a:xfrm xmlns:a="http://schemas.openxmlformats.org/drawingml/2006/main">
          <a:off x="0" y="2575559"/>
          <a:ext cx="3807279" cy="2002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t-LT" sz="1500" i="1">
              <a:latin typeface="Arial Narrow" panose="020B0606020202030204" pitchFamily="34" charset="0"/>
            </a:rPr>
            <a:t>Šaltinis: Sodra</a:t>
          </a:r>
          <a:r>
            <a:rPr lang="lt-LT" sz="1500" i="1" baseline="0">
              <a:latin typeface="Arial Narrow" panose="020B0606020202030204" pitchFamily="34" charset="0"/>
            </a:rPr>
            <a:t> ir Lietuvos banko skaičiavimai.</a:t>
          </a:r>
        </a:p>
        <a:p xmlns:a="http://schemas.openxmlformats.org/drawingml/2006/main">
          <a:endParaRPr lang="lt-LT" sz="1500" i="1">
            <a:latin typeface="Arial Narrow" panose="020B0606020202030204" pitchFamily="34" charset="0"/>
          </a:endParaRPr>
        </a:p>
      </cdr:txBody>
    </cdr:sp>
  </cdr:relSizeAnchor>
  <cdr:relSizeAnchor xmlns:cdr="http://schemas.openxmlformats.org/drawingml/2006/chartDrawing">
    <cdr:from>
      <cdr:x>0</cdr:x>
      <cdr:y>0</cdr:y>
    </cdr:from>
    <cdr:to>
      <cdr:x>0.70411</cdr:x>
      <cdr:y>0.09412</cdr:y>
    </cdr:to>
    <cdr:sp macro="" textlink="">
      <cdr:nvSpPr>
        <cdr:cNvPr id="3" name="TextBox 1"/>
        <cdr:cNvSpPr txBox="1"/>
      </cdr:nvSpPr>
      <cdr:spPr>
        <a:xfrm xmlns:a="http://schemas.openxmlformats.org/drawingml/2006/main">
          <a:off x="0" y="0"/>
          <a:ext cx="2659442" cy="2629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t-LT" sz="1500">
              <a:latin typeface="Arial Narrow" panose="020B0606020202030204" pitchFamily="34" charset="0"/>
            </a:rPr>
            <a:t>Procentai, pokytis</a:t>
          </a:r>
          <a:r>
            <a:rPr lang="lt-LT" sz="1500" baseline="0">
              <a:latin typeface="Arial Narrow" panose="020B0606020202030204" pitchFamily="34" charset="0"/>
            </a:rPr>
            <a:t> per metus</a:t>
          </a:r>
          <a:endParaRPr lang="lt-LT" sz="1500">
            <a:latin typeface="Arial Narrow" panose="020B0606020202030204" pitchFamily="34" charset="0"/>
          </a:endParaRPr>
        </a:p>
      </cdr:txBody>
    </cdr:sp>
  </cdr:relSizeAnchor>
  <cdr:relSizeAnchor xmlns:cdr="http://schemas.openxmlformats.org/drawingml/2006/chartDrawing">
    <cdr:from>
      <cdr:x>0.26699</cdr:x>
      <cdr:y>0.75389</cdr:y>
    </cdr:from>
    <cdr:to>
      <cdr:x>1</cdr:x>
      <cdr:y>0.83892</cdr:y>
    </cdr:to>
    <cdr:sp macro="" textlink="">
      <cdr:nvSpPr>
        <cdr:cNvPr id="4" name="TextBox 1"/>
        <cdr:cNvSpPr txBox="1"/>
      </cdr:nvSpPr>
      <cdr:spPr>
        <a:xfrm xmlns:a="http://schemas.openxmlformats.org/drawingml/2006/main">
          <a:off x="1939629" y="3465799"/>
          <a:ext cx="5325171" cy="3909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t-LT" sz="1500" dirty="0">
              <a:latin typeface="Arial Narrow" panose="020B0606020202030204" pitchFamily="34" charset="0"/>
            </a:rPr>
            <a:t>Darbo</a:t>
          </a:r>
          <a:r>
            <a:rPr lang="lt-LT" sz="1500" baseline="0" dirty="0">
              <a:latin typeface="Arial Narrow" panose="020B0606020202030204" pitchFamily="34" charset="0"/>
            </a:rPr>
            <a:t> užmokesčio </a:t>
          </a:r>
          <a:r>
            <a:rPr lang="lt-LT" sz="1500" baseline="0" dirty="0" err="1">
              <a:latin typeface="Arial Narrow" panose="020B0606020202030204" pitchFamily="34" charset="0"/>
            </a:rPr>
            <a:t>procentiliai</a:t>
          </a:r>
          <a:endParaRPr lang="lt-LT" sz="1500" dirty="0">
            <a:latin typeface="Arial Narrow" panose="020B060602020203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0.61406</cdr:x>
      <cdr:y>0</cdr:y>
    </cdr:from>
    <cdr:to>
      <cdr:x>1</cdr:x>
      <cdr:y>0.04765</cdr:y>
    </cdr:to>
    <cdr:sp macro="" textlink="">
      <cdr:nvSpPr>
        <cdr:cNvPr id="705537" name="Text Box 1025"/>
        <cdr:cNvSpPr txBox="1">
          <a:spLocks xmlns:a="http://schemas.openxmlformats.org/drawingml/2006/main" noChangeArrowheads="1"/>
        </cdr:cNvSpPr>
      </cdr:nvSpPr>
      <cdr:spPr bwMode="auto">
        <a:xfrm xmlns:a="http://schemas.openxmlformats.org/drawingml/2006/main">
          <a:off x="2564612" y="-1805837"/>
          <a:ext cx="1611852" cy="20774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DDE6E1"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0" tIns="22860" rIns="18288" bIns="0" anchor="t" upright="1">
          <a:spAutoFit/>
        </a:bodyPr>
        <a:lstStyle xmlns:a="http://schemas.openxmlformats.org/drawingml/2006/main"/>
        <a:p xmlns:a="http://schemas.openxmlformats.org/drawingml/2006/main">
          <a:pPr algn="r" rtl="0">
            <a:defRPr sz="1000"/>
          </a:pPr>
          <a:r>
            <a:rPr lang="en-US" sz="1200" b="0" i="0" u="none" strike="noStrike" baseline="0">
              <a:solidFill>
                <a:srgbClr val="000000"/>
              </a:solidFill>
              <a:latin typeface="Arial Narrow"/>
            </a:rPr>
            <a:t>Procentai, pokytis per metus</a:t>
          </a:r>
        </a:p>
      </cdr:txBody>
    </cdr:sp>
  </cdr:relSizeAnchor>
  <cdr:relSizeAnchor xmlns:cdr="http://schemas.openxmlformats.org/drawingml/2006/chartDrawing">
    <cdr:from>
      <cdr:x>0.01799</cdr:x>
      <cdr:y>0.95045</cdr:y>
    </cdr:from>
    <cdr:to>
      <cdr:x>0.9976</cdr:x>
      <cdr:y>1</cdr:y>
    </cdr:to>
    <cdr:sp macro="" textlink="">
      <cdr:nvSpPr>
        <cdr:cNvPr id="705538" name="Text Box 1026"/>
        <cdr:cNvSpPr txBox="1">
          <a:spLocks xmlns:a="http://schemas.openxmlformats.org/drawingml/2006/main" noChangeArrowheads="1"/>
        </cdr:cNvSpPr>
      </cdr:nvSpPr>
      <cdr:spPr bwMode="auto">
        <a:xfrm xmlns:a="http://schemas.openxmlformats.org/drawingml/2006/main">
          <a:off x="75135" y="4143443"/>
          <a:ext cx="4091305" cy="21602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DDE6E1"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000" b="0" i="1" u="none" strike="noStrike" baseline="0">
              <a:solidFill>
                <a:srgbClr val="000000"/>
              </a:solidFill>
              <a:latin typeface="Arial Narrow"/>
            </a:rPr>
            <a:t>Šaltiniai: </a:t>
          </a:r>
          <a:r>
            <a:rPr lang="lt-LT" sz="1000" b="0" i="1" u="none" strike="noStrike" baseline="0">
              <a:solidFill>
                <a:srgbClr val="000000"/>
              </a:solidFill>
              <a:latin typeface="Arial Narrow"/>
            </a:rPr>
            <a:t>Lietuvos s</a:t>
          </a:r>
          <a:r>
            <a:rPr lang="en-US" sz="1000" b="0" i="1" u="none" strike="noStrike" baseline="0">
              <a:solidFill>
                <a:srgbClr val="000000"/>
              </a:solidFill>
              <a:latin typeface="Arial Narrow"/>
            </a:rPr>
            <a:t>tatistikos departamentas ir Lietuvos banko skaičiavimai.</a:t>
          </a:r>
        </a:p>
      </cdr:txBody>
    </cdr:sp>
  </cdr:relSizeAnchor>
  <cdr:relSizeAnchor xmlns:cdr="http://schemas.openxmlformats.org/drawingml/2006/chartDrawing">
    <cdr:from>
      <cdr:x>0</cdr:x>
      <cdr:y>0</cdr:y>
    </cdr:from>
    <cdr:to>
      <cdr:x>0.41091</cdr:x>
      <cdr:y>0.05647</cdr:y>
    </cdr:to>
    <cdr:sp macro="" textlink="">
      <cdr:nvSpPr>
        <cdr:cNvPr id="705539" name="Text Box 1027"/>
        <cdr:cNvSpPr txBox="1">
          <a:spLocks xmlns:a="http://schemas.openxmlformats.org/drawingml/2006/main" noChangeArrowheads="1"/>
        </cdr:cNvSpPr>
      </cdr:nvSpPr>
      <cdr:spPr bwMode="auto">
        <a:xfrm xmlns:a="http://schemas.openxmlformats.org/drawingml/2006/main">
          <a:off x="-107504" y="-1805837"/>
          <a:ext cx="1716150" cy="24617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US" sz="1200" b="0" i="0" u="none" strike="noStrike" baseline="0" dirty="0" err="1">
              <a:solidFill>
                <a:srgbClr val="000000"/>
              </a:solidFill>
              <a:latin typeface="Arial Narrow"/>
            </a:rPr>
            <a:t>Procentiniai</a:t>
          </a:r>
          <a:r>
            <a:rPr lang="en-US" sz="1200" b="0" i="0" u="none" strike="noStrike" baseline="0" dirty="0">
              <a:solidFill>
                <a:srgbClr val="000000"/>
              </a:solidFill>
              <a:latin typeface="Arial Narrow"/>
            </a:rPr>
            <a:t> </a:t>
          </a:r>
          <a:r>
            <a:rPr lang="en-US" sz="1200" b="0" i="0" u="none" strike="noStrike" baseline="0" dirty="0" err="1">
              <a:solidFill>
                <a:srgbClr val="000000"/>
              </a:solidFill>
              <a:latin typeface="Arial Narrow"/>
            </a:rPr>
            <a:t>punktai</a:t>
          </a:r>
          <a:endParaRPr lang="en-US" sz="1200" b="0" i="0" u="none" strike="noStrike" baseline="0" dirty="0">
            <a:solidFill>
              <a:srgbClr val="000000"/>
            </a:solidFill>
            <a:latin typeface="Arial Narrow"/>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0.00763</cdr:x>
      <cdr:y>0.94612</cdr:y>
    </cdr:from>
    <cdr:to>
      <cdr:x>0.97219</cdr:x>
      <cdr:y>1</cdr:y>
    </cdr:to>
    <cdr:sp macro="" textlink="">
      <cdr:nvSpPr>
        <cdr:cNvPr id="2060289" name="Text Box 1"/>
        <cdr:cNvSpPr txBox="1">
          <a:spLocks xmlns:a="http://schemas.openxmlformats.org/drawingml/2006/main" noChangeArrowheads="1"/>
        </cdr:cNvSpPr>
      </cdr:nvSpPr>
      <cdr:spPr bwMode="auto">
        <a:xfrm xmlns:a="http://schemas.openxmlformats.org/drawingml/2006/main">
          <a:off x="34147" y="4019564"/>
          <a:ext cx="4318996" cy="22890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US" sz="1200" b="0" i="1" u="none" strike="noStrike" baseline="0">
              <a:solidFill>
                <a:srgbClr val="000000"/>
              </a:solidFill>
              <a:latin typeface="Arial Narrow"/>
            </a:rPr>
            <a:t>Šaltiniai: </a:t>
          </a:r>
          <a:r>
            <a:rPr lang="lt-LT" sz="1200" b="0" i="1" u="none" strike="noStrike" baseline="0">
              <a:solidFill>
                <a:srgbClr val="000000"/>
              </a:solidFill>
              <a:latin typeface="Arial Narrow"/>
            </a:rPr>
            <a:t>Lietuvos s</a:t>
          </a:r>
          <a:r>
            <a:rPr lang="en-US" sz="1200" b="0" i="1" u="none" strike="noStrike" baseline="0">
              <a:solidFill>
                <a:srgbClr val="000000"/>
              </a:solidFill>
              <a:latin typeface="Arial Narrow"/>
            </a:rPr>
            <a:t>tatistikos departamentas ir Lietuvos banko skaičiavimai.</a:t>
          </a:r>
        </a:p>
      </cdr:txBody>
    </cdr:sp>
  </cdr:relSizeAnchor>
  <cdr:relSizeAnchor xmlns:cdr="http://schemas.openxmlformats.org/drawingml/2006/chartDrawing">
    <cdr:from>
      <cdr:x>0</cdr:x>
      <cdr:y>0</cdr:y>
    </cdr:from>
    <cdr:to>
      <cdr:x>0.43791</cdr:x>
      <cdr:y>0.06389</cdr:y>
    </cdr:to>
    <cdr:sp macro="" textlink="">
      <cdr:nvSpPr>
        <cdr:cNvPr id="2060290" name="Text Box 2"/>
        <cdr:cNvSpPr txBox="1">
          <a:spLocks xmlns:a="http://schemas.openxmlformats.org/drawingml/2006/main" noChangeArrowheads="1"/>
        </cdr:cNvSpPr>
      </cdr:nvSpPr>
      <cdr:spPr bwMode="auto">
        <a:xfrm xmlns:a="http://schemas.openxmlformats.org/drawingml/2006/main">
          <a:off x="-107503" y="-1988840"/>
          <a:ext cx="1960823" cy="27143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US" sz="1600" b="0" i="0" u="none" strike="noStrike" baseline="0" dirty="0" err="1">
              <a:solidFill>
                <a:srgbClr val="000000"/>
              </a:solidFill>
              <a:latin typeface="Arial Narrow"/>
            </a:rPr>
            <a:t>Procentai</a:t>
          </a:r>
          <a:r>
            <a:rPr lang="en-US" sz="1600" b="0" i="0" u="none" strike="noStrike" baseline="0" dirty="0">
              <a:solidFill>
                <a:srgbClr val="000000"/>
              </a:solidFill>
              <a:latin typeface="Arial Narrow"/>
            </a:rPr>
            <a:t>, </a:t>
          </a:r>
          <a:r>
            <a:rPr lang="en-US" sz="1600" b="0" i="0" u="none" strike="noStrike" baseline="0" dirty="0" err="1">
              <a:solidFill>
                <a:srgbClr val="000000"/>
              </a:solidFill>
              <a:latin typeface="Arial Narrow"/>
            </a:rPr>
            <a:t>pokytis</a:t>
          </a:r>
          <a:r>
            <a:rPr lang="en-US" sz="1600" b="0" i="0" u="none" strike="noStrike" baseline="0" dirty="0">
              <a:solidFill>
                <a:srgbClr val="000000"/>
              </a:solidFill>
              <a:latin typeface="Arial Narrow"/>
            </a:rPr>
            <a:t> per </a:t>
          </a:r>
          <a:r>
            <a:rPr lang="en-US" sz="1600" b="0" i="0" u="none" strike="noStrike" baseline="0" dirty="0" err="1">
              <a:solidFill>
                <a:srgbClr val="000000"/>
              </a:solidFill>
              <a:latin typeface="Arial Narrow"/>
            </a:rPr>
            <a:t>metus</a:t>
          </a:r>
          <a:endParaRPr lang="en-US" sz="1600" b="0" i="0" u="none" strike="noStrike" baseline="0" dirty="0">
            <a:solidFill>
              <a:srgbClr val="000000"/>
            </a:solidFill>
            <a:latin typeface="Arial Narrow"/>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0.00593</cdr:x>
      <cdr:y>0</cdr:y>
    </cdr:from>
    <cdr:to>
      <cdr:x>0.42436</cdr:x>
      <cdr:y>0.05581</cdr:y>
    </cdr:to>
    <cdr:sp macro="" textlink="">
      <cdr:nvSpPr>
        <cdr:cNvPr id="2379777" name="Text Box 1025"/>
        <cdr:cNvSpPr txBox="1">
          <a:spLocks xmlns:a="http://schemas.openxmlformats.org/drawingml/2006/main" noChangeArrowheads="1"/>
        </cdr:cNvSpPr>
      </cdr:nvSpPr>
      <cdr:spPr bwMode="auto">
        <a:xfrm xmlns:a="http://schemas.openxmlformats.org/drawingml/2006/main">
          <a:off x="26658" y="0"/>
          <a:ext cx="1881046" cy="25391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DDE6E1"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18288" tIns="22860" rIns="0" bIns="0" anchor="t" upright="1">
          <a:spAutoFit/>
        </a:bodyPr>
        <a:lstStyle xmlns:a="http://schemas.openxmlformats.org/drawingml/2006/main"/>
        <a:p xmlns:a="http://schemas.openxmlformats.org/drawingml/2006/main">
          <a:pPr algn="l" rtl="0">
            <a:defRPr sz="1000"/>
          </a:pPr>
          <a:r>
            <a:rPr lang="en-US" sz="1500" b="0" i="0" u="none" strike="noStrike" baseline="0" dirty="0" err="1">
              <a:solidFill>
                <a:srgbClr val="000000"/>
              </a:solidFill>
              <a:latin typeface="Arial Narrow"/>
            </a:rPr>
            <a:t>Procentiniai</a:t>
          </a:r>
          <a:r>
            <a:rPr lang="en-US" sz="1500" b="0" i="0" u="none" strike="noStrike" baseline="0" dirty="0">
              <a:solidFill>
                <a:srgbClr val="000000"/>
              </a:solidFill>
              <a:latin typeface="Arial Narrow"/>
            </a:rPr>
            <a:t> </a:t>
          </a:r>
          <a:r>
            <a:rPr lang="en-US" sz="1500" b="0" i="0" u="none" strike="noStrike" baseline="0" dirty="0" err="1">
              <a:solidFill>
                <a:srgbClr val="000000"/>
              </a:solidFill>
              <a:latin typeface="Arial Narrow"/>
            </a:rPr>
            <a:t>punktai</a:t>
          </a:r>
          <a:endParaRPr lang="en-US" sz="1500" b="0" i="0" u="none" strike="noStrike" baseline="0" dirty="0">
            <a:solidFill>
              <a:srgbClr val="000000"/>
            </a:solidFill>
            <a:latin typeface="Arial Narrow"/>
          </a:endParaRPr>
        </a:p>
      </cdr:txBody>
    </cdr:sp>
  </cdr:relSizeAnchor>
  <cdr:relSizeAnchor xmlns:cdr="http://schemas.openxmlformats.org/drawingml/2006/chartDrawing">
    <cdr:from>
      <cdr:x>0.5416</cdr:x>
      <cdr:y>0</cdr:y>
    </cdr:from>
    <cdr:to>
      <cdr:x>0.98882</cdr:x>
      <cdr:y>0.04457</cdr:y>
    </cdr:to>
    <cdr:sp macro="" textlink="">
      <cdr:nvSpPr>
        <cdr:cNvPr id="2379779" name="Text Box 1027"/>
        <cdr:cNvSpPr txBox="1">
          <a:spLocks xmlns:a="http://schemas.openxmlformats.org/drawingml/2006/main" noChangeArrowheads="1"/>
        </cdr:cNvSpPr>
      </cdr:nvSpPr>
      <cdr:spPr bwMode="auto">
        <a:xfrm xmlns:a="http://schemas.openxmlformats.org/drawingml/2006/main">
          <a:off x="2824703" y="-1759968"/>
          <a:ext cx="2332485" cy="20276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0" tIns="22860" rIns="27432" bIns="22860" anchor="ctr" upright="1"/>
        <a:lstStyle xmlns:a="http://schemas.openxmlformats.org/drawingml/2006/main"/>
        <a:p xmlns:a="http://schemas.openxmlformats.org/drawingml/2006/main">
          <a:pPr algn="r" rtl="0">
            <a:defRPr sz="1000"/>
          </a:pPr>
          <a:r>
            <a:rPr lang="en-US" sz="1500" b="0" i="0" u="none" strike="noStrike" baseline="0" dirty="0" err="1">
              <a:solidFill>
                <a:srgbClr val="000000"/>
              </a:solidFill>
              <a:latin typeface="Arial Narrow"/>
            </a:rPr>
            <a:t>Procentai</a:t>
          </a:r>
          <a:endParaRPr lang="en-US" sz="1500" b="0" i="0" u="none" strike="noStrike" baseline="0" dirty="0">
            <a:solidFill>
              <a:srgbClr val="000000"/>
            </a:solidFill>
            <a:latin typeface="Arial Narrow"/>
          </a:endParaRPr>
        </a:p>
      </cdr:txBody>
    </cdr:sp>
  </cdr:relSizeAnchor>
  <cdr:relSizeAnchor xmlns:cdr="http://schemas.openxmlformats.org/drawingml/2006/chartDrawing">
    <cdr:from>
      <cdr:x>0</cdr:x>
      <cdr:y>0.92086</cdr:y>
    </cdr:from>
    <cdr:to>
      <cdr:x>0.98756</cdr:x>
      <cdr:y>1</cdr:y>
    </cdr:to>
    <cdr:sp macro="" textlink="">
      <cdr:nvSpPr>
        <cdr:cNvPr id="5" name="Text Box 2"/>
        <cdr:cNvSpPr txBox="1">
          <a:spLocks xmlns:a="http://schemas.openxmlformats.org/drawingml/2006/main" noChangeArrowheads="1"/>
        </cdr:cNvSpPr>
      </cdr:nvSpPr>
      <cdr:spPr bwMode="auto">
        <a:xfrm xmlns:a="http://schemas.openxmlformats.org/drawingml/2006/main">
          <a:off x="0" y="4189312"/>
          <a:ext cx="5150640" cy="36004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DDE6E1"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lt-LT" sz="1200" b="0" i="1" u="none" strike="noStrike" baseline="0" dirty="0">
              <a:solidFill>
                <a:srgbClr val="000000"/>
              </a:solidFill>
              <a:latin typeface="Arial Narrow"/>
            </a:rPr>
            <a:t>Šaltiniai: Lietuvos statistikos departamentas ir Lietuvos banko skaičiavimai.</a:t>
          </a:r>
        </a:p>
        <a:p xmlns:a="http://schemas.openxmlformats.org/drawingml/2006/main">
          <a:pPr algn="l" rtl="0">
            <a:defRPr sz="1000"/>
          </a:pPr>
          <a:r>
            <a:rPr lang="lt-LT" sz="1200" b="0" i="1" u="none" strike="noStrike" baseline="0" dirty="0">
              <a:solidFill>
                <a:srgbClr val="000000"/>
              </a:solidFill>
              <a:latin typeface="Arial Narrow"/>
            </a:rPr>
            <a:t>* SVKI, neįskaitant maisto, degalų ir tepalų bei administruojamųjų kainų, pokytis.</a:t>
          </a: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cdr:y>
    </cdr:from>
    <cdr:to>
      <cdr:x>0.28589</cdr:x>
      <cdr:y>0.05034</cdr:y>
    </cdr:to>
    <cdr:sp macro="" textlink="">
      <cdr:nvSpPr>
        <cdr:cNvPr id="883713" name="Text Box 1"/>
        <cdr:cNvSpPr txBox="1">
          <a:spLocks xmlns:a="http://schemas.openxmlformats.org/drawingml/2006/main" noChangeArrowheads="1"/>
        </cdr:cNvSpPr>
      </cdr:nvSpPr>
      <cdr:spPr bwMode="auto">
        <a:xfrm xmlns:a="http://schemas.openxmlformats.org/drawingml/2006/main">
          <a:off x="0" y="0"/>
          <a:ext cx="1302472" cy="23852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DDE6E1"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1400" b="0" i="0" u="none" strike="noStrike" baseline="0" dirty="0" err="1">
              <a:solidFill>
                <a:srgbClr val="000000"/>
              </a:solidFill>
              <a:latin typeface="Arial Narrow"/>
            </a:rPr>
            <a:t>Procentiniai</a:t>
          </a:r>
          <a:r>
            <a:rPr lang="en-US" sz="1400" b="0" i="0" u="none" strike="noStrike" baseline="0" dirty="0">
              <a:solidFill>
                <a:srgbClr val="000000"/>
              </a:solidFill>
              <a:latin typeface="Arial Narrow"/>
            </a:rPr>
            <a:t> </a:t>
          </a:r>
          <a:r>
            <a:rPr lang="en-US" sz="1400" b="0" i="0" u="none" strike="noStrike" baseline="0" dirty="0" err="1">
              <a:solidFill>
                <a:srgbClr val="000000"/>
              </a:solidFill>
              <a:latin typeface="Arial Narrow"/>
            </a:rPr>
            <a:t>punktai</a:t>
          </a:r>
          <a:endParaRPr lang="en-US" sz="1400" b="0" i="0" u="none" strike="noStrike" baseline="0" dirty="0">
            <a:solidFill>
              <a:srgbClr val="000000"/>
            </a:solidFill>
            <a:latin typeface="Arial Narrow"/>
          </a:endParaRPr>
        </a:p>
      </cdr:txBody>
    </cdr:sp>
  </cdr:relSizeAnchor>
  <cdr:relSizeAnchor xmlns:cdr="http://schemas.openxmlformats.org/drawingml/2006/chartDrawing">
    <cdr:from>
      <cdr:x>0.02378</cdr:x>
      <cdr:y>0.95282</cdr:y>
    </cdr:from>
    <cdr:to>
      <cdr:x>1</cdr:x>
      <cdr:y>1</cdr:y>
    </cdr:to>
    <cdr:sp macro="" textlink="">
      <cdr:nvSpPr>
        <cdr:cNvPr id="883714" name="Text Box 2"/>
        <cdr:cNvSpPr txBox="1">
          <a:spLocks xmlns:a="http://schemas.openxmlformats.org/drawingml/2006/main" noChangeArrowheads="1"/>
        </cdr:cNvSpPr>
      </cdr:nvSpPr>
      <cdr:spPr bwMode="auto">
        <a:xfrm xmlns:a="http://schemas.openxmlformats.org/drawingml/2006/main">
          <a:off x="122506" y="4362254"/>
          <a:ext cx="5029145" cy="21602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DDE6E1"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200" b="0" i="1" u="none" strike="noStrike" baseline="0" dirty="0" err="1">
              <a:solidFill>
                <a:srgbClr val="000000"/>
              </a:solidFill>
              <a:latin typeface="Arial Narrow"/>
            </a:rPr>
            <a:t>Šaltiniai</a:t>
          </a:r>
          <a:r>
            <a:rPr lang="en-US" sz="1200" b="0" i="1" u="none" strike="noStrike" baseline="0" dirty="0">
              <a:solidFill>
                <a:srgbClr val="000000"/>
              </a:solidFill>
              <a:latin typeface="Arial Narrow"/>
            </a:rPr>
            <a:t>: </a:t>
          </a:r>
          <a:r>
            <a:rPr lang="lt-LT" sz="1200" b="0" i="1" u="none" strike="noStrike" baseline="0" dirty="0">
              <a:solidFill>
                <a:srgbClr val="000000"/>
              </a:solidFill>
              <a:latin typeface="Arial Narrow"/>
            </a:rPr>
            <a:t>Lietuvos s</a:t>
          </a:r>
          <a:r>
            <a:rPr lang="en-US" sz="1200" b="0" i="1" u="none" strike="noStrike" baseline="0" dirty="0" err="1">
              <a:solidFill>
                <a:srgbClr val="000000"/>
              </a:solidFill>
              <a:latin typeface="Arial Narrow"/>
            </a:rPr>
            <a:t>tatistikos</a:t>
          </a:r>
          <a:r>
            <a:rPr lang="en-US" sz="1200" b="0" i="1" u="none" strike="noStrike" baseline="0" dirty="0">
              <a:solidFill>
                <a:srgbClr val="000000"/>
              </a:solidFill>
              <a:latin typeface="Arial Narrow"/>
            </a:rPr>
            <a:t> </a:t>
          </a:r>
          <a:r>
            <a:rPr lang="en-US" sz="1200" b="0" i="1" u="none" strike="noStrike" baseline="0" dirty="0" err="1">
              <a:solidFill>
                <a:srgbClr val="000000"/>
              </a:solidFill>
              <a:latin typeface="Arial Narrow"/>
            </a:rPr>
            <a:t>departamentas</a:t>
          </a:r>
          <a:r>
            <a:rPr lang="en-US" sz="1200" b="0" i="1" u="none" strike="noStrike" baseline="0" dirty="0">
              <a:solidFill>
                <a:srgbClr val="000000"/>
              </a:solidFill>
              <a:latin typeface="Arial Narrow"/>
            </a:rPr>
            <a:t> </a:t>
          </a:r>
          <a:r>
            <a:rPr lang="en-US" sz="1200" b="0" i="1" u="none" strike="noStrike" baseline="0" dirty="0" err="1">
              <a:solidFill>
                <a:srgbClr val="000000"/>
              </a:solidFill>
              <a:latin typeface="Arial Narrow"/>
            </a:rPr>
            <a:t>ir</a:t>
          </a:r>
          <a:r>
            <a:rPr lang="en-US" sz="1200" b="0" i="1" u="none" strike="noStrike" baseline="0" dirty="0">
              <a:solidFill>
                <a:srgbClr val="000000"/>
              </a:solidFill>
              <a:latin typeface="Arial Narrow"/>
            </a:rPr>
            <a:t> Lietuvos </a:t>
          </a:r>
          <a:r>
            <a:rPr lang="en-US" sz="1200" b="0" i="1" u="none" strike="noStrike" baseline="0" dirty="0" err="1">
              <a:solidFill>
                <a:srgbClr val="000000"/>
              </a:solidFill>
              <a:latin typeface="Arial Narrow"/>
            </a:rPr>
            <a:t>banko</a:t>
          </a:r>
          <a:r>
            <a:rPr lang="en-US" sz="1200" b="0" i="1" u="none" strike="noStrike" baseline="0" dirty="0">
              <a:solidFill>
                <a:srgbClr val="000000"/>
              </a:solidFill>
              <a:latin typeface="Arial Narrow"/>
            </a:rPr>
            <a:t> </a:t>
          </a:r>
          <a:r>
            <a:rPr lang="en-US" sz="1200" b="0" i="1" u="none" strike="noStrike" baseline="0" dirty="0" err="1">
              <a:solidFill>
                <a:srgbClr val="000000"/>
              </a:solidFill>
              <a:latin typeface="Arial Narrow"/>
            </a:rPr>
            <a:t>skaičiavimai</a:t>
          </a:r>
          <a:r>
            <a:rPr lang="en-US" sz="1200" b="0" i="1" u="none" strike="noStrike" baseline="0" dirty="0">
              <a:solidFill>
                <a:srgbClr val="000000"/>
              </a:solidFill>
              <a:latin typeface="Arial Narrow"/>
            </a:rPr>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2945659" cy="496006"/>
          </a:xfrm>
          <a:prstGeom prst="rect">
            <a:avLst/>
          </a:prstGeom>
          <a:noFill/>
          <a:ln w="9525">
            <a:noFill/>
            <a:miter lim="800000"/>
            <a:headEnd/>
            <a:tailEnd/>
          </a:ln>
          <a:effectLst/>
        </p:spPr>
        <p:txBody>
          <a:bodyPr vert="horz" wrap="square" lIns="92227" tIns="46114" rIns="92227" bIns="46114" numCol="1" anchor="t" anchorCtr="0" compatLnSpc="1">
            <a:prstTxWarp prst="textNoShape">
              <a:avLst/>
            </a:prstTxWarp>
          </a:bodyPr>
          <a:lstStyle>
            <a:lvl1pPr eaLnBrk="1" hangingPunct="1">
              <a:defRPr sz="1300"/>
            </a:lvl1pPr>
          </a:lstStyle>
          <a:p>
            <a:pPr>
              <a:defRPr/>
            </a:pPr>
            <a:endParaRPr lang="en-GB"/>
          </a:p>
        </p:txBody>
      </p:sp>
      <p:sp>
        <p:nvSpPr>
          <p:cNvPr id="46083" name="Rectangle 3"/>
          <p:cNvSpPr>
            <a:spLocks noGrp="1" noChangeArrowheads="1"/>
          </p:cNvSpPr>
          <p:nvPr>
            <p:ph type="dt" sz="quarter" idx="1"/>
          </p:nvPr>
        </p:nvSpPr>
        <p:spPr bwMode="auto">
          <a:xfrm>
            <a:off x="3850443" y="1"/>
            <a:ext cx="2945659" cy="496006"/>
          </a:xfrm>
          <a:prstGeom prst="rect">
            <a:avLst/>
          </a:prstGeom>
          <a:noFill/>
          <a:ln w="9525">
            <a:noFill/>
            <a:miter lim="800000"/>
            <a:headEnd/>
            <a:tailEnd/>
          </a:ln>
          <a:effectLst/>
        </p:spPr>
        <p:txBody>
          <a:bodyPr vert="horz" wrap="square" lIns="92227" tIns="46114" rIns="92227" bIns="46114" numCol="1" anchor="t" anchorCtr="0" compatLnSpc="1">
            <a:prstTxWarp prst="textNoShape">
              <a:avLst/>
            </a:prstTxWarp>
          </a:bodyPr>
          <a:lstStyle>
            <a:lvl1pPr algn="r" eaLnBrk="1" hangingPunct="1">
              <a:defRPr sz="1300"/>
            </a:lvl1pPr>
          </a:lstStyle>
          <a:p>
            <a:pPr>
              <a:defRPr/>
            </a:pPr>
            <a:endParaRPr lang="en-GB"/>
          </a:p>
        </p:txBody>
      </p:sp>
      <p:sp>
        <p:nvSpPr>
          <p:cNvPr id="46084" name="Rectangle 4"/>
          <p:cNvSpPr>
            <a:spLocks noGrp="1" noChangeArrowheads="1"/>
          </p:cNvSpPr>
          <p:nvPr>
            <p:ph type="ftr" sz="quarter" idx="2"/>
          </p:nvPr>
        </p:nvSpPr>
        <p:spPr bwMode="auto">
          <a:xfrm>
            <a:off x="0" y="9430598"/>
            <a:ext cx="2945659" cy="496006"/>
          </a:xfrm>
          <a:prstGeom prst="rect">
            <a:avLst/>
          </a:prstGeom>
          <a:noFill/>
          <a:ln w="9525">
            <a:noFill/>
            <a:miter lim="800000"/>
            <a:headEnd/>
            <a:tailEnd/>
          </a:ln>
          <a:effectLst/>
        </p:spPr>
        <p:txBody>
          <a:bodyPr vert="horz" wrap="square" lIns="92227" tIns="46114" rIns="92227" bIns="46114" numCol="1" anchor="b" anchorCtr="0" compatLnSpc="1">
            <a:prstTxWarp prst="textNoShape">
              <a:avLst/>
            </a:prstTxWarp>
          </a:bodyPr>
          <a:lstStyle>
            <a:lvl1pPr eaLnBrk="1" hangingPunct="1">
              <a:defRPr sz="1300"/>
            </a:lvl1pPr>
          </a:lstStyle>
          <a:p>
            <a:pPr>
              <a:defRPr/>
            </a:pPr>
            <a:endParaRPr lang="en-GB"/>
          </a:p>
        </p:txBody>
      </p:sp>
      <p:sp>
        <p:nvSpPr>
          <p:cNvPr id="46085" name="Rectangle 5"/>
          <p:cNvSpPr>
            <a:spLocks noGrp="1" noChangeArrowheads="1"/>
          </p:cNvSpPr>
          <p:nvPr>
            <p:ph type="sldNum" sz="quarter" idx="3"/>
          </p:nvPr>
        </p:nvSpPr>
        <p:spPr bwMode="auto">
          <a:xfrm>
            <a:off x="3850443" y="9430598"/>
            <a:ext cx="2945659" cy="496006"/>
          </a:xfrm>
          <a:prstGeom prst="rect">
            <a:avLst/>
          </a:prstGeom>
          <a:noFill/>
          <a:ln w="9525">
            <a:noFill/>
            <a:miter lim="800000"/>
            <a:headEnd/>
            <a:tailEnd/>
          </a:ln>
          <a:effectLst/>
        </p:spPr>
        <p:txBody>
          <a:bodyPr vert="horz" wrap="square" lIns="92227" tIns="46114" rIns="92227" bIns="46114" numCol="1" anchor="b" anchorCtr="0" compatLnSpc="1">
            <a:prstTxWarp prst="textNoShape">
              <a:avLst/>
            </a:prstTxWarp>
          </a:bodyPr>
          <a:lstStyle>
            <a:lvl1pPr algn="r" eaLnBrk="1" hangingPunct="1">
              <a:defRPr sz="1300"/>
            </a:lvl1pPr>
          </a:lstStyle>
          <a:p>
            <a:pPr>
              <a:defRPr/>
            </a:pPr>
            <a:fld id="{13D87B63-8F8D-4B0D-9DE4-2AC02826B788}" type="slidenum">
              <a:rPr lang="en-GB"/>
              <a:pPr>
                <a:defRPr/>
              </a:pPr>
              <a:t>‹#›</a:t>
            </a:fld>
            <a:endParaRPr lang="en-GB"/>
          </a:p>
        </p:txBody>
      </p:sp>
    </p:spTree>
    <p:extLst>
      <p:ext uri="{BB962C8B-B14F-4D97-AF65-F5344CB8AC3E}">
        <p14:creationId xmlns:p14="http://schemas.microsoft.com/office/powerpoint/2010/main" val="4037186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1"/>
            <a:ext cx="2945659" cy="496006"/>
          </a:xfrm>
          <a:prstGeom prst="rect">
            <a:avLst/>
          </a:prstGeom>
          <a:noFill/>
          <a:ln w="9525">
            <a:noFill/>
            <a:miter lim="800000"/>
            <a:headEnd/>
            <a:tailEnd/>
          </a:ln>
          <a:effectLst/>
        </p:spPr>
        <p:txBody>
          <a:bodyPr vert="horz" wrap="square" lIns="92227" tIns="46114" rIns="92227" bIns="46114" numCol="1" anchor="t" anchorCtr="0" compatLnSpc="1">
            <a:prstTxWarp prst="textNoShape">
              <a:avLst/>
            </a:prstTxWarp>
          </a:bodyPr>
          <a:lstStyle>
            <a:lvl1pPr eaLnBrk="1" hangingPunct="1">
              <a:defRPr sz="1300"/>
            </a:lvl1pPr>
          </a:lstStyle>
          <a:p>
            <a:pPr>
              <a:defRPr/>
            </a:pPr>
            <a:endParaRPr lang="en-GB"/>
          </a:p>
        </p:txBody>
      </p:sp>
      <p:sp>
        <p:nvSpPr>
          <p:cNvPr id="33795" name="Rectangle 3"/>
          <p:cNvSpPr>
            <a:spLocks noGrp="1" noChangeArrowheads="1"/>
          </p:cNvSpPr>
          <p:nvPr>
            <p:ph type="dt" idx="1"/>
          </p:nvPr>
        </p:nvSpPr>
        <p:spPr bwMode="auto">
          <a:xfrm>
            <a:off x="3850443" y="1"/>
            <a:ext cx="2945659" cy="496006"/>
          </a:xfrm>
          <a:prstGeom prst="rect">
            <a:avLst/>
          </a:prstGeom>
          <a:noFill/>
          <a:ln w="9525">
            <a:noFill/>
            <a:miter lim="800000"/>
            <a:headEnd/>
            <a:tailEnd/>
          </a:ln>
          <a:effectLst/>
        </p:spPr>
        <p:txBody>
          <a:bodyPr vert="horz" wrap="square" lIns="92227" tIns="46114" rIns="92227" bIns="46114" numCol="1" anchor="t" anchorCtr="0" compatLnSpc="1">
            <a:prstTxWarp prst="textNoShape">
              <a:avLst/>
            </a:prstTxWarp>
          </a:bodyPr>
          <a:lstStyle>
            <a:lvl1pPr algn="r" eaLnBrk="1" hangingPunct="1">
              <a:defRPr sz="1300"/>
            </a:lvl1pPr>
          </a:lstStyle>
          <a:p>
            <a:pPr>
              <a:defRPr/>
            </a:pPr>
            <a:endParaRPr lang="en-GB"/>
          </a:p>
        </p:txBody>
      </p:sp>
      <p:sp>
        <p:nvSpPr>
          <p:cNvPr id="819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679768" y="4715300"/>
            <a:ext cx="5438140" cy="4468916"/>
          </a:xfrm>
          <a:prstGeom prst="rect">
            <a:avLst/>
          </a:prstGeom>
          <a:noFill/>
          <a:ln w="9525">
            <a:noFill/>
            <a:miter lim="800000"/>
            <a:headEnd/>
            <a:tailEnd/>
          </a:ln>
          <a:effectLst/>
        </p:spPr>
        <p:txBody>
          <a:bodyPr vert="horz" wrap="square" lIns="92227" tIns="46114" rIns="92227" bIns="4611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3798" name="Rectangle 6"/>
          <p:cNvSpPr>
            <a:spLocks noGrp="1" noChangeArrowheads="1"/>
          </p:cNvSpPr>
          <p:nvPr>
            <p:ph type="ftr" sz="quarter" idx="4"/>
          </p:nvPr>
        </p:nvSpPr>
        <p:spPr bwMode="auto">
          <a:xfrm>
            <a:off x="0" y="9430598"/>
            <a:ext cx="2945659" cy="496006"/>
          </a:xfrm>
          <a:prstGeom prst="rect">
            <a:avLst/>
          </a:prstGeom>
          <a:noFill/>
          <a:ln w="9525">
            <a:noFill/>
            <a:miter lim="800000"/>
            <a:headEnd/>
            <a:tailEnd/>
          </a:ln>
          <a:effectLst/>
        </p:spPr>
        <p:txBody>
          <a:bodyPr vert="horz" wrap="square" lIns="92227" tIns="46114" rIns="92227" bIns="46114" numCol="1" anchor="b" anchorCtr="0" compatLnSpc="1">
            <a:prstTxWarp prst="textNoShape">
              <a:avLst/>
            </a:prstTxWarp>
          </a:bodyPr>
          <a:lstStyle>
            <a:lvl1pPr eaLnBrk="1" hangingPunct="1">
              <a:defRPr sz="1300"/>
            </a:lvl1pPr>
          </a:lstStyle>
          <a:p>
            <a:pPr>
              <a:defRPr/>
            </a:pPr>
            <a:endParaRPr lang="en-GB"/>
          </a:p>
        </p:txBody>
      </p:sp>
      <p:sp>
        <p:nvSpPr>
          <p:cNvPr id="33799" name="Rectangle 7"/>
          <p:cNvSpPr>
            <a:spLocks noGrp="1" noChangeArrowheads="1"/>
          </p:cNvSpPr>
          <p:nvPr>
            <p:ph type="sldNum" sz="quarter" idx="5"/>
          </p:nvPr>
        </p:nvSpPr>
        <p:spPr bwMode="auto">
          <a:xfrm>
            <a:off x="3850443" y="9430598"/>
            <a:ext cx="2945659" cy="496006"/>
          </a:xfrm>
          <a:prstGeom prst="rect">
            <a:avLst/>
          </a:prstGeom>
          <a:noFill/>
          <a:ln w="9525">
            <a:noFill/>
            <a:miter lim="800000"/>
            <a:headEnd/>
            <a:tailEnd/>
          </a:ln>
          <a:effectLst/>
        </p:spPr>
        <p:txBody>
          <a:bodyPr vert="horz" wrap="square" lIns="92227" tIns="46114" rIns="92227" bIns="46114" numCol="1" anchor="b" anchorCtr="0" compatLnSpc="1">
            <a:prstTxWarp prst="textNoShape">
              <a:avLst/>
            </a:prstTxWarp>
          </a:bodyPr>
          <a:lstStyle>
            <a:lvl1pPr algn="r" eaLnBrk="1" hangingPunct="1">
              <a:defRPr sz="1300"/>
            </a:lvl1pPr>
          </a:lstStyle>
          <a:p>
            <a:pPr>
              <a:defRPr/>
            </a:pPr>
            <a:fld id="{6C80EC2B-37DE-47D8-B3C3-6E7903E2443A}" type="slidenum">
              <a:rPr lang="en-GB"/>
              <a:pPr>
                <a:defRPr/>
              </a:pPr>
              <a:t>‹#›</a:t>
            </a:fld>
            <a:endParaRPr lang="en-GB"/>
          </a:p>
        </p:txBody>
      </p:sp>
    </p:spTree>
    <p:extLst>
      <p:ext uri="{BB962C8B-B14F-4D97-AF65-F5344CB8AC3E}">
        <p14:creationId xmlns:p14="http://schemas.microsoft.com/office/powerpoint/2010/main" val="8125274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4113" cy="3722687"/>
          </a:xfrm>
        </p:spPr>
      </p:sp>
      <p:sp>
        <p:nvSpPr>
          <p:cNvPr id="3" name="Notes Placeholder 2"/>
          <p:cNvSpPr>
            <a:spLocks noGrp="1"/>
          </p:cNvSpPr>
          <p:nvPr>
            <p:ph type="body" idx="1"/>
          </p:nvPr>
        </p:nvSpPr>
        <p:spPr/>
        <p:txBody>
          <a:bodyPr/>
          <a:lstStyle/>
          <a:p>
            <a:pPr marL="171450" marR="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lt-LT" sz="1200" b="0" baseline="0" noProof="0" dirty="0" smtClean="0">
              <a:solidFill>
                <a:schemeClr val="tx1"/>
              </a:solidFill>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pPr>
              <a:defRPr/>
            </a:pPr>
            <a:fld id="{6C80EC2B-37DE-47D8-B3C3-6E7903E2443A}" type="slidenum">
              <a:rPr lang="en-GB" smtClean="0"/>
              <a:pPr>
                <a:defRPr/>
              </a:pPr>
              <a:t>1</a:t>
            </a:fld>
            <a:endParaRPr lang="en-GB"/>
          </a:p>
        </p:txBody>
      </p:sp>
    </p:spTree>
    <p:extLst>
      <p:ext uri="{BB962C8B-B14F-4D97-AF65-F5344CB8AC3E}">
        <p14:creationId xmlns:p14="http://schemas.microsoft.com/office/powerpoint/2010/main" val="857631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4113" cy="3722687"/>
          </a:xfrm>
        </p:spPr>
      </p:sp>
      <p:sp>
        <p:nvSpPr>
          <p:cNvPr id="3" name="Notes Placeholder 2"/>
          <p:cNvSpPr>
            <a:spLocks noGrp="1"/>
          </p:cNvSpPr>
          <p:nvPr>
            <p:ph type="body" idx="1"/>
          </p:nvPr>
        </p:nvSpPr>
        <p:spPr/>
        <p:txBody>
          <a:bodyPr/>
          <a:lstStyle/>
          <a:p>
            <a:pPr marL="171450" indent="-171450" algn="just" eaLnBrk="1" fontAlgn="auto" hangingPunct="1">
              <a:spcBef>
                <a:spcPts val="0"/>
              </a:spcBef>
              <a:spcAft>
                <a:spcPts val="600"/>
              </a:spcAft>
              <a:buFont typeface="Arial" panose="020B0604020202020204" pitchFamily="34" charset="0"/>
              <a:buChar char="•"/>
              <a:defRPr/>
            </a:pPr>
            <a:endParaRPr lang="lt-LT" sz="1200" b="1" baseline="0" dirty="0" smtClean="0">
              <a:solidFill>
                <a:schemeClr val="tx1"/>
              </a:solidFill>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pPr>
              <a:defRPr/>
            </a:pPr>
            <a:fld id="{6C80EC2B-37DE-47D8-B3C3-6E7903E2443A}" type="slidenum">
              <a:rPr lang="en-GB" smtClean="0">
                <a:solidFill>
                  <a:prstClr val="black"/>
                </a:solidFill>
              </a:rPr>
              <a:pPr>
                <a:defRPr/>
              </a:pPr>
              <a:t>10</a:t>
            </a:fld>
            <a:endParaRPr lang="en-GB">
              <a:solidFill>
                <a:prstClr val="black"/>
              </a:solidFill>
            </a:endParaRPr>
          </a:p>
        </p:txBody>
      </p:sp>
    </p:spTree>
    <p:extLst>
      <p:ext uri="{BB962C8B-B14F-4D97-AF65-F5344CB8AC3E}">
        <p14:creationId xmlns:p14="http://schemas.microsoft.com/office/powerpoint/2010/main" val="2213865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4113" cy="3722687"/>
          </a:xfrm>
        </p:spPr>
      </p:sp>
      <p:sp>
        <p:nvSpPr>
          <p:cNvPr id="3" name="Notes Placeholder 2"/>
          <p:cNvSpPr>
            <a:spLocks noGrp="1"/>
          </p:cNvSpPr>
          <p:nvPr>
            <p:ph type="body" idx="1"/>
          </p:nvPr>
        </p:nvSpPr>
        <p:spPr/>
        <p:txBody>
          <a:bodyPr/>
          <a:lstStyle/>
          <a:p>
            <a:pPr marL="171450" indent="-171450" algn="just" eaLnBrk="1" fontAlgn="auto" hangingPunct="1">
              <a:spcBef>
                <a:spcPts val="0"/>
              </a:spcBef>
              <a:spcAft>
                <a:spcPts val="600"/>
              </a:spcAft>
              <a:buFont typeface="Arial" panose="020B0604020202020204" pitchFamily="34" charset="0"/>
              <a:buChar char="•"/>
              <a:defRPr/>
            </a:pPr>
            <a:r>
              <a:rPr lang="lt-LT" sz="1200" b="0" baseline="0" dirty="0" smtClean="0">
                <a:solidFill>
                  <a:schemeClr val="tx1"/>
                </a:solidFill>
                <a:latin typeface="Arial Narrow" panose="020B0606020202030204" pitchFamily="34" charset="0"/>
              </a:rPr>
              <a:t>MMA padidinimai:</a:t>
            </a:r>
          </a:p>
          <a:p>
            <a:pPr marL="171450" indent="-171450" algn="just" eaLnBrk="1" fontAlgn="auto" hangingPunct="1">
              <a:spcBef>
                <a:spcPts val="0"/>
              </a:spcBef>
              <a:spcAft>
                <a:spcPts val="600"/>
              </a:spcAft>
              <a:buFont typeface="Arial" panose="020B0604020202020204" pitchFamily="34" charset="0"/>
              <a:buChar char="•"/>
              <a:defRPr/>
            </a:pPr>
            <a:r>
              <a:rPr lang="lt-LT" sz="1200" b="0" baseline="0" dirty="0" smtClean="0">
                <a:solidFill>
                  <a:schemeClr val="tx1"/>
                </a:solidFill>
                <a:latin typeface="Arial Narrow" panose="020B0606020202030204" pitchFamily="34" charset="0"/>
              </a:rPr>
              <a:t>2015 m. sausis 300 </a:t>
            </a:r>
            <a:r>
              <a:rPr lang="lt-LT" sz="1200" b="0" baseline="0" dirty="0" err="1" smtClean="0">
                <a:solidFill>
                  <a:schemeClr val="tx1"/>
                </a:solidFill>
                <a:latin typeface="Arial Narrow" panose="020B0606020202030204" pitchFamily="34" charset="0"/>
              </a:rPr>
              <a:t>Eur</a:t>
            </a:r>
            <a:endParaRPr lang="lt-LT" sz="1200" b="0" baseline="0" dirty="0" smtClean="0">
              <a:solidFill>
                <a:schemeClr val="tx1"/>
              </a:solidFill>
              <a:latin typeface="Arial Narrow" panose="020B0606020202030204" pitchFamily="34" charset="0"/>
            </a:endParaRPr>
          </a:p>
          <a:p>
            <a:pPr marL="171450" indent="-171450" algn="just" eaLnBrk="1" fontAlgn="auto" hangingPunct="1">
              <a:spcBef>
                <a:spcPts val="0"/>
              </a:spcBef>
              <a:spcAft>
                <a:spcPts val="600"/>
              </a:spcAft>
              <a:buFont typeface="Arial" panose="020B0604020202020204" pitchFamily="34" charset="0"/>
              <a:buChar char="•"/>
              <a:defRPr/>
            </a:pPr>
            <a:r>
              <a:rPr lang="lt-LT" sz="1200" b="0" baseline="0" dirty="0" smtClean="0">
                <a:solidFill>
                  <a:schemeClr val="tx1"/>
                </a:solidFill>
                <a:latin typeface="Arial Narrow" panose="020B0606020202030204" pitchFamily="34" charset="0"/>
              </a:rPr>
              <a:t>2015 m. liepa 325 </a:t>
            </a:r>
            <a:r>
              <a:rPr lang="lt-LT" sz="1200" b="0" baseline="0" dirty="0" err="1" smtClean="0">
                <a:solidFill>
                  <a:schemeClr val="tx1"/>
                </a:solidFill>
                <a:latin typeface="Arial Narrow" panose="020B0606020202030204" pitchFamily="34" charset="0"/>
              </a:rPr>
              <a:t>Eur</a:t>
            </a:r>
            <a:endParaRPr lang="lt-LT" sz="1200" b="0" baseline="0" dirty="0" smtClean="0">
              <a:solidFill>
                <a:schemeClr val="tx1"/>
              </a:solidFill>
              <a:latin typeface="Arial Narrow" panose="020B0606020202030204" pitchFamily="34" charset="0"/>
            </a:endParaRPr>
          </a:p>
          <a:p>
            <a:pPr marL="171450" indent="-171450" algn="just" eaLnBrk="1" fontAlgn="auto" hangingPunct="1">
              <a:spcBef>
                <a:spcPts val="0"/>
              </a:spcBef>
              <a:spcAft>
                <a:spcPts val="600"/>
              </a:spcAft>
              <a:buFont typeface="Arial" panose="020B0604020202020204" pitchFamily="34" charset="0"/>
              <a:buChar char="•"/>
              <a:defRPr/>
            </a:pPr>
            <a:r>
              <a:rPr lang="lt-LT" sz="1200" b="0" baseline="0" dirty="0" smtClean="0">
                <a:solidFill>
                  <a:schemeClr val="tx1"/>
                </a:solidFill>
                <a:latin typeface="Arial Narrow" panose="020B0606020202030204" pitchFamily="34" charset="0"/>
              </a:rPr>
              <a:t>2016 m. sausis 350 </a:t>
            </a:r>
            <a:r>
              <a:rPr lang="lt-LT" sz="1200" b="0" baseline="0" dirty="0" err="1" smtClean="0">
                <a:solidFill>
                  <a:schemeClr val="tx1"/>
                </a:solidFill>
                <a:latin typeface="Arial Narrow" panose="020B0606020202030204" pitchFamily="34" charset="0"/>
              </a:rPr>
              <a:t>Eur</a:t>
            </a:r>
            <a:endParaRPr lang="lt-LT" sz="1200" b="0" baseline="0" dirty="0" smtClean="0">
              <a:solidFill>
                <a:schemeClr val="tx1"/>
              </a:solidFill>
              <a:latin typeface="Arial Narrow" panose="020B0606020202030204" pitchFamily="34" charset="0"/>
            </a:endParaRPr>
          </a:p>
          <a:p>
            <a:pPr marL="171450" indent="-171450" algn="just" eaLnBrk="1" fontAlgn="auto" hangingPunct="1">
              <a:spcBef>
                <a:spcPts val="0"/>
              </a:spcBef>
              <a:spcAft>
                <a:spcPts val="600"/>
              </a:spcAft>
              <a:buFont typeface="Arial" panose="020B0604020202020204" pitchFamily="34" charset="0"/>
              <a:buChar char="•"/>
              <a:defRPr/>
            </a:pPr>
            <a:r>
              <a:rPr lang="lt-LT" sz="1200" b="0" baseline="0" dirty="0" smtClean="0">
                <a:solidFill>
                  <a:schemeClr val="tx1"/>
                </a:solidFill>
                <a:latin typeface="Arial Narrow" panose="020B0606020202030204" pitchFamily="34" charset="0"/>
              </a:rPr>
              <a:t>2016 m. liepa 380 </a:t>
            </a:r>
            <a:r>
              <a:rPr lang="lt-LT" sz="1200" b="0" baseline="0" dirty="0" err="1" smtClean="0">
                <a:solidFill>
                  <a:schemeClr val="tx1"/>
                </a:solidFill>
                <a:latin typeface="Arial Narrow" panose="020B0606020202030204" pitchFamily="34" charset="0"/>
              </a:rPr>
              <a:t>Eur</a:t>
            </a:r>
            <a:endParaRPr lang="lt-LT" sz="1200" b="0" baseline="0" dirty="0" smtClean="0">
              <a:solidFill>
                <a:schemeClr val="tx1"/>
              </a:solidFill>
              <a:latin typeface="Arial Narrow" panose="020B0606020202030204" pitchFamily="34" charset="0"/>
            </a:endParaRPr>
          </a:p>
          <a:p>
            <a:pPr marL="171450" indent="-171450" algn="just" eaLnBrk="1" fontAlgn="auto" hangingPunct="1">
              <a:spcBef>
                <a:spcPts val="0"/>
              </a:spcBef>
              <a:spcAft>
                <a:spcPts val="600"/>
              </a:spcAft>
              <a:buFont typeface="Arial" panose="020B0604020202020204" pitchFamily="34" charset="0"/>
              <a:buChar char="•"/>
              <a:defRPr/>
            </a:pPr>
            <a:r>
              <a:rPr lang="lt-LT" sz="1200" b="0" baseline="0" dirty="0" smtClean="0">
                <a:solidFill>
                  <a:schemeClr val="tx1"/>
                </a:solidFill>
                <a:latin typeface="Arial Narrow" panose="020B0606020202030204" pitchFamily="34" charset="0"/>
              </a:rPr>
              <a:t>2018 m. sausis 400 </a:t>
            </a:r>
            <a:r>
              <a:rPr lang="lt-LT" sz="1200" b="0" baseline="0" dirty="0" err="1" smtClean="0">
                <a:solidFill>
                  <a:schemeClr val="tx1"/>
                </a:solidFill>
                <a:latin typeface="Arial Narrow" panose="020B0606020202030204" pitchFamily="34" charset="0"/>
              </a:rPr>
              <a:t>Eur</a:t>
            </a:r>
            <a:endParaRPr lang="en-US" sz="1200" b="0" baseline="0" dirty="0" smtClean="0">
              <a:solidFill>
                <a:schemeClr val="tx1"/>
              </a:solidFill>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pPr>
              <a:defRPr/>
            </a:pPr>
            <a:fld id="{6C80EC2B-37DE-47D8-B3C3-6E7903E2443A}" type="slidenum">
              <a:rPr lang="en-GB" smtClean="0"/>
              <a:pPr>
                <a:defRPr/>
              </a:pPr>
              <a:t>11</a:t>
            </a:fld>
            <a:endParaRPr lang="en-GB"/>
          </a:p>
        </p:txBody>
      </p:sp>
    </p:spTree>
    <p:extLst>
      <p:ext uri="{BB962C8B-B14F-4D97-AF65-F5344CB8AC3E}">
        <p14:creationId xmlns:p14="http://schemas.microsoft.com/office/powerpoint/2010/main" val="2213865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GB" altLang="lt-LT" sz="1000" dirty="0" smtClean="0">
                <a:latin typeface="Times New Roman" pitchFamily="18" charset="0"/>
              </a:rPr>
              <a:t>The growth of labour costs tend to exceed the growth of productivity in the last couple of years. If it continues like that, the competitiveness of Lithuanian exporting companies might start to deteriorate. </a:t>
            </a:r>
          </a:p>
          <a:p>
            <a:pPr marL="171450" indent="-171450">
              <a:buFontTx/>
              <a:buChar char="•"/>
            </a:pPr>
            <a:r>
              <a:rPr lang="en-GB" altLang="lt-LT" sz="1000" dirty="0" smtClean="0">
                <a:latin typeface="Times New Roman" pitchFamily="18" charset="0"/>
              </a:rPr>
              <a:t>However, as I showed in my previous slides, the situation in external sector is relatively good: export market shares continue increasing, exports of Lithuanian origin continue growing, although at a slower peace. The latter is in line with less favourable situation in Lithuania’s main trading partners as well as slower growth of external demand.</a:t>
            </a:r>
          </a:p>
          <a:p>
            <a:pPr marL="171450" indent="-171450">
              <a:buFontTx/>
              <a:buChar char="•"/>
            </a:pPr>
            <a:endParaRPr lang="en-GB" altLang="lt-LT" sz="1000" dirty="0" smtClean="0">
              <a:latin typeface="Times New Roman" pitchFamily="18" charset="0"/>
            </a:endParaRPr>
          </a:p>
          <a:p>
            <a:pPr marL="171450" indent="-171450">
              <a:buFontTx/>
              <a:buChar char="•"/>
            </a:pPr>
            <a:r>
              <a:rPr lang="en-GB" altLang="lt-LT" sz="1000" b="1" dirty="0" smtClean="0">
                <a:latin typeface="Times New Roman" pitchFamily="18" charset="0"/>
              </a:rPr>
              <a:t>What could be done in order to avoid the worst case scenario? </a:t>
            </a:r>
          </a:p>
          <a:p>
            <a:pPr marL="171450" indent="-171450">
              <a:buFontTx/>
              <a:buChar char="•"/>
            </a:pPr>
            <a:r>
              <a:rPr lang="en-GB" altLang="lt-LT" sz="1000" dirty="0" smtClean="0">
                <a:latin typeface="Times New Roman" pitchFamily="18" charset="0"/>
              </a:rPr>
              <a:t>Lithuanian firms have to put efforts and increase productivity. Basically, there are 2 ways to</a:t>
            </a:r>
            <a:r>
              <a:rPr lang="en-GB" altLang="lt-LT" sz="1000" baseline="0" dirty="0" smtClean="0">
                <a:latin typeface="Times New Roman" pitchFamily="18" charset="0"/>
              </a:rPr>
              <a:t> do it. First, p</a:t>
            </a:r>
            <a:r>
              <a:rPr lang="en-GB" altLang="lt-LT" sz="1000" dirty="0" smtClean="0">
                <a:latin typeface="Times New Roman" pitchFamily="18" charset="0"/>
              </a:rPr>
              <a:t>roductivity increases when </a:t>
            </a:r>
            <a:r>
              <a:rPr lang="en-US" altLang="lt-LT" sz="1000" dirty="0" smtClean="0">
                <a:latin typeface="Times New Roman" pitchFamily="18" charset="0"/>
              </a:rPr>
              <a:t>firms invest more into automation of processes and inventions </a:t>
            </a:r>
            <a:r>
              <a:rPr lang="en-GB" altLang="lt-LT" sz="1000" dirty="0" smtClean="0">
                <a:latin typeface="Times New Roman" pitchFamily="18" charset="0"/>
              </a:rPr>
              <a:t>or, second, number of employed people is rising </a:t>
            </a:r>
            <a:r>
              <a:rPr lang="en-US" altLang="lt-LT" sz="1000" dirty="0" smtClean="0">
                <a:latin typeface="Times New Roman" pitchFamily="18" charset="0"/>
              </a:rPr>
              <a:t>. All that helps to accelerated production processes and increase the value added.</a:t>
            </a:r>
          </a:p>
          <a:p>
            <a:pPr marL="171450" indent="-171450">
              <a:buFontTx/>
              <a:buChar char="•"/>
            </a:pPr>
            <a:r>
              <a:rPr lang="en-GB" altLang="lt-LT" sz="1000" dirty="0" smtClean="0">
                <a:latin typeface="Times New Roman" pitchFamily="18" charset="0"/>
              </a:rPr>
              <a:t>The first</a:t>
            </a:r>
            <a:r>
              <a:rPr lang="en-GB" altLang="lt-LT" sz="1000" baseline="0" dirty="0" smtClean="0">
                <a:latin typeface="Times New Roman" pitchFamily="18" charset="0"/>
              </a:rPr>
              <a:t> method to increase productivity</a:t>
            </a:r>
            <a:r>
              <a:rPr lang="en-GB" altLang="lt-LT" sz="1000" dirty="0" smtClean="0">
                <a:latin typeface="Times New Roman" pitchFamily="18" charset="0"/>
              </a:rPr>
              <a:t> seems to be happening. In my previous slides I showed, that investment became an important driver of GDP growth as of H2 of 2017. In addition to that, there is a plenty of room to intensify the absorption of money from EU funds. This is exactly what is behind our investment forecast for 2018, which indicates an acceleration of investment growth.</a:t>
            </a:r>
          </a:p>
          <a:p>
            <a:pPr marL="171450" indent="-171450">
              <a:buFontTx/>
              <a:buChar char="•"/>
            </a:pPr>
            <a:endParaRPr lang="en-GB" altLang="lt-LT" sz="1000" dirty="0" smtClean="0">
              <a:latin typeface="Times New Roman" pitchFamily="18" charset="0"/>
            </a:endParaRPr>
          </a:p>
        </p:txBody>
      </p:sp>
      <p:sp>
        <p:nvSpPr>
          <p:cNvPr id="747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eaLnBrk="0" hangingPunct="0">
              <a:spcBef>
                <a:spcPct val="30000"/>
              </a:spcBef>
              <a:defRPr sz="1200">
                <a:solidFill>
                  <a:schemeClr val="tx1"/>
                </a:solidFill>
                <a:latin typeface="Times New Roman" pitchFamily="18" charset="0"/>
              </a:defRPr>
            </a:lvl1pPr>
            <a:lvl2pPr marL="742950" indent="-285750" defTabSz="906463" eaLnBrk="0" hangingPunct="0">
              <a:spcBef>
                <a:spcPct val="30000"/>
              </a:spcBef>
              <a:defRPr sz="1200">
                <a:solidFill>
                  <a:schemeClr val="tx1"/>
                </a:solidFill>
                <a:latin typeface="Times New Roman" pitchFamily="18" charset="0"/>
              </a:defRPr>
            </a:lvl2pPr>
            <a:lvl3pPr marL="1143000" indent="-228600" defTabSz="906463" eaLnBrk="0" hangingPunct="0">
              <a:spcBef>
                <a:spcPct val="30000"/>
              </a:spcBef>
              <a:defRPr sz="1200">
                <a:solidFill>
                  <a:schemeClr val="tx1"/>
                </a:solidFill>
                <a:latin typeface="Times New Roman" pitchFamily="18" charset="0"/>
              </a:defRPr>
            </a:lvl3pPr>
            <a:lvl4pPr marL="1600200" indent="-228600" defTabSz="906463" eaLnBrk="0" hangingPunct="0">
              <a:spcBef>
                <a:spcPct val="30000"/>
              </a:spcBef>
              <a:defRPr sz="1200">
                <a:solidFill>
                  <a:schemeClr val="tx1"/>
                </a:solidFill>
                <a:latin typeface="Times New Roman" pitchFamily="18" charset="0"/>
              </a:defRPr>
            </a:lvl4pPr>
            <a:lvl5pPr marL="2057400" indent="-228600" defTabSz="906463" eaLnBrk="0" hangingPunct="0">
              <a:spcBef>
                <a:spcPct val="30000"/>
              </a:spcBef>
              <a:defRPr sz="1200">
                <a:solidFill>
                  <a:schemeClr val="tx1"/>
                </a:solidFill>
                <a:latin typeface="Times New Roman" pitchFamily="18" charset="0"/>
              </a:defRPr>
            </a:lvl5pPr>
            <a:lvl6pPr marL="2514600" indent="-228600" defTabSz="906463" eaLnBrk="0" fontAlgn="base" hangingPunct="0">
              <a:spcBef>
                <a:spcPct val="30000"/>
              </a:spcBef>
              <a:spcAft>
                <a:spcPct val="0"/>
              </a:spcAft>
              <a:defRPr sz="1200">
                <a:solidFill>
                  <a:schemeClr val="tx1"/>
                </a:solidFill>
                <a:latin typeface="Times New Roman" pitchFamily="18" charset="0"/>
              </a:defRPr>
            </a:lvl6pPr>
            <a:lvl7pPr marL="2971800" indent="-228600" defTabSz="906463" eaLnBrk="0" fontAlgn="base" hangingPunct="0">
              <a:spcBef>
                <a:spcPct val="30000"/>
              </a:spcBef>
              <a:spcAft>
                <a:spcPct val="0"/>
              </a:spcAft>
              <a:defRPr sz="1200">
                <a:solidFill>
                  <a:schemeClr val="tx1"/>
                </a:solidFill>
                <a:latin typeface="Times New Roman" pitchFamily="18" charset="0"/>
              </a:defRPr>
            </a:lvl7pPr>
            <a:lvl8pPr marL="3429000" indent="-228600" defTabSz="906463" eaLnBrk="0" fontAlgn="base" hangingPunct="0">
              <a:spcBef>
                <a:spcPct val="30000"/>
              </a:spcBef>
              <a:spcAft>
                <a:spcPct val="0"/>
              </a:spcAft>
              <a:defRPr sz="1200">
                <a:solidFill>
                  <a:schemeClr val="tx1"/>
                </a:solidFill>
                <a:latin typeface="Times New Roman" pitchFamily="18" charset="0"/>
              </a:defRPr>
            </a:lvl8pPr>
            <a:lvl9pPr marL="3886200" indent="-228600" defTabSz="9064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3221306-6E15-4252-AE25-292AB7AEB16C}" type="slidenum">
              <a:rPr lang="en-GB" altLang="lt-LT" smtClean="0"/>
              <a:pPr eaLnBrk="1" hangingPunct="1">
                <a:spcBef>
                  <a:spcPct val="0"/>
                </a:spcBef>
              </a:pPr>
              <a:t>12</a:t>
            </a:fld>
            <a:endParaRPr lang="en-GB" altLang="lt-L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GB" altLang="lt-LT" sz="1000" dirty="0" smtClean="0">
                <a:latin typeface="Times New Roman" pitchFamily="18" charset="0"/>
              </a:rPr>
              <a:t>Second, Lithuania could try to employ more people. </a:t>
            </a:r>
          </a:p>
          <a:p>
            <a:pPr marL="171450" indent="-171450">
              <a:buFontTx/>
              <a:buChar char="•"/>
            </a:pPr>
            <a:r>
              <a:rPr lang="en-GB" altLang="lt-LT" sz="1000" dirty="0" smtClean="0">
                <a:latin typeface="Times New Roman" pitchFamily="18" charset="0"/>
              </a:rPr>
              <a:t>But this is not easy, given a</a:t>
            </a:r>
            <a:r>
              <a:rPr lang="en-GB" altLang="lt-LT" sz="1000" baseline="0" dirty="0" smtClean="0">
                <a:latin typeface="Times New Roman" pitchFamily="18" charset="0"/>
              </a:rPr>
              <a:t> shrinking working age population Lithuania. From the chart on the left you can see that working age population was shrinking by around 1% since 2000. It is and is projected to be negatively affected by deaths of people at the working age and emigration. </a:t>
            </a:r>
          </a:p>
          <a:p>
            <a:pPr marL="171450" indent="-171450">
              <a:buFontTx/>
              <a:buChar char="•"/>
            </a:pPr>
            <a:r>
              <a:rPr lang="en-GB" altLang="lt-LT" sz="1000" baseline="0" dirty="0" smtClean="0">
                <a:latin typeface="Times New Roman" pitchFamily="18" charset="0"/>
              </a:rPr>
              <a:t>Lithuanian authorities could hardly do anything in order to address the issue of deaths by young people (at least it takes time). However, recently implement legislative decisions, such as simplified immigration procedures for certain professions, start bearing fruit. </a:t>
            </a:r>
          </a:p>
          <a:p>
            <a:pPr marL="171450" indent="-171450">
              <a:buFontTx/>
              <a:buChar char="•"/>
            </a:pPr>
            <a:endParaRPr lang="en-GB" altLang="lt-LT" sz="1000" baseline="0" dirty="0" smtClean="0">
              <a:latin typeface="Times New Roman" pitchFamily="18" charset="0"/>
            </a:endParaRPr>
          </a:p>
          <a:p>
            <a:pPr marL="171450" indent="-171450">
              <a:buFontTx/>
              <a:buChar char="•"/>
            </a:pPr>
            <a:r>
              <a:rPr lang="en-GB" altLang="lt-LT" sz="1000" baseline="0" dirty="0" smtClean="0">
                <a:latin typeface="Times New Roman" pitchFamily="18" charset="0"/>
              </a:rPr>
              <a:t>At the end of 2017 and in the first months of 2018 immigration to Lithuania from 3</a:t>
            </a:r>
            <a:r>
              <a:rPr lang="en-GB" altLang="lt-LT" sz="1000" baseline="30000" dirty="0" smtClean="0">
                <a:latin typeface="Times New Roman" pitchFamily="18" charset="0"/>
              </a:rPr>
              <a:t>rd</a:t>
            </a:r>
            <a:r>
              <a:rPr lang="en-GB" altLang="lt-LT" sz="1000" baseline="0" dirty="0" smtClean="0">
                <a:latin typeface="Times New Roman" pitchFamily="18" charset="0"/>
              </a:rPr>
              <a:t> countries (Belarus and Ukraine) increased significantly so that net migration was close to zero. If it continues like that, many demographic projections will have to change, because usually all of them assume a significant negative net migration. </a:t>
            </a:r>
            <a:endParaRPr lang="en-GB" altLang="lt-LT" sz="1000" dirty="0" smtClean="0">
              <a:latin typeface="Times New Roman" pitchFamily="18" charset="0"/>
            </a:endParaRPr>
          </a:p>
        </p:txBody>
      </p:sp>
      <p:sp>
        <p:nvSpPr>
          <p:cNvPr id="757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eaLnBrk="0" hangingPunct="0">
              <a:spcBef>
                <a:spcPct val="30000"/>
              </a:spcBef>
              <a:defRPr sz="1200">
                <a:solidFill>
                  <a:schemeClr val="tx1"/>
                </a:solidFill>
                <a:latin typeface="Times New Roman" pitchFamily="18" charset="0"/>
              </a:defRPr>
            </a:lvl1pPr>
            <a:lvl2pPr marL="742950" indent="-285750" defTabSz="906463" eaLnBrk="0" hangingPunct="0">
              <a:spcBef>
                <a:spcPct val="30000"/>
              </a:spcBef>
              <a:defRPr sz="1200">
                <a:solidFill>
                  <a:schemeClr val="tx1"/>
                </a:solidFill>
                <a:latin typeface="Times New Roman" pitchFamily="18" charset="0"/>
              </a:defRPr>
            </a:lvl2pPr>
            <a:lvl3pPr marL="1143000" indent="-228600" defTabSz="906463" eaLnBrk="0" hangingPunct="0">
              <a:spcBef>
                <a:spcPct val="30000"/>
              </a:spcBef>
              <a:defRPr sz="1200">
                <a:solidFill>
                  <a:schemeClr val="tx1"/>
                </a:solidFill>
                <a:latin typeface="Times New Roman" pitchFamily="18" charset="0"/>
              </a:defRPr>
            </a:lvl3pPr>
            <a:lvl4pPr marL="1600200" indent="-228600" defTabSz="906463" eaLnBrk="0" hangingPunct="0">
              <a:spcBef>
                <a:spcPct val="30000"/>
              </a:spcBef>
              <a:defRPr sz="1200">
                <a:solidFill>
                  <a:schemeClr val="tx1"/>
                </a:solidFill>
                <a:latin typeface="Times New Roman" pitchFamily="18" charset="0"/>
              </a:defRPr>
            </a:lvl4pPr>
            <a:lvl5pPr marL="2057400" indent="-228600" defTabSz="906463" eaLnBrk="0" hangingPunct="0">
              <a:spcBef>
                <a:spcPct val="30000"/>
              </a:spcBef>
              <a:defRPr sz="1200">
                <a:solidFill>
                  <a:schemeClr val="tx1"/>
                </a:solidFill>
                <a:latin typeface="Times New Roman" pitchFamily="18" charset="0"/>
              </a:defRPr>
            </a:lvl5pPr>
            <a:lvl6pPr marL="2514600" indent="-228600" defTabSz="906463" eaLnBrk="0" fontAlgn="base" hangingPunct="0">
              <a:spcBef>
                <a:spcPct val="30000"/>
              </a:spcBef>
              <a:spcAft>
                <a:spcPct val="0"/>
              </a:spcAft>
              <a:defRPr sz="1200">
                <a:solidFill>
                  <a:schemeClr val="tx1"/>
                </a:solidFill>
                <a:latin typeface="Times New Roman" pitchFamily="18" charset="0"/>
              </a:defRPr>
            </a:lvl6pPr>
            <a:lvl7pPr marL="2971800" indent="-228600" defTabSz="906463" eaLnBrk="0" fontAlgn="base" hangingPunct="0">
              <a:spcBef>
                <a:spcPct val="30000"/>
              </a:spcBef>
              <a:spcAft>
                <a:spcPct val="0"/>
              </a:spcAft>
              <a:defRPr sz="1200">
                <a:solidFill>
                  <a:schemeClr val="tx1"/>
                </a:solidFill>
                <a:latin typeface="Times New Roman" pitchFamily="18" charset="0"/>
              </a:defRPr>
            </a:lvl7pPr>
            <a:lvl8pPr marL="3429000" indent="-228600" defTabSz="906463" eaLnBrk="0" fontAlgn="base" hangingPunct="0">
              <a:spcBef>
                <a:spcPct val="30000"/>
              </a:spcBef>
              <a:spcAft>
                <a:spcPct val="0"/>
              </a:spcAft>
              <a:defRPr sz="1200">
                <a:solidFill>
                  <a:schemeClr val="tx1"/>
                </a:solidFill>
                <a:latin typeface="Times New Roman" pitchFamily="18" charset="0"/>
              </a:defRPr>
            </a:lvl8pPr>
            <a:lvl9pPr marL="3886200" indent="-228600" defTabSz="9064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E3B502C-F220-4715-BC35-C953579874FD}" type="slidenum">
              <a:rPr lang="en-GB" altLang="lt-LT" smtClean="0"/>
              <a:pPr eaLnBrk="1" hangingPunct="1">
                <a:spcBef>
                  <a:spcPct val="0"/>
                </a:spcBef>
              </a:pPr>
              <a:t>13</a:t>
            </a:fld>
            <a:endParaRPr lang="en-GB" altLang="lt-L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pPr>
              <a:defRPr/>
            </a:pPr>
            <a:fld id="{6C80EC2B-37DE-47D8-B3C3-6E7903E2443A}" type="slidenum">
              <a:rPr lang="en-GB" smtClean="0"/>
              <a:pPr>
                <a:defRPr/>
              </a:pPr>
              <a:t>14</a:t>
            </a:fld>
            <a:endParaRPr lang="en-GB"/>
          </a:p>
        </p:txBody>
      </p:sp>
    </p:spTree>
    <p:extLst>
      <p:ext uri="{BB962C8B-B14F-4D97-AF65-F5344CB8AC3E}">
        <p14:creationId xmlns:p14="http://schemas.microsoft.com/office/powerpoint/2010/main" val="2052346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eaLnBrk="1" fontAlgn="auto" hangingPunct="1">
              <a:spcBef>
                <a:spcPts val="0"/>
              </a:spcBef>
              <a:spcAft>
                <a:spcPts val="600"/>
              </a:spcAft>
              <a:buFont typeface="Arial" panose="020B0604020202020204" pitchFamily="34" charset="0"/>
              <a:buChar char="•"/>
              <a:defRPr/>
            </a:pPr>
            <a:r>
              <a:rPr lang="lt-LT" sz="1200" b="0" baseline="0" noProof="0" dirty="0" smtClean="0">
                <a:solidFill>
                  <a:schemeClr val="tx1"/>
                </a:solidFill>
                <a:latin typeface="Arial Narrow" panose="020B0606020202030204" pitchFamily="34" charset="0"/>
              </a:rPr>
              <a:t>Kalba </a:t>
            </a:r>
            <a:r>
              <a:rPr lang="lt-LT" sz="1200" b="0" baseline="0" noProof="0" dirty="0" err="1" smtClean="0">
                <a:solidFill>
                  <a:schemeClr val="tx1"/>
                </a:solidFill>
                <a:latin typeface="Arial Narrow" panose="020B0606020202030204" pitchFamily="34" charset="0"/>
              </a:rPr>
              <a:t>vi</a:t>
            </a:r>
            <a:r>
              <a:rPr lang="en-US" sz="1200" b="0" baseline="0" noProof="0" dirty="0" smtClean="0">
                <a:solidFill>
                  <a:schemeClr val="tx1"/>
                </a:solidFill>
                <a:latin typeface="Arial Narrow" panose="020B0606020202030204" pitchFamily="34" charset="0"/>
              </a:rPr>
              <a:t>sur </a:t>
            </a:r>
            <a:r>
              <a:rPr lang="lt-LT" sz="1200" b="0" baseline="0" noProof="0" dirty="0" smtClean="0">
                <a:solidFill>
                  <a:schemeClr val="tx1"/>
                </a:solidFill>
                <a:latin typeface="Arial Narrow" panose="020B0606020202030204" pitchFamily="34" charset="0"/>
              </a:rPr>
              <a:t>eina apie </a:t>
            </a:r>
            <a:r>
              <a:rPr lang="en-US" sz="1200" b="0" baseline="0" noProof="0" dirty="0" err="1" smtClean="0">
                <a:solidFill>
                  <a:schemeClr val="tx1"/>
                </a:solidFill>
                <a:latin typeface="Arial Narrow" panose="020B0606020202030204" pitchFamily="34" charset="0"/>
              </a:rPr>
              <a:t>maist</a:t>
            </a:r>
            <a:r>
              <a:rPr lang="lt-LT" sz="1200" b="0" baseline="0" noProof="0" dirty="0" smtClean="0">
                <a:solidFill>
                  <a:schemeClr val="tx1"/>
                </a:solidFill>
                <a:latin typeface="Arial Narrow" panose="020B0606020202030204" pitchFamily="34" charset="0"/>
              </a:rPr>
              <a:t>ą,</a:t>
            </a:r>
            <a:r>
              <a:rPr lang="en-US" sz="1200" b="0" baseline="0" noProof="0" dirty="0" smtClean="0">
                <a:solidFill>
                  <a:schemeClr val="tx1"/>
                </a:solidFill>
                <a:latin typeface="Arial Narrow" panose="020B0606020202030204" pitchFamily="34" charset="0"/>
              </a:rPr>
              <a:t> </a:t>
            </a:r>
            <a:r>
              <a:rPr lang="lt-LT" sz="1200" b="0" baseline="0" noProof="0" dirty="0" smtClean="0">
                <a:solidFill>
                  <a:schemeClr val="tx1"/>
                </a:solidFill>
                <a:latin typeface="Arial Narrow" panose="020B0606020202030204" pitchFamily="34" charset="0"/>
              </a:rPr>
              <a:t>į</a:t>
            </a:r>
            <a:r>
              <a:rPr lang="en-US" sz="1200" b="0" baseline="0" noProof="0" dirty="0" err="1" smtClean="0">
                <a:solidFill>
                  <a:schemeClr val="tx1"/>
                </a:solidFill>
                <a:latin typeface="Arial Narrow" panose="020B0606020202030204" pitchFamily="34" charset="0"/>
              </a:rPr>
              <a:t>skaitant</a:t>
            </a:r>
            <a:r>
              <a:rPr lang="en-US" sz="1200" b="0" baseline="0" noProof="0" dirty="0" smtClean="0">
                <a:solidFill>
                  <a:schemeClr val="tx1"/>
                </a:solidFill>
                <a:latin typeface="Arial Narrow" panose="020B0606020202030204" pitchFamily="34" charset="0"/>
              </a:rPr>
              <a:t> </a:t>
            </a:r>
            <a:r>
              <a:rPr lang="en-US" sz="1200" b="0" baseline="0" noProof="0" dirty="0" err="1" smtClean="0">
                <a:solidFill>
                  <a:schemeClr val="tx1"/>
                </a:solidFill>
                <a:latin typeface="Arial Narrow" panose="020B0606020202030204" pitchFamily="34" charset="0"/>
              </a:rPr>
              <a:t>alkoholinius</a:t>
            </a:r>
            <a:r>
              <a:rPr lang="en-US" sz="1200" b="0" baseline="0" noProof="0" dirty="0" smtClean="0">
                <a:solidFill>
                  <a:schemeClr val="tx1"/>
                </a:solidFill>
                <a:latin typeface="Arial Narrow" panose="020B0606020202030204" pitchFamily="34" charset="0"/>
              </a:rPr>
              <a:t> g</a:t>
            </a:r>
            <a:r>
              <a:rPr lang="lt-LT" sz="1200" b="0" baseline="0" noProof="0" dirty="0" smtClean="0">
                <a:solidFill>
                  <a:schemeClr val="tx1"/>
                </a:solidFill>
                <a:latin typeface="Arial Narrow" panose="020B0606020202030204" pitchFamily="34" charset="0"/>
              </a:rPr>
              <a:t>ė</a:t>
            </a:r>
            <a:r>
              <a:rPr lang="en-US" sz="1200" b="0" baseline="0" noProof="0" dirty="0" err="1" smtClean="0">
                <a:solidFill>
                  <a:schemeClr val="tx1"/>
                </a:solidFill>
                <a:latin typeface="Arial Narrow" panose="020B0606020202030204" pitchFamily="34" charset="0"/>
              </a:rPr>
              <a:t>rimus</a:t>
            </a:r>
            <a:r>
              <a:rPr lang="en-US" sz="1200" b="0" baseline="0" noProof="0" dirty="0" smtClean="0">
                <a:solidFill>
                  <a:schemeClr val="tx1"/>
                </a:solidFill>
                <a:latin typeface="Arial Narrow" panose="020B0606020202030204" pitchFamily="34" charset="0"/>
              </a:rPr>
              <a:t> </a:t>
            </a:r>
            <a:r>
              <a:rPr lang="en-US" sz="1200" b="0" baseline="0" noProof="0" dirty="0" err="1" smtClean="0">
                <a:solidFill>
                  <a:schemeClr val="tx1"/>
                </a:solidFill>
                <a:latin typeface="Arial Narrow" panose="020B0606020202030204" pitchFamily="34" charset="0"/>
              </a:rPr>
              <a:t>ir</a:t>
            </a:r>
            <a:r>
              <a:rPr lang="en-US" sz="1200" b="0" baseline="0" noProof="0" dirty="0" smtClean="0">
                <a:solidFill>
                  <a:schemeClr val="tx1"/>
                </a:solidFill>
                <a:latin typeface="Arial Narrow" panose="020B0606020202030204" pitchFamily="34" charset="0"/>
              </a:rPr>
              <a:t> </a:t>
            </a:r>
            <a:r>
              <a:rPr lang="en-US" sz="1200" b="0" baseline="0" noProof="0" dirty="0" err="1" smtClean="0">
                <a:solidFill>
                  <a:schemeClr val="tx1"/>
                </a:solidFill>
                <a:latin typeface="Arial Narrow" panose="020B0606020202030204" pitchFamily="34" charset="0"/>
              </a:rPr>
              <a:t>tabak</a:t>
            </a:r>
            <a:r>
              <a:rPr lang="lt-LT" sz="1200" b="0" baseline="0" noProof="0" dirty="0" smtClean="0">
                <a:solidFill>
                  <a:schemeClr val="tx1"/>
                </a:solidFill>
                <a:latin typeface="Arial Narrow" panose="020B0606020202030204" pitchFamily="34" charset="0"/>
              </a:rPr>
              <a:t>ą</a:t>
            </a:r>
            <a:r>
              <a:rPr lang="en-US" sz="1200" b="0" baseline="0" noProof="0" dirty="0" smtClean="0">
                <a:solidFill>
                  <a:schemeClr val="tx1"/>
                </a:solidFill>
                <a:latin typeface="Arial Narrow" panose="020B0606020202030204" pitchFamily="34" charset="0"/>
              </a:rPr>
              <a:t>.</a:t>
            </a:r>
            <a:endParaRPr lang="lt-LT" sz="1200" b="0" baseline="0" noProof="0" dirty="0" smtClean="0">
              <a:solidFill>
                <a:schemeClr val="tx1"/>
              </a:solidFill>
              <a:latin typeface="Arial Narrow" panose="020B0606020202030204" pitchFamily="34" charset="0"/>
            </a:endParaRPr>
          </a:p>
          <a:p>
            <a:pPr marL="171450" indent="-171450" algn="just" eaLnBrk="1" fontAlgn="auto" hangingPunct="1">
              <a:spcBef>
                <a:spcPts val="0"/>
              </a:spcBef>
              <a:spcAft>
                <a:spcPts val="600"/>
              </a:spcAft>
              <a:buFont typeface="Arial" panose="020B0604020202020204" pitchFamily="34" charset="0"/>
              <a:buChar char="•"/>
              <a:defRPr/>
            </a:pPr>
            <a:r>
              <a:rPr lang="lt-LT" sz="1200" b="0" baseline="0" noProof="0" dirty="0" smtClean="0">
                <a:solidFill>
                  <a:schemeClr val="tx1"/>
                </a:solidFill>
                <a:latin typeface="Arial Narrow" panose="020B0606020202030204" pitchFamily="34" charset="0"/>
              </a:rPr>
              <a:t>Visur SVKI – suderintas vartotojų kainų indeksas.</a:t>
            </a:r>
          </a:p>
          <a:p>
            <a:pPr marL="285750" indent="-285750">
              <a:buFont typeface="Arial" panose="020B0604020202020204" pitchFamily="34" charset="0"/>
              <a:buChar char="•"/>
            </a:pPr>
            <a:r>
              <a:rPr lang="lt-LT" dirty="0" smtClean="0"/>
              <a:t>Žvelgiant į ilgesnio laikotarpio tendenciją – maisto kainos, įskaitant alkoholį ir tabaką</a:t>
            </a:r>
            <a:r>
              <a:rPr lang="en-US" dirty="0" smtClean="0"/>
              <a:t>,  </a:t>
            </a:r>
            <a:r>
              <a:rPr lang="lt-LT" dirty="0" smtClean="0"/>
              <a:t>201</a:t>
            </a:r>
            <a:r>
              <a:rPr lang="en-US" dirty="0" smtClean="0"/>
              <a:t>7 </a:t>
            </a:r>
            <a:r>
              <a:rPr lang="lt-LT" dirty="0" smtClean="0"/>
              <a:t>m.</a:t>
            </a:r>
            <a:r>
              <a:rPr lang="en-US" dirty="0" smtClean="0"/>
              <a:t> </a:t>
            </a:r>
            <a:r>
              <a:rPr lang="lt-LT" dirty="0" smtClean="0"/>
              <a:t>nemažai paspartino</a:t>
            </a:r>
            <a:r>
              <a:rPr lang="en-US" dirty="0" smtClean="0"/>
              <a:t> </a:t>
            </a:r>
            <a:r>
              <a:rPr lang="lt-LT" dirty="0" smtClean="0"/>
              <a:t>infliaciją (1,2 proc. p.)</a:t>
            </a:r>
          </a:p>
          <a:p>
            <a:endParaRPr lang="lt-LT" dirty="0" smtClean="0"/>
          </a:p>
          <a:p>
            <a:pPr marL="285750" indent="-285750">
              <a:buFont typeface="Arial" panose="020B0604020202020204" pitchFamily="34" charset="0"/>
              <a:buChar char="•"/>
            </a:pPr>
            <a:r>
              <a:rPr lang="lt-LT" dirty="0" smtClean="0"/>
              <a:t>Šiemet maisto kainų įtaka infliacijai yra kur kas mažesnė (0,7 proc. p.) ir mažėja toliau.</a:t>
            </a:r>
          </a:p>
          <a:p>
            <a:pPr marL="285750" indent="-285750">
              <a:buFont typeface="Arial" panose="020B0604020202020204" pitchFamily="34" charset="0"/>
              <a:buChar char="•"/>
            </a:pPr>
            <a:r>
              <a:rPr lang="lt-LT" dirty="0" smtClean="0"/>
              <a:t>2017 m. išaugusi maisto produktų įtaka infliacijai sietina su akcizų alkoholiui ir tabakui padidinimu (0,7 proc. p).</a:t>
            </a:r>
          </a:p>
          <a:p>
            <a:pPr marL="285750" indent="-285750">
              <a:buFont typeface="Arial" panose="020B0604020202020204" pitchFamily="34" charset="0"/>
              <a:buChar char="•"/>
            </a:pPr>
            <a:endParaRPr lang="lt-LT" dirty="0" smtClean="0"/>
          </a:p>
          <a:p>
            <a:pPr marL="285750" indent="-285750">
              <a:buFont typeface="Arial" panose="020B0604020202020204" pitchFamily="34" charset="0"/>
              <a:buChar char="•"/>
            </a:pPr>
            <a:r>
              <a:rPr lang="lt-LT" dirty="0" smtClean="0"/>
              <a:t>Tačiau nuo 2018 m. kovo mėn. šis poveikis išnyko. Išlieka tik tabako akcizų pakėlimo poveikis dėl įsipareigojimo ES jį kelti kasmet.</a:t>
            </a:r>
          </a:p>
          <a:p>
            <a:pPr marL="285750" indent="-285750">
              <a:buFont typeface="Arial" panose="020B0604020202020204" pitchFamily="34" charset="0"/>
              <a:buChar char="•"/>
            </a:pPr>
            <a:endParaRPr lang="lt-LT" dirty="0" smtClean="0"/>
          </a:p>
          <a:p>
            <a:pPr marL="285750" indent="-285750">
              <a:buFont typeface="Arial" panose="020B0604020202020204" pitchFamily="34" charset="0"/>
              <a:buChar char="•"/>
            </a:pPr>
            <a:r>
              <a:rPr lang="lt-LT" dirty="0" smtClean="0"/>
              <a:t>Išnykus šiam poveikiui, maisto kainų įtaka infliacijai išlieka lygi ilgalaikei tendencijai (apie </a:t>
            </a:r>
            <a:r>
              <a:rPr lang="en-US" dirty="0" smtClean="0"/>
              <a:t>      </a:t>
            </a:r>
            <a:r>
              <a:rPr lang="lt-LT" dirty="0" smtClean="0"/>
              <a:t>0,7</a:t>
            </a:r>
            <a:r>
              <a:rPr lang="en-US" dirty="0" smtClean="0"/>
              <a:t> </a:t>
            </a:r>
            <a:r>
              <a:rPr lang="lt-LT" dirty="0" smtClean="0"/>
              <a:t>proc. p.).</a:t>
            </a:r>
          </a:p>
          <a:p>
            <a:pPr marL="285750" indent="-285750">
              <a:buFont typeface="Arial" panose="020B0604020202020204" pitchFamily="34" charset="0"/>
              <a:buChar char="•"/>
            </a:pPr>
            <a:endParaRPr lang="lt-LT" dirty="0" smtClean="0"/>
          </a:p>
          <a:p>
            <a:pPr marL="171450" indent="-171450" algn="just" eaLnBrk="1" fontAlgn="auto" hangingPunct="1">
              <a:spcBef>
                <a:spcPts val="0"/>
              </a:spcBef>
              <a:spcAft>
                <a:spcPts val="600"/>
              </a:spcAft>
              <a:buFont typeface="Arial" panose="020B0604020202020204" pitchFamily="34" charset="0"/>
              <a:buChar char="•"/>
              <a:defRPr/>
            </a:pPr>
            <a:endParaRPr lang="lt-LT" sz="1200" b="0" baseline="0" noProof="0" dirty="0" smtClean="0">
              <a:solidFill>
                <a:schemeClr val="tx1"/>
              </a:solidFill>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pPr>
              <a:defRPr/>
            </a:pPr>
            <a:fld id="{6C80EC2B-37DE-47D8-B3C3-6E7903E2443A}" type="slidenum">
              <a:rPr lang="en-GB" smtClean="0"/>
              <a:pPr>
                <a:defRPr/>
              </a:pPr>
              <a:t>15</a:t>
            </a:fld>
            <a:endParaRPr lang="en-GB"/>
          </a:p>
        </p:txBody>
      </p:sp>
    </p:spTree>
    <p:extLst>
      <p:ext uri="{BB962C8B-B14F-4D97-AF65-F5344CB8AC3E}">
        <p14:creationId xmlns:p14="http://schemas.microsoft.com/office/powerpoint/2010/main" val="711764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lt-LT" sz="1000" dirty="0" smtClean="0">
              <a:latin typeface="Times New Roman" panose="02020603050405020304" pitchFamily="18" charset="0"/>
              <a:cs typeface="Times New Roman" panose="02020603050405020304" pitchFamily="18" charset="0"/>
            </a:endParaRPr>
          </a:p>
        </p:txBody>
      </p:sp>
      <p:sp>
        <p:nvSpPr>
          <p:cNvPr id="788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eaLnBrk="0" hangingPunct="0">
              <a:spcBef>
                <a:spcPct val="30000"/>
              </a:spcBef>
              <a:defRPr sz="1200">
                <a:solidFill>
                  <a:schemeClr val="tx1"/>
                </a:solidFill>
                <a:latin typeface="Times New Roman" pitchFamily="18" charset="0"/>
              </a:defRPr>
            </a:lvl1pPr>
            <a:lvl2pPr marL="742950" indent="-285750" defTabSz="906463" eaLnBrk="0" hangingPunct="0">
              <a:spcBef>
                <a:spcPct val="30000"/>
              </a:spcBef>
              <a:defRPr sz="1200">
                <a:solidFill>
                  <a:schemeClr val="tx1"/>
                </a:solidFill>
                <a:latin typeface="Times New Roman" pitchFamily="18" charset="0"/>
              </a:defRPr>
            </a:lvl2pPr>
            <a:lvl3pPr marL="1143000" indent="-228600" defTabSz="906463" eaLnBrk="0" hangingPunct="0">
              <a:spcBef>
                <a:spcPct val="30000"/>
              </a:spcBef>
              <a:defRPr sz="1200">
                <a:solidFill>
                  <a:schemeClr val="tx1"/>
                </a:solidFill>
                <a:latin typeface="Times New Roman" pitchFamily="18" charset="0"/>
              </a:defRPr>
            </a:lvl3pPr>
            <a:lvl4pPr marL="1600200" indent="-228600" defTabSz="906463" eaLnBrk="0" hangingPunct="0">
              <a:spcBef>
                <a:spcPct val="30000"/>
              </a:spcBef>
              <a:defRPr sz="1200">
                <a:solidFill>
                  <a:schemeClr val="tx1"/>
                </a:solidFill>
                <a:latin typeface="Times New Roman" pitchFamily="18" charset="0"/>
              </a:defRPr>
            </a:lvl4pPr>
            <a:lvl5pPr marL="2057400" indent="-228600" defTabSz="906463" eaLnBrk="0" hangingPunct="0">
              <a:spcBef>
                <a:spcPct val="30000"/>
              </a:spcBef>
              <a:defRPr sz="1200">
                <a:solidFill>
                  <a:schemeClr val="tx1"/>
                </a:solidFill>
                <a:latin typeface="Times New Roman" pitchFamily="18" charset="0"/>
              </a:defRPr>
            </a:lvl5pPr>
            <a:lvl6pPr marL="2514600" indent="-228600" defTabSz="906463" eaLnBrk="0" fontAlgn="base" hangingPunct="0">
              <a:spcBef>
                <a:spcPct val="30000"/>
              </a:spcBef>
              <a:spcAft>
                <a:spcPct val="0"/>
              </a:spcAft>
              <a:defRPr sz="1200">
                <a:solidFill>
                  <a:schemeClr val="tx1"/>
                </a:solidFill>
                <a:latin typeface="Times New Roman" pitchFamily="18" charset="0"/>
              </a:defRPr>
            </a:lvl6pPr>
            <a:lvl7pPr marL="2971800" indent="-228600" defTabSz="906463" eaLnBrk="0" fontAlgn="base" hangingPunct="0">
              <a:spcBef>
                <a:spcPct val="30000"/>
              </a:spcBef>
              <a:spcAft>
                <a:spcPct val="0"/>
              </a:spcAft>
              <a:defRPr sz="1200">
                <a:solidFill>
                  <a:schemeClr val="tx1"/>
                </a:solidFill>
                <a:latin typeface="Times New Roman" pitchFamily="18" charset="0"/>
              </a:defRPr>
            </a:lvl7pPr>
            <a:lvl8pPr marL="3429000" indent="-228600" defTabSz="906463" eaLnBrk="0" fontAlgn="base" hangingPunct="0">
              <a:spcBef>
                <a:spcPct val="30000"/>
              </a:spcBef>
              <a:spcAft>
                <a:spcPct val="0"/>
              </a:spcAft>
              <a:defRPr sz="1200">
                <a:solidFill>
                  <a:schemeClr val="tx1"/>
                </a:solidFill>
                <a:latin typeface="Times New Roman" pitchFamily="18" charset="0"/>
              </a:defRPr>
            </a:lvl8pPr>
            <a:lvl9pPr marL="3886200" indent="-228600" defTabSz="9064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8DBDC71-2628-4982-A804-620C56BE040A}" type="slidenum">
              <a:rPr lang="en-GB" altLang="lt-LT" smtClean="0"/>
              <a:pPr eaLnBrk="1" hangingPunct="1">
                <a:spcBef>
                  <a:spcPct val="0"/>
                </a:spcBef>
              </a:pPr>
              <a:t>16</a:t>
            </a:fld>
            <a:endParaRPr lang="en-GB" altLang="lt-L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lt-LT" altLang="lt-LT" sz="800" dirty="0" smtClean="0">
                <a:latin typeface="Times New Roman" panose="02020603050405020304" pitchFamily="18" charset="0"/>
                <a:cs typeface="Times New Roman" panose="02020603050405020304" pitchFamily="18" charset="0"/>
              </a:rPr>
              <a:t>Kitos paslaugos</a:t>
            </a:r>
            <a:r>
              <a:rPr lang="lt-LT" altLang="lt-LT" sz="800" baseline="0" dirty="0" smtClean="0">
                <a:latin typeface="Times New Roman" panose="02020603050405020304" pitchFamily="18" charset="0"/>
                <a:cs typeface="Times New Roman" panose="02020603050405020304" pitchFamily="18" charset="0"/>
              </a:rPr>
              <a:t> (skaičiukas rodo vidutinę įtaką paslaugų kainų įtakai per 2018 m. sausio-liepos </a:t>
            </a:r>
            <a:r>
              <a:rPr lang="lt-LT" altLang="lt-LT" sz="800" baseline="0" dirty="0" err="1" smtClean="0">
                <a:latin typeface="Times New Roman" panose="02020603050405020304" pitchFamily="18" charset="0"/>
                <a:cs typeface="Times New Roman" panose="02020603050405020304" pitchFamily="18" charset="0"/>
              </a:rPr>
              <a:t>mėn</a:t>
            </a:r>
            <a:r>
              <a:rPr lang="lt-LT" altLang="lt-LT" sz="800" baseline="0" dirty="0" smtClean="0">
                <a:latin typeface="Times New Roman" panose="02020603050405020304" pitchFamily="18" charset="0"/>
                <a:cs typeface="Times New Roman" panose="02020603050405020304" pitchFamily="18" charset="0"/>
              </a:rPr>
              <a:t>).</a:t>
            </a:r>
          </a:p>
          <a:p>
            <a:pPr marL="171450" indent="-171450">
              <a:buFontTx/>
              <a:buChar char="•"/>
            </a:pPr>
            <a:r>
              <a:rPr lang="lt-LT" altLang="lt-LT" sz="800" baseline="0" dirty="0" smtClean="0">
                <a:latin typeface="Times New Roman" panose="02020603050405020304" pitchFamily="18" charset="0"/>
                <a:cs typeface="Times New Roman" panose="02020603050405020304" pitchFamily="18" charset="0"/>
              </a:rPr>
              <a:t>Nuo 2017 vidurio paspartėjimas susijęs su keleivių vežimu oro transportu rekonstrukcijai uždarius Vilniaus oro uostą. Iki tol didesnę paslaugų kainų įtaką lėmė spartesnis apgyvendinimo paslaugų kaitų kilimas.</a:t>
            </a:r>
            <a:endParaRPr lang="lt-LT" altLang="lt-LT" sz="800" dirty="0" smtClean="0">
              <a:latin typeface="Times New Roman" panose="02020603050405020304" pitchFamily="18" charset="0"/>
              <a:cs typeface="Times New Roman" panose="02020603050405020304" pitchFamily="18" charset="0"/>
            </a:endParaRPr>
          </a:p>
          <a:p>
            <a:pPr marL="171450" indent="-171450">
              <a:buFontTx/>
              <a:buChar char="•"/>
            </a:pPr>
            <a:r>
              <a:rPr lang="en-US" altLang="lt-LT" sz="800" dirty="0" smtClean="0">
                <a:latin typeface="Times New Roman" panose="02020603050405020304" pitchFamily="18" charset="0"/>
                <a:cs typeface="Times New Roman" panose="02020603050405020304" pitchFamily="18" charset="0"/>
              </a:rPr>
              <a:t>Cleaning, repair and hire of clothing 0</a:t>
            </a:r>
          </a:p>
          <a:p>
            <a:pPr marL="171450" indent="-171450">
              <a:buFontTx/>
              <a:buChar char="•"/>
            </a:pPr>
            <a:r>
              <a:rPr lang="en-US" altLang="lt-LT" sz="800" dirty="0" smtClean="0">
                <a:latin typeface="Times New Roman" panose="02020603050405020304" pitchFamily="18" charset="0"/>
                <a:cs typeface="Times New Roman" panose="02020603050405020304" pitchFamily="18" charset="0"/>
              </a:rPr>
              <a:t>Repair of furniture, furnishings and floor coverings 0</a:t>
            </a:r>
          </a:p>
          <a:p>
            <a:pPr marL="171450" indent="-171450">
              <a:buFontTx/>
              <a:buChar char="•"/>
            </a:pPr>
            <a:r>
              <a:rPr lang="en-US" altLang="lt-LT" sz="800" dirty="0" smtClean="0">
                <a:latin typeface="Times New Roman" panose="02020603050405020304" pitchFamily="18" charset="0"/>
                <a:cs typeface="Times New Roman" panose="02020603050405020304" pitchFamily="18" charset="0"/>
              </a:rPr>
              <a:t>Repair of household appliances 0</a:t>
            </a:r>
          </a:p>
          <a:p>
            <a:pPr marL="171450" indent="-171450">
              <a:buFontTx/>
              <a:buChar char="•"/>
            </a:pPr>
            <a:r>
              <a:rPr lang="en-US" altLang="lt-LT" sz="800" dirty="0" smtClean="0">
                <a:latin typeface="Times New Roman" panose="02020603050405020304" pitchFamily="18" charset="0"/>
                <a:cs typeface="Times New Roman" panose="02020603050405020304" pitchFamily="18" charset="0"/>
              </a:rPr>
              <a:t>Domestic services and household services 0,04</a:t>
            </a:r>
          </a:p>
          <a:p>
            <a:pPr marL="171450" indent="-171450">
              <a:buFontTx/>
              <a:buChar char="•"/>
            </a:pPr>
            <a:r>
              <a:rPr lang="en-US" altLang="lt-LT" sz="800" dirty="0" smtClean="0">
                <a:latin typeface="Times New Roman" panose="02020603050405020304" pitchFamily="18" charset="0"/>
                <a:cs typeface="Times New Roman" panose="02020603050405020304" pitchFamily="18" charset="0"/>
              </a:rPr>
              <a:t>Dental services 0,02</a:t>
            </a:r>
          </a:p>
          <a:p>
            <a:pPr marL="171450" indent="-171450">
              <a:buFontTx/>
              <a:buChar char="•"/>
            </a:pPr>
            <a:r>
              <a:rPr lang="en-US" altLang="lt-LT" sz="800" dirty="0" smtClean="0">
                <a:latin typeface="Times New Roman" panose="02020603050405020304" pitchFamily="18" charset="0"/>
                <a:cs typeface="Times New Roman" panose="02020603050405020304" pitchFamily="18" charset="0"/>
              </a:rPr>
              <a:t>Hospital services 0,01</a:t>
            </a:r>
          </a:p>
          <a:p>
            <a:pPr marL="171450" indent="-171450">
              <a:buFontTx/>
              <a:buChar char="•"/>
            </a:pPr>
            <a:r>
              <a:rPr lang="en-US" altLang="lt-LT" sz="800" dirty="0" smtClean="0">
                <a:latin typeface="Times New Roman" panose="02020603050405020304" pitchFamily="18" charset="0"/>
                <a:cs typeface="Times New Roman" panose="02020603050405020304" pitchFamily="18" charset="0"/>
              </a:rPr>
              <a:t>Maintenance and repair of personal transport equipment 0,1</a:t>
            </a:r>
          </a:p>
          <a:p>
            <a:pPr marL="171450" indent="-171450">
              <a:buFontTx/>
              <a:buChar char="•"/>
            </a:pPr>
            <a:r>
              <a:rPr lang="en-US" altLang="lt-LT" sz="800" dirty="0" smtClean="0">
                <a:latin typeface="Times New Roman" panose="02020603050405020304" pitchFamily="18" charset="0"/>
                <a:cs typeface="Times New Roman" panose="02020603050405020304" pitchFamily="18" charset="0"/>
              </a:rPr>
              <a:t>Other services in respect of personal transport equipment 0</a:t>
            </a:r>
          </a:p>
          <a:p>
            <a:pPr marL="171450" indent="-171450">
              <a:buFontTx/>
              <a:buChar char="•"/>
            </a:pPr>
            <a:r>
              <a:rPr lang="en-US" altLang="lt-LT" sz="800" dirty="0" smtClean="0">
                <a:latin typeface="Times New Roman" panose="02020603050405020304" pitchFamily="18" charset="0"/>
                <a:cs typeface="Times New Roman" panose="02020603050405020304" pitchFamily="18" charset="0"/>
              </a:rPr>
              <a:t>Passenger transport by air 0,01</a:t>
            </a:r>
          </a:p>
          <a:p>
            <a:pPr marL="171450" indent="-171450">
              <a:buFontTx/>
              <a:buChar char="•"/>
            </a:pPr>
            <a:r>
              <a:rPr lang="en-US" altLang="lt-LT" sz="800" dirty="0" smtClean="0">
                <a:latin typeface="Times New Roman" panose="02020603050405020304" pitchFamily="18" charset="0"/>
                <a:cs typeface="Times New Roman" panose="02020603050405020304" pitchFamily="18" charset="0"/>
              </a:rPr>
              <a:t>Other purchased transport services 0,01</a:t>
            </a:r>
          </a:p>
          <a:p>
            <a:pPr marL="171450" indent="-171450">
              <a:buFontTx/>
              <a:buChar char="•"/>
            </a:pPr>
            <a:r>
              <a:rPr lang="en-US" altLang="lt-LT" sz="800" dirty="0" smtClean="0">
                <a:latin typeface="Times New Roman" panose="02020603050405020304" pitchFamily="18" charset="0"/>
                <a:cs typeface="Times New Roman" panose="02020603050405020304" pitchFamily="18" charset="0"/>
              </a:rPr>
              <a:t>Postal services 0</a:t>
            </a:r>
          </a:p>
          <a:p>
            <a:pPr marL="171450" indent="-171450">
              <a:buFontTx/>
              <a:buChar char="•"/>
            </a:pPr>
            <a:r>
              <a:rPr lang="en-US" altLang="lt-LT" sz="800" dirty="0" smtClean="0">
                <a:latin typeface="Times New Roman" panose="02020603050405020304" pitchFamily="18" charset="0"/>
                <a:cs typeface="Times New Roman" panose="02020603050405020304" pitchFamily="18" charset="0"/>
              </a:rPr>
              <a:t>Telephone and telefax services -0,02</a:t>
            </a:r>
          </a:p>
          <a:p>
            <a:pPr marL="171450" indent="-171450">
              <a:buFontTx/>
              <a:buChar char="•"/>
            </a:pPr>
            <a:r>
              <a:rPr lang="en-US" altLang="lt-LT" sz="800" dirty="0" smtClean="0">
                <a:latin typeface="Times New Roman" panose="02020603050405020304" pitchFamily="18" charset="0"/>
                <a:cs typeface="Times New Roman" panose="02020603050405020304" pitchFamily="18" charset="0"/>
              </a:rPr>
              <a:t>Repair of audio-visual, photographic, info. processing equip. 0,01</a:t>
            </a:r>
          </a:p>
          <a:p>
            <a:pPr marL="171450" indent="-171450">
              <a:buFontTx/>
              <a:buChar char="•"/>
            </a:pPr>
            <a:r>
              <a:rPr lang="en-US" altLang="lt-LT" sz="800" dirty="0" err="1" smtClean="0">
                <a:latin typeface="Times New Roman" panose="02020603050405020304" pitchFamily="18" charset="0"/>
                <a:cs typeface="Times New Roman" panose="02020603050405020304" pitchFamily="18" charset="0"/>
              </a:rPr>
              <a:t>Mainten</a:t>
            </a:r>
            <a:r>
              <a:rPr lang="en-US" altLang="lt-LT" sz="800" dirty="0" smtClean="0">
                <a:latin typeface="Times New Roman" panose="02020603050405020304" pitchFamily="18" charset="0"/>
                <a:cs typeface="Times New Roman" panose="02020603050405020304" pitchFamily="18" charset="0"/>
              </a:rPr>
              <a:t>. &amp; repair of other major </a:t>
            </a:r>
            <a:r>
              <a:rPr lang="en-US" altLang="lt-LT" sz="800" dirty="0" err="1" smtClean="0">
                <a:latin typeface="Times New Roman" panose="02020603050405020304" pitchFamily="18" charset="0"/>
                <a:cs typeface="Times New Roman" panose="02020603050405020304" pitchFamily="18" charset="0"/>
              </a:rPr>
              <a:t>durab</a:t>
            </a:r>
            <a:r>
              <a:rPr lang="en-US" altLang="lt-LT" sz="800" dirty="0" smtClean="0">
                <a:latin typeface="Times New Roman" panose="02020603050405020304" pitchFamily="18" charset="0"/>
                <a:cs typeface="Times New Roman" panose="02020603050405020304" pitchFamily="18" charset="0"/>
              </a:rPr>
              <a:t>. for </a:t>
            </a:r>
            <a:r>
              <a:rPr lang="en-US" altLang="lt-LT" sz="800" dirty="0" err="1" smtClean="0">
                <a:latin typeface="Times New Roman" panose="02020603050405020304" pitchFamily="18" charset="0"/>
                <a:cs typeface="Times New Roman" panose="02020603050405020304" pitchFamily="18" charset="0"/>
              </a:rPr>
              <a:t>recreat</a:t>
            </a:r>
            <a:r>
              <a:rPr lang="en-US" altLang="lt-LT" sz="800" dirty="0" smtClean="0">
                <a:latin typeface="Times New Roman" panose="02020603050405020304" pitchFamily="18" charset="0"/>
                <a:cs typeface="Times New Roman" panose="02020603050405020304" pitchFamily="18" charset="0"/>
              </a:rPr>
              <a:t>. &amp; culture 0</a:t>
            </a:r>
          </a:p>
          <a:p>
            <a:pPr marL="171450" indent="-171450">
              <a:buFontTx/>
              <a:buChar char="•"/>
            </a:pPr>
            <a:r>
              <a:rPr lang="en-US" altLang="lt-LT" sz="800" dirty="0" smtClean="0">
                <a:latin typeface="Times New Roman" panose="02020603050405020304" pitchFamily="18" charset="0"/>
                <a:cs typeface="Times New Roman" panose="02020603050405020304" pitchFamily="18" charset="0"/>
              </a:rPr>
              <a:t>Recreational and sporting services 0,03</a:t>
            </a:r>
          </a:p>
          <a:p>
            <a:pPr marL="171450" indent="-171450">
              <a:buFontTx/>
              <a:buChar char="•"/>
            </a:pPr>
            <a:r>
              <a:rPr lang="en-US" altLang="lt-LT" sz="800" dirty="0" smtClean="0">
                <a:latin typeface="Times New Roman" panose="02020603050405020304" pitchFamily="18" charset="0"/>
                <a:cs typeface="Times New Roman" panose="02020603050405020304" pitchFamily="18" charset="0"/>
              </a:rPr>
              <a:t>Cultural services 0,06</a:t>
            </a:r>
          </a:p>
          <a:p>
            <a:pPr marL="171450" indent="-171450">
              <a:buFontTx/>
              <a:buChar char="•"/>
            </a:pPr>
            <a:r>
              <a:rPr lang="en-US" altLang="lt-LT" sz="800" dirty="0" smtClean="0">
                <a:latin typeface="Times New Roman" panose="02020603050405020304" pitchFamily="18" charset="0"/>
                <a:cs typeface="Times New Roman" panose="02020603050405020304" pitchFamily="18" charset="0"/>
              </a:rPr>
              <a:t>Pre-primary, primary, second., </a:t>
            </a:r>
            <a:r>
              <a:rPr lang="en-US" altLang="lt-LT" sz="800" dirty="0" err="1" smtClean="0">
                <a:latin typeface="Times New Roman" panose="02020603050405020304" pitchFamily="18" charset="0"/>
                <a:cs typeface="Times New Roman" panose="02020603050405020304" pitchFamily="18" charset="0"/>
              </a:rPr>
              <a:t>etc</a:t>
            </a:r>
            <a:r>
              <a:rPr lang="en-US" altLang="lt-LT" sz="800" dirty="0" smtClean="0">
                <a:latin typeface="Times New Roman" panose="02020603050405020304" pitchFamily="18" charset="0"/>
                <a:cs typeface="Times New Roman" panose="02020603050405020304" pitchFamily="18" charset="0"/>
              </a:rPr>
              <a:t>, &amp; educ. not def. by level 0,04</a:t>
            </a:r>
          </a:p>
          <a:p>
            <a:pPr marL="171450" indent="-171450">
              <a:buFontTx/>
              <a:buChar char="•"/>
            </a:pPr>
            <a:r>
              <a:rPr lang="en-US" altLang="lt-LT" sz="800" dirty="0" smtClean="0">
                <a:latin typeface="Times New Roman" panose="02020603050405020304" pitchFamily="18" charset="0"/>
                <a:cs typeface="Times New Roman" panose="02020603050405020304" pitchFamily="18" charset="0"/>
              </a:rPr>
              <a:t>Accommodation services 0,02</a:t>
            </a:r>
          </a:p>
          <a:p>
            <a:pPr marL="171450" indent="-171450">
              <a:buFontTx/>
              <a:buChar char="•"/>
            </a:pPr>
            <a:r>
              <a:rPr lang="en-US" altLang="lt-LT" sz="800" dirty="0" smtClean="0">
                <a:latin typeface="Times New Roman" panose="02020603050405020304" pitchFamily="18" charset="0"/>
                <a:cs typeface="Times New Roman" panose="02020603050405020304" pitchFamily="18" charset="0"/>
              </a:rPr>
              <a:t>Hairdressing salons and personal grooming establishments 0,05</a:t>
            </a:r>
          </a:p>
          <a:p>
            <a:pPr marL="171450" indent="-171450">
              <a:buFontTx/>
              <a:buChar char="•"/>
            </a:pPr>
            <a:r>
              <a:rPr lang="en-US" altLang="lt-LT" sz="800" dirty="0" smtClean="0">
                <a:latin typeface="Times New Roman" panose="02020603050405020304" pitchFamily="18" charset="0"/>
                <a:cs typeface="Times New Roman" panose="02020603050405020304" pitchFamily="18" charset="0"/>
              </a:rPr>
              <a:t>Insurance connected with the dwelling 0</a:t>
            </a:r>
          </a:p>
          <a:p>
            <a:pPr marL="171450" indent="-171450">
              <a:buFontTx/>
              <a:buChar char="•"/>
            </a:pPr>
            <a:r>
              <a:rPr lang="en-US" altLang="lt-LT" sz="800" dirty="0" smtClean="0">
                <a:latin typeface="Times New Roman" panose="02020603050405020304" pitchFamily="18" charset="0"/>
                <a:cs typeface="Times New Roman" panose="02020603050405020304" pitchFamily="18" charset="0"/>
              </a:rPr>
              <a:t>Insurance connected with health 0</a:t>
            </a:r>
          </a:p>
          <a:p>
            <a:pPr marL="171450" indent="-171450">
              <a:buFontTx/>
              <a:buChar char="•"/>
            </a:pPr>
            <a:r>
              <a:rPr lang="en-US" altLang="lt-LT" sz="800" dirty="0" smtClean="0">
                <a:latin typeface="Times New Roman" panose="02020603050405020304" pitchFamily="18" charset="0"/>
                <a:cs typeface="Times New Roman" panose="02020603050405020304" pitchFamily="18" charset="0"/>
              </a:rPr>
              <a:t>Other financial services </a:t>
            </a:r>
            <a:r>
              <a:rPr lang="en-US" altLang="lt-LT" sz="800" dirty="0" err="1" smtClean="0">
                <a:latin typeface="Times New Roman" panose="02020603050405020304" pitchFamily="18" charset="0"/>
                <a:cs typeface="Times New Roman" panose="02020603050405020304" pitchFamily="18" charset="0"/>
              </a:rPr>
              <a:t>n.e.c</a:t>
            </a:r>
            <a:r>
              <a:rPr lang="en-US" altLang="lt-LT" sz="800" dirty="0" smtClean="0">
                <a:latin typeface="Times New Roman" panose="02020603050405020304" pitchFamily="18" charset="0"/>
                <a:cs typeface="Times New Roman" panose="02020603050405020304" pitchFamily="18" charset="0"/>
              </a:rPr>
              <a:t>. 0,04</a:t>
            </a:r>
          </a:p>
          <a:p>
            <a:pPr marL="171450" indent="-171450">
              <a:buFontTx/>
              <a:buChar char="•"/>
            </a:pPr>
            <a:r>
              <a:rPr lang="en-US" altLang="lt-LT" sz="800" dirty="0" smtClean="0">
                <a:latin typeface="Times New Roman" panose="02020603050405020304" pitchFamily="18" charset="0"/>
                <a:cs typeface="Times New Roman" panose="02020603050405020304" pitchFamily="18" charset="0"/>
              </a:rPr>
              <a:t>Other services </a:t>
            </a:r>
            <a:r>
              <a:rPr lang="en-US" altLang="lt-LT" sz="800" dirty="0" err="1" smtClean="0">
                <a:latin typeface="Times New Roman" panose="02020603050405020304" pitchFamily="18" charset="0"/>
                <a:cs typeface="Times New Roman" panose="02020603050405020304" pitchFamily="18" charset="0"/>
              </a:rPr>
              <a:t>n.e.c</a:t>
            </a:r>
            <a:r>
              <a:rPr lang="en-US" altLang="lt-LT" sz="800" dirty="0" smtClean="0">
                <a:latin typeface="Times New Roman" panose="02020603050405020304" pitchFamily="18" charset="0"/>
                <a:cs typeface="Times New Roman" panose="02020603050405020304" pitchFamily="18" charset="0"/>
              </a:rPr>
              <a:t>. 0,05</a:t>
            </a:r>
          </a:p>
        </p:txBody>
      </p:sp>
      <p:sp>
        <p:nvSpPr>
          <p:cNvPr id="788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eaLnBrk="0" hangingPunct="0">
              <a:spcBef>
                <a:spcPct val="30000"/>
              </a:spcBef>
              <a:defRPr sz="1200">
                <a:solidFill>
                  <a:schemeClr val="tx1"/>
                </a:solidFill>
                <a:latin typeface="Times New Roman" pitchFamily="18" charset="0"/>
              </a:defRPr>
            </a:lvl1pPr>
            <a:lvl2pPr marL="742950" indent="-285750" defTabSz="906463" eaLnBrk="0" hangingPunct="0">
              <a:spcBef>
                <a:spcPct val="30000"/>
              </a:spcBef>
              <a:defRPr sz="1200">
                <a:solidFill>
                  <a:schemeClr val="tx1"/>
                </a:solidFill>
                <a:latin typeface="Times New Roman" pitchFamily="18" charset="0"/>
              </a:defRPr>
            </a:lvl2pPr>
            <a:lvl3pPr marL="1143000" indent="-228600" defTabSz="906463" eaLnBrk="0" hangingPunct="0">
              <a:spcBef>
                <a:spcPct val="30000"/>
              </a:spcBef>
              <a:defRPr sz="1200">
                <a:solidFill>
                  <a:schemeClr val="tx1"/>
                </a:solidFill>
                <a:latin typeface="Times New Roman" pitchFamily="18" charset="0"/>
              </a:defRPr>
            </a:lvl3pPr>
            <a:lvl4pPr marL="1600200" indent="-228600" defTabSz="906463" eaLnBrk="0" hangingPunct="0">
              <a:spcBef>
                <a:spcPct val="30000"/>
              </a:spcBef>
              <a:defRPr sz="1200">
                <a:solidFill>
                  <a:schemeClr val="tx1"/>
                </a:solidFill>
                <a:latin typeface="Times New Roman" pitchFamily="18" charset="0"/>
              </a:defRPr>
            </a:lvl4pPr>
            <a:lvl5pPr marL="2057400" indent="-228600" defTabSz="906463" eaLnBrk="0" hangingPunct="0">
              <a:spcBef>
                <a:spcPct val="30000"/>
              </a:spcBef>
              <a:defRPr sz="1200">
                <a:solidFill>
                  <a:schemeClr val="tx1"/>
                </a:solidFill>
                <a:latin typeface="Times New Roman" pitchFamily="18" charset="0"/>
              </a:defRPr>
            </a:lvl5pPr>
            <a:lvl6pPr marL="2514600" indent="-228600" defTabSz="906463" eaLnBrk="0" fontAlgn="base" hangingPunct="0">
              <a:spcBef>
                <a:spcPct val="30000"/>
              </a:spcBef>
              <a:spcAft>
                <a:spcPct val="0"/>
              </a:spcAft>
              <a:defRPr sz="1200">
                <a:solidFill>
                  <a:schemeClr val="tx1"/>
                </a:solidFill>
                <a:latin typeface="Times New Roman" pitchFamily="18" charset="0"/>
              </a:defRPr>
            </a:lvl6pPr>
            <a:lvl7pPr marL="2971800" indent="-228600" defTabSz="906463" eaLnBrk="0" fontAlgn="base" hangingPunct="0">
              <a:spcBef>
                <a:spcPct val="30000"/>
              </a:spcBef>
              <a:spcAft>
                <a:spcPct val="0"/>
              </a:spcAft>
              <a:defRPr sz="1200">
                <a:solidFill>
                  <a:schemeClr val="tx1"/>
                </a:solidFill>
                <a:latin typeface="Times New Roman" pitchFamily="18" charset="0"/>
              </a:defRPr>
            </a:lvl7pPr>
            <a:lvl8pPr marL="3429000" indent="-228600" defTabSz="906463" eaLnBrk="0" fontAlgn="base" hangingPunct="0">
              <a:spcBef>
                <a:spcPct val="30000"/>
              </a:spcBef>
              <a:spcAft>
                <a:spcPct val="0"/>
              </a:spcAft>
              <a:defRPr sz="1200">
                <a:solidFill>
                  <a:schemeClr val="tx1"/>
                </a:solidFill>
                <a:latin typeface="Times New Roman" pitchFamily="18" charset="0"/>
              </a:defRPr>
            </a:lvl8pPr>
            <a:lvl9pPr marL="3886200" indent="-228600" defTabSz="9064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8DBDC71-2628-4982-A804-620C56BE040A}" type="slidenum">
              <a:rPr lang="en-GB" altLang="lt-LT" smtClean="0"/>
              <a:pPr eaLnBrk="1" hangingPunct="1">
                <a:spcBef>
                  <a:spcPct val="0"/>
                </a:spcBef>
              </a:pPr>
              <a:t>17</a:t>
            </a:fld>
            <a:endParaRPr lang="en-GB" altLang="lt-L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endParaRPr lang="lt-LT" b="0" noProof="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pPr>
              <a:defRPr/>
            </a:pPr>
            <a:fld id="{6C80EC2B-37DE-47D8-B3C3-6E7903E2443A}" type="slidenum">
              <a:rPr lang="en-GB" smtClean="0"/>
              <a:pPr>
                <a:defRPr/>
              </a:pPr>
              <a:t>18</a:t>
            </a:fld>
            <a:endParaRPr lang="en-GB"/>
          </a:p>
        </p:txBody>
      </p:sp>
    </p:spTree>
    <p:extLst>
      <p:ext uri="{BB962C8B-B14F-4D97-AF65-F5344CB8AC3E}">
        <p14:creationId xmlns:p14="http://schemas.microsoft.com/office/powerpoint/2010/main" val="1007999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4113" cy="3722687"/>
          </a:xfrm>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endParaRPr lang="lt-LT" sz="1200" baseline="0" noProof="0" dirty="0" smtClean="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pPr>
              <a:defRPr/>
            </a:pPr>
            <a:fld id="{6C80EC2B-37DE-47D8-B3C3-6E7903E2443A}" type="slidenum">
              <a:rPr lang="en-GB" smtClean="0"/>
              <a:pPr>
                <a:defRPr/>
              </a:pPr>
              <a:t>19</a:t>
            </a:fld>
            <a:endParaRPr lang="en-GB"/>
          </a:p>
        </p:txBody>
      </p:sp>
    </p:spTree>
    <p:extLst>
      <p:ext uri="{BB962C8B-B14F-4D97-AF65-F5344CB8AC3E}">
        <p14:creationId xmlns:p14="http://schemas.microsoft.com/office/powerpoint/2010/main" val="547441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pPr>
              <a:defRPr/>
            </a:pPr>
            <a:fld id="{6C80EC2B-37DE-47D8-B3C3-6E7903E2443A}" type="slidenum">
              <a:rPr lang="en-GB" smtClean="0"/>
              <a:pPr>
                <a:defRPr/>
              </a:pPr>
              <a:t>2</a:t>
            </a:fld>
            <a:endParaRPr lang="en-GB"/>
          </a:p>
        </p:txBody>
      </p:sp>
    </p:spTree>
    <p:extLst>
      <p:ext uri="{BB962C8B-B14F-4D97-AF65-F5344CB8AC3E}">
        <p14:creationId xmlns:p14="http://schemas.microsoft.com/office/powerpoint/2010/main" val="101529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lt-LT" dirty="0" smtClean="0"/>
              <a:t/>
            </a:r>
            <a:br>
              <a:rPr lang="lt-LT" dirty="0" smtClean="0"/>
            </a:br>
            <a:endParaRPr lang="lt-LT" dirty="0"/>
          </a:p>
        </p:txBody>
      </p:sp>
      <p:sp>
        <p:nvSpPr>
          <p:cNvPr id="4" name="Slide Number Placeholder 3"/>
          <p:cNvSpPr>
            <a:spLocks noGrp="1"/>
          </p:cNvSpPr>
          <p:nvPr>
            <p:ph type="sldNum" sz="quarter" idx="10"/>
          </p:nvPr>
        </p:nvSpPr>
        <p:spPr/>
        <p:txBody>
          <a:bodyPr/>
          <a:lstStyle/>
          <a:p>
            <a:fld id="{3E7C9DB8-1323-4E51-8A97-B7A26AF6FA14}" type="slidenum">
              <a:rPr lang="en-GB" smtClean="0"/>
              <a:pPr/>
              <a:t>20</a:t>
            </a:fld>
            <a:endParaRPr lang="en-GB"/>
          </a:p>
        </p:txBody>
      </p:sp>
    </p:spTree>
    <p:extLst>
      <p:ext uri="{BB962C8B-B14F-4D97-AF65-F5344CB8AC3E}">
        <p14:creationId xmlns:p14="http://schemas.microsoft.com/office/powerpoint/2010/main" val="2253078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pPr>
              <a:defRPr/>
            </a:pPr>
            <a:fld id="{6C80EC2B-37DE-47D8-B3C3-6E7903E2443A}" type="slidenum">
              <a:rPr lang="en-GB" smtClean="0"/>
              <a:pPr>
                <a:defRPr/>
              </a:pPr>
              <a:t>21</a:t>
            </a:fld>
            <a:endParaRPr lang="en-GB"/>
          </a:p>
        </p:txBody>
      </p:sp>
    </p:spTree>
    <p:extLst>
      <p:ext uri="{BB962C8B-B14F-4D97-AF65-F5344CB8AC3E}">
        <p14:creationId xmlns:p14="http://schemas.microsoft.com/office/powerpoint/2010/main" val="345617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lt-LT" altLang="lt-LT" sz="1100" smtClean="0">
              <a:latin typeface="Times New Roman" pitchFamily="18" charset="0"/>
            </a:endParaRPr>
          </a:p>
        </p:txBody>
      </p:sp>
      <p:sp>
        <p:nvSpPr>
          <p:cNvPr id="1423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eaLnBrk="0" hangingPunct="0">
              <a:spcBef>
                <a:spcPct val="30000"/>
              </a:spcBef>
              <a:defRPr sz="1200">
                <a:solidFill>
                  <a:schemeClr val="tx1"/>
                </a:solidFill>
                <a:latin typeface="Times New Roman" pitchFamily="18" charset="0"/>
              </a:defRPr>
            </a:lvl1pPr>
            <a:lvl2pPr marL="742950" indent="-285750" defTabSz="906463" eaLnBrk="0" hangingPunct="0">
              <a:spcBef>
                <a:spcPct val="30000"/>
              </a:spcBef>
              <a:defRPr sz="1200">
                <a:solidFill>
                  <a:schemeClr val="tx1"/>
                </a:solidFill>
                <a:latin typeface="Times New Roman" pitchFamily="18" charset="0"/>
              </a:defRPr>
            </a:lvl2pPr>
            <a:lvl3pPr marL="1143000" indent="-228600" defTabSz="906463" eaLnBrk="0" hangingPunct="0">
              <a:spcBef>
                <a:spcPct val="30000"/>
              </a:spcBef>
              <a:defRPr sz="1200">
                <a:solidFill>
                  <a:schemeClr val="tx1"/>
                </a:solidFill>
                <a:latin typeface="Times New Roman" pitchFamily="18" charset="0"/>
              </a:defRPr>
            </a:lvl3pPr>
            <a:lvl4pPr marL="1600200" indent="-228600" defTabSz="906463" eaLnBrk="0" hangingPunct="0">
              <a:spcBef>
                <a:spcPct val="30000"/>
              </a:spcBef>
              <a:defRPr sz="1200">
                <a:solidFill>
                  <a:schemeClr val="tx1"/>
                </a:solidFill>
                <a:latin typeface="Times New Roman" pitchFamily="18" charset="0"/>
              </a:defRPr>
            </a:lvl4pPr>
            <a:lvl5pPr marL="2057400" indent="-228600" defTabSz="906463" eaLnBrk="0" hangingPunct="0">
              <a:spcBef>
                <a:spcPct val="30000"/>
              </a:spcBef>
              <a:defRPr sz="1200">
                <a:solidFill>
                  <a:schemeClr val="tx1"/>
                </a:solidFill>
                <a:latin typeface="Times New Roman" pitchFamily="18" charset="0"/>
              </a:defRPr>
            </a:lvl5pPr>
            <a:lvl6pPr marL="2514600" indent="-228600" defTabSz="906463" eaLnBrk="0" fontAlgn="base" hangingPunct="0">
              <a:spcBef>
                <a:spcPct val="30000"/>
              </a:spcBef>
              <a:spcAft>
                <a:spcPct val="0"/>
              </a:spcAft>
              <a:defRPr sz="1200">
                <a:solidFill>
                  <a:schemeClr val="tx1"/>
                </a:solidFill>
                <a:latin typeface="Times New Roman" pitchFamily="18" charset="0"/>
              </a:defRPr>
            </a:lvl6pPr>
            <a:lvl7pPr marL="2971800" indent="-228600" defTabSz="906463" eaLnBrk="0" fontAlgn="base" hangingPunct="0">
              <a:spcBef>
                <a:spcPct val="30000"/>
              </a:spcBef>
              <a:spcAft>
                <a:spcPct val="0"/>
              </a:spcAft>
              <a:defRPr sz="1200">
                <a:solidFill>
                  <a:schemeClr val="tx1"/>
                </a:solidFill>
                <a:latin typeface="Times New Roman" pitchFamily="18" charset="0"/>
              </a:defRPr>
            </a:lvl7pPr>
            <a:lvl8pPr marL="3429000" indent="-228600" defTabSz="906463" eaLnBrk="0" fontAlgn="base" hangingPunct="0">
              <a:spcBef>
                <a:spcPct val="30000"/>
              </a:spcBef>
              <a:spcAft>
                <a:spcPct val="0"/>
              </a:spcAft>
              <a:defRPr sz="1200">
                <a:solidFill>
                  <a:schemeClr val="tx1"/>
                </a:solidFill>
                <a:latin typeface="Times New Roman" pitchFamily="18" charset="0"/>
              </a:defRPr>
            </a:lvl8pPr>
            <a:lvl9pPr marL="3886200" indent="-228600" defTabSz="9064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5C5CB00-EE25-473C-98E4-68396D5E0F58}" type="slidenum">
              <a:rPr lang="en-GB" altLang="lt-LT" smtClean="0"/>
              <a:pPr eaLnBrk="1" hangingPunct="1">
                <a:spcBef>
                  <a:spcPct val="0"/>
                </a:spcBef>
              </a:pPr>
              <a:t>22</a:t>
            </a:fld>
            <a:endParaRPr lang="en-GB" altLang="lt-L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lt-LT" sz="1200" b="0" kern="1200" dirty="0" smtClean="0">
                <a:solidFill>
                  <a:schemeClr val="tx1"/>
                </a:solidFill>
                <a:effectLst/>
                <a:latin typeface="Arial" charset="0"/>
                <a:ea typeface="+mn-ea"/>
                <a:cs typeface="+mn-cs"/>
              </a:rPr>
              <a:t>Priimtų priemonių kryptis iš esmės yra tinkama, tačiau svarbios Lietuvos mokesčių sistemos problemos sprendžiamos nepakankamai. </a:t>
            </a:r>
          </a:p>
          <a:p>
            <a:pPr lvl="0"/>
            <a:r>
              <a:rPr lang="lt-LT" sz="1200" b="0" kern="1200" dirty="0" smtClean="0">
                <a:solidFill>
                  <a:schemeClr val="tx1"/>
                </a:solidFill>
                <a:effectLst/>
                <a:latin typeface="Arial" charset="0"/>
                <a:ea typeface="+mn-ea"/>
                <a:cs typeface="+mn-cs"/>
              </a:rPr>
              <a:t>Priimti pakeitimai nėra </a:t>
            </a:r>
            <a:r>
              <a:rPr lang="lt-LT" sz="1200" b="0" kern="1200" dirty="0" err="1" smtClean="0">
                <a:solidFill>
                  <a:schemeClr val="tx1"/>
                </a:solidFill>
                <a:effectLst/>
                <a:latin typeface="Arial" charset="0"/>
                <a:ea typeface="+mn-ea"/>
                <a:cs typeface="+mn-cs"/>
              </a:rPr>
              <a:t>fiskališkai</a:t>
            </a:r>
            <a:r>
              <a:rPr lang="lt-LT" sz="1200" b="0" kern="1200" dirty="0" smtClean="0">
                <a:solidFill>
                  <a:schemeClr val="tx1"/>
                </a:solidFill>
                <a:effectLst/>
                <a:latin typeface="Arial" charset="0"/>
                <a:ea typeface="+mn-ea"/>
                <a:cs typeface="+mn-cs"/>
              </a:rPr>
              <a:t> neutralūs – dėl jų kiekvienų 2019–2021 m. laikotarpio metų valdžios sektoriaus balansas bus 0,6, 0,5 ir 0,1 proc. BVP prastesnis, palyginti su tuo scenarijumi, jeigu šie pakeitimai nebūtų daromi. </a:t>
            </a:r>
          </a:p>
          <a:p>
            <a:pPr marL="171450" indent="-171450">
              <a:buFontTx/>
              <a:buChar char="•"/>
            </a:pPr>
            <a:endParaRPr lang="lt-LT" altLang="lt-LT" sz="1100" dirty="0" smtClean="0">
              <a:latin typeface="Times New Roman" pitchFamily="18" charset="0"/>
            </a:endParaRPr>
          </a:p>
        </p:txBody>
      </p:sp>
      <p:sp>
        <p:nvSpPr>
          <p:cNvPr id="1423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eaLnBrk="0" hangingPunct="0">
              <a:spcBef>
                <a:spcPct val="30000"/>
              </a:spcBef>
              <a:defRPr sz="1200">
                <a:solidFill>
                  <a:schemeClr val="tx1"/>
                </a:solidFill>
                <a:latin typeface="Times New Roman" pitchFamily="18" charset="0"/>
              </a:defRPr>
            </a:lvl1pPr>
            <a:lvl2pPr marL="742950" indent="-285750" defTabSz="906463" eaLnBrk="0" hangingPunct="0">
              <a:spcBef>
                <a:spcPct val="30000"/>
              </a:spcBef>
              <a:defRPr sz="1200">
                <a:solidFill>
                  <a:schemeClr val="tx1"/>
                </a:solidFill>
                <a:latin typeface="Times New Roman" pitchFamily="18" charset="0"/>
              </a:defRPr>
            </a:lvl2pPr>
            <a:lvl3pPr marL="1143000" indent="-228600" defTabSz="906463" eaLnBrk="0" hangingPunct="0">
              <a:spcBef>
                <a:spcPct val="30000"/>
              </a:spcBef>
              <a:defRPr sz="1200">
                <a:solidFill>
                  <a:schemeClr val="tx1"/>
                </a:solidFill>
                <a:latin typeface="Times New Roman" pitchFamily="18" charset="0"/>
              </a:defRPr>
            </a:lvl3pPr>
            <a:lvl4pPr marL="1600200" indent="-228600" defTabSz="906463" eaLnBrk="0" hangingPunct="0">
              <a:spcBef>
                <a:spcPct val="30000"/>
              </a:spcBef>
              <a:defRPr sz="1200">
                <a:solidFill>
                  <a:schemeClr val="tx1"/>
                </a:solidFill>
                <a:latin typeface="Times New Roman" pitchFamily="18" charset="0"/>
              </a:defRPr>
            </a:lvl4pPr>
            <a:lvl5pPr marL="2057400" indent="-228600" defTabSz="906463" eaLnBrk="0" hangingPunct="0">
              <a:spcBef>
                <a:spcPct val="30000"/>
              </a:spcBef>
              <a:defRPr sz="1200">
                <a:solidFill>
                  <a:schemeClr val="tx1"/>
                </a:solidFill>
                <a:latin typeface="Times New Roman" pitchFamily="18" charset="0"/>
              </a:defRPr>
            </a:lvl5pPr>
            <a:lvl6pPr marL="2514600" indent="-228600" defTabSz="906463" eaLnBrk="0" fontAlgn="base" hangingPunct="0">
              <a:spcBef>
                <a:spcPct val="30000"/>
              </a:spcBef>
              <a:spcAft>
                <a:spcPct val="0"/>
              </a:spcAft>
              <a:defRPr sz="1200">
                <a:solidFill>
                  <a:schemeClr val="tx1"/>
                </a:solidFill>
                <a:latin typeface="Times New Roman" pitchFamily="18" charset="0"/>
              </a:defRPr>
            </a:lvl6pPr>
            <a:lvl7pPr marL="2971800" indent="-228600" defTabSz="906463" eaLnBrk="0" fontAlgn="base" hangingPunct="0">
              <a:spcBef>
                <a:spcPct val="30000"/>
              </a:spcBef>
              <a:spcAft>
                <a:spcPct val="0"/>
              </a:spcAft>
              <a:defRPr sz="1200">
                <a:solidFill>
                  <a:schemeClr val="tx1"/>
                </a:solidFill>
                <a:latin typeface="Times New Roman" pitchFamily="18" charset="0"/>
              </a:defRPr>
            </a:lvl7pPr>
            <a:lvl8pPr marL="3429000" indent="-228600" defTabSz="906463" eaLnBrk="0" fontAlgn="base" hangingPunct="0">
              <a:spcBef>
                <a:spcPct val="30000"/>
              </a:spcBef>
              <a:spcAft>
                <a:spcPct val="0"/>
              </a:spcAft>
              <a:defRPr sz="1200">
                <a:solidFill>
                  <a:schemeClr val="tx1"/>
                </a:solidFill>
                <a:latin typeface="Times New Roman" pitchFamily="18" charset="0"/>
              </a:defRPr>
            </a:lvl8pPr>
            <a:lvl9pPr marL="3886200" indent="-228600" defTabSz="9064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5C5CB00-EE25-473C-98E4-68396D5E0F58}" type="slidenum">
              <a:rPr lang="en-GB" altLang="lt-LT" smtClean="0"/>
              <a:pPr eaLnBrk="1" hangingPunct="1">
                <a:spcBef>
                  <a:spcPct val="0"/>
                </a:spcBef>
              </a:pPr>
              <a:t>23</a:t>
            </a:fld>
            <a:endParaRPr lang="en-GB" altLang="lt-L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lt-LT" altLang="lt-LT" sz="1100" smtClean="0">
              <a:latin typeface="Times New Roman" pitchFamily="18" charset="0"/>
            </a:endParaRPr>
          </a:p>
        </p:txBody>
      </p:sp>
      <p:sp>
        <p:nvSpPr>
          <p:cNvPr id="1423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eaLnBrk="0" hangingPunct="0">
              <a:spcBef>
                <a:spcPct val="30000"/>
              </a:spcBef>
              <a:defRPr sz="1200">
                <a:solidFill>
                  <a:schemeClr val="tx1"/>
                </a:solidFill>
                <a:latin typeface="Times New Roman" pitchFamily="18" charset="0"/>
              </a:defRPr>
            </a:lvl1pPr>
            <a:lvl2pPr marL="742950" indent="-285750" defTabSz="906463" eaLnBrk="0" hangingPunct="0">
              <a:spcBef>
                <a:spcPct val="30000"/>
              </a:spcBef>
              <a:defRPr sz="1200">
                <a:solidFill>
                  <a:schemeClr val="tx1"/>
                </a:solidFill>
                <a:latin typeface="Times New Roman" pitchFamily="18" charset="0"/>
              </a:defRPr>
            </a:lvl2pPr>
            <a:lvl3pPr marL="1143000" indent="-228600" defTabSz="906463" eaLnBrk="0" hangingPunct="0">
              <a:spcBef>
                <a:spcPct val="30000"/>
              </a:spcBef>
              <a:defRPr sz="1200">
                <a:solidFill>
                  <a:schemeClr val="tx1"/>
                </a:solidFill>
                <a:latin typeface="Times New Roman" pitchFamily="18" charset="0"/>
              </a:defRPr>
            </a:lvl3pPr>
            <a:lvl4pPr marL="1600200" indent="-228600" defTabSz="906463" eaLnBrk="0" hangingPunct="0">
              <a:spcBef>
                <a:spcPct val="30000"/>
              </a:spcBef>
              <a:defRPr sz="1200">
                <a:solidFill>
                  <a:schemeClr val="tx1"/>
                </a:solidFill>
                <a:latin typeface="Times New Roman" pitchFamily="18" charset="0"/>
              </a:defRPr>
            </a:lvl4pPr>
            <a:lvl5pPr marL="2057400" indent="-228600" defTabSz="906463" eaLnBrk="0" hangingPunct="0">
              <a:spcBef>
                <a:spcPct val="30000"/>
              </a:spcBef>
              <a:defRPr sz="1200">
                <a:solidFill>
                  <a:schemeClr val="tx1"/>
                </a:solidFill>
                <a:latin typeface="Times New Roman" pitchFamily="18" charset="0"/>
              </a:defRPr>
            </a:lvl5pPr>
            <a:lvl6pPr marL="2514600" indent="-228600" defTabSz="906463" eaLnBrk="0" fontAlgn="base" hangingPunct="0">
              <a:spcBef>
                <a:spcPct val="30000"/>
              </a:spcBef>
              <a:spcAft>
                <a:spcPct val="0"/>
              </a:spcAft>
              <a:defRPr sz="1200">
                <a:solidFill>
                  <a:schemeClr val="tx1"/>
                </a:solidFill>
                <a:latin typeface="Times New Roman" pitchFamily="18" charset="0"/>
              </a:defRPr>
            </a:lvl6pPr>
            <a:lvl7pPr marL="2971800" indent="-228600" defTabSz="906463" eaLnBrk="0" fontAlgn="base" hangingPunct="0">
              <a:spcBef>
                <a:spcPct val="30000"/>
              </a:spcBef>
              <a:spcAft>
                <a:spcPct val="0"/>
              </a:spcAft>
              <a:defRPr sz="1200">
                <a:solidFill>
                  <a:schemeClr val="tx1"/>
                </a:solidFill>
                <a:latin typeface="Times New Roman" pitchFamily="18" charset="0"/>
              </a:defRPr>
            </a:lvl7pPr>
            <a:lvl8pPr marL="3429000" indent="-228600" defTabSz="906463" eaLnBrk="0" fontAlgn="base" hangingPunct="0">
              <a:spcBef>
                <a:spcPct val="30000"/>
              </a:spcBef>
              <a:spcAft>
                <a:spcPct val="0"/>
              </a:spcAft>
              <a:defRPr sz="1200">
                <a:solidFill>
                  <a:schemeClr val="tx1"/>
                </a:solidFill>
                <a:latin typeface="Times New Roman" pitchFamily="18" charset="0"/>
              </a:defRPr>
            </a:lvl8pPr>
            <a:lvl9pPr marL="3886200" indent="-228600" defTabSz="9064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5C5CB00-EE25-473C-98E4-68396D5E0F58}" type="slidenum">
              <a:rPr lang="en-GB" altLang="lt-LT" smtClean="0"/>
              <a:pPr eaLnBrk="1" hangingPunct="1">
                <a:spcBef>
                  <a:spcPct val="0"/>
                </a:spcBef>
              </a:pPr>
              <a:t>24</a:t>
            </a:fld>
            <a:endParaRPr lang="en-GB" altLang="lt-L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pPr>
              <a:defRPr/>
            </a:pPr>
            <a:fld id="{6C80EC2B-37DE-47D8-B3C3-6E7903E2443A}" type="slidenum">
              <a:rPr lang="en-GB" smtClean="0"/>
              <a:pPr>
                <a:defRPr/>
              </a:pPr>
              <a:t>25</a:t>
            </a:fld>
            <a:endParaRPr lang="en-GB"/>
          </a:p>
        </p:txBody>
      </p:sp>
    </p:spTree>
    <p:extLst>
      <p:ext uri="{BB962C8B-B14F-4D97-AF65-F5344CB8AC3E}">
        <p14:creationId xmlns:p14="http://schemas.microsoft.com/office/powerpoint/2010/main" val="1473904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50" indent="-171450" algn="just" eaLnBrk="1" fontAlgn="auto" hangingPunct="1">
              <a:spcBef>
                <a:spcPts val="0"/>
              </a:spcBef>
              <a:spcAft>
                <a:spcPts val="600"/>
              </a:spcAft>
              <a:buFont typeface="Arial" panose="020B0604020202020204" pitchFamily="34" charset="0"/>
              <a:buChar char="•"/>
              <a:defRPr/>
            </a:pPr>
            <a:r>
              <a:rPr lang="lt-LT" sz="1000" b="1" dirty="0" smtClean="0">
                <a:latin typeface="Times New Roman" panose="02020603050405020304" pitchFamily="18" charset="0"/>
                <a:cs typeface="Times New Roman" panose="02020603050405020304" pitchFamily="18" charset="0"/>
              </a:rPr>
              <a:t>Ekonomistai vertindami šalies ekonomikos ciklinę padėti – tai daro palygindami šiuo metu stebimą BVP raidą su potencialiu (tvariu) jo lygiu.  </a:t>
            </a:r>
            <a:r>
              <a:rPr lang="lt-LT" sz="1000" dirty="0" smtClean="0">
                <a:latin typeface="Times New Roman" panose="02020603050405020304" pitchFamily="18" charset="0"/>
                <a:cs typeface="Times New Roman" panose="02020603050405020304" pitchFamily="18" charset="0"/>
              </a:rPr>
              <a:t>Potencialusis BVP rodo, kokį didžiausią prekių ir paslaugų kiekį ekonomika gali pagaminti efektyviai panaudodama visus turimus pajėgumus.  Taip pat ekonomikai esant ties potencialu šalyje nusistovi toks nedarbo lygis, kuris nesukelia infliacinio spaudimo. Kai realusis BVP viršija potencialųjį BVP, atsiveria, taip vadinamas, teigiamas gamybos atotrūkis nuo potencialo. Ekonomikai esant tokioje padėtyje, šalyje pagaminama daugiau prekių ir paslaugų nei tai leistų efektyvus gamybos veiksnių (darbo, kapitalo) panaudojimas. Tokiu atveju darbo rinkoje formuojasi darbuotojų trūkumas ir kyla įtampa, pasireiškianti žemu nedarbo lygiu, spartėjančiu darbo užmokesčio augimu. Tai didina gamybos sąnaudas ir prekių ir paslaugų paklausą, didėja infliacinis spaudimas.</a:t>
            </a:r>
          </a:p>
          <a:p>
            <a:pPr marL="171450" indent="-171450" algn="just" eaLnBrk="1" fontAlgn="auto" hangingPunct="1">
              <a:spcBef>
                <a:spcPts val="0"/>
              </a:spcBef>
              <a:spcAft>
                <a:spcPts val="600"/>
              </a:spcAft>
              <a:buFont typeface="Arial" panose="020B0604020202020204" pitchFamily="34" charset="0"/>
              <a:buChar char="•"/>
              <a:defRPr/>
            </a:pPr>
            <a:r>
              <a:rPr lang="lt-LT" sz="1000" b="1" dirty="0" smtClean="0">
                <a:latin typeface="Times New Roman" panose="02020603050405020304" pitchFamily="18" charset="0"/>
                <a:cs typeface="Times New Roman" panose="02020603050405020304" pitchFamily="18" charset="0"/>
              </a:rPr>
              <a:t>Būtent tokią padėtį Lietuvos ekonomikoje mes įžvelgiame 2018-2019 m</a:t>
            </a:r>
            <a:r>
              <a:rPr lang="lt-LT" sz="1000" dirty="0" smtClean="0">
                <a:latin typeface="Times New Roman" panose="02020603050405020304" pitchFamily="18" charset="0"/>
                <a:cs typeface="Times New Roman" panose="02020603050405020304" pitchFamily="18" charset="0"/>
              </a:rPr>
              <a:t>.</a:t>
            </a:r>
          </a:p>
          <a:p>
            <a:pPr marL="171450" indent="-171450" algn="just" eaLnBrk="1" fontAlgn="auto" hangingPunct="1">
              <a:spcBef>
                <a:spcPts val="0"/>
              </a:spcBef>
              <a:spcAft>
                <a:spcPts val="600"/>
              </a:spcAft>
              <a:buFont typeface="Arial" panose="020B0604020202020204" pitchFamily="34" charset="0"/>
              <a:buChar char="•"/>
              <a:defRPr/>
            </a:pPr>
            <a:endParaRPr lang="lt-LT" dirty="0" smtClean="0">
              <a:latin typeface="Arial" charset="0"/>
            </a:endParaRPr>
          </a:p>
          <a:p>
            <a:pPr marL="171450" indent="-171450" algn="just" eaLnBrk="1" fontAlgn="auto" hangingPunct="1">
              <a:spcBef>
                <a:spcPts val="0"/>
              </a:spcBef>
              <a:spcAft>
                <a:spcPts val="600"/>
              </a:spcAft>
              <a:buFont typeface="Arial" panose="020B0604020202020204" pitchFamily="34" charset="0"/>
              <a:buChar char="•"/>
              <a:defRPr/>
            </a:pPr>
            <a:r>
              <a:rPr lang="lt-LT" u="sng" dirty="0" smtClean="0">
                <a:latin typeface="Arial" charset="0"/>
              </a:rPr>
              <a:t>Žiniai: institucijų gamybos atotrūkio vertinimas 2018 m.</a:t>
            </a:r>
            <a:r>
              <a:rPr lang="lt-LT" dirty="0" smtClean="0">
                <a:latin typeface="Arial" charset="0"/>
              </a:rPr>
              <a:t>: EK – </a:t>
            </a:r>
            <a:r>
              <a:rPr lang="en-US" dirty="0" smtClean="0">
                <a:latin typeface="Arial" charset="0"/>
              </a:rPr>
              <a:t>2,5 %;</a:t>
            </a:r>
            <a:r>
              <a:rPr lang="lt-LT" dirty="0" smtClean="0">
                <a:latin typeface="Arial" charset="0"/>
              </a:rPr>
              <a:t> </a:t>
            </a:r>
            <a:r>
              <a:rPr lang="en-US" dirty="0" err="1" smtClean="0">
                <a:latin typeface="Arial" charset="0"/>
              </a:rPr>
              <a:t>Finans</a:t>
            </a:r>
            <a:r>
              <a:rPr lang="lt-LT" dirty="0" smtClean="0">
                <a:latin typeface="Arial" charset="0"/>
              </a:rPr>
              <a:t>ų ministerija – 2,4 %; Lietuvos Bankas – 2,1 %; Valstybės kontrolė – 1,7 %; TVF – 0,5 %.</a:t>
            </a:r>
          </a:p>
          <a:p>
            <a:pPr marL="171450" indent="-171450" algn="just" eaLnBrk="1" fontAlgn="auto" hangingPunct="1">
              <a:spcBef>
                <a:spcPts val="0"/>
              </a:spcBef>
              <a:spcAft>
                <a:spcPts val="600"/>
              </a:spcAft>
              <a:buFont typeface="Arial" panose="020B0604020202020204" pitchFamily="34" charset="0"/>
              <a:buChar char="•"/>
              <a:defRPr/>
            </a:pPr>
            <a:endParaRPr lang="lt-LT" dirty="0" smtClean="0">
              <a:latin typeface="Arial" charset="0"/>
            </a:endParaRPr>
          </a:p>
          <a:p>
            <a:pPr marL="171450" indent="-171450" algn="just" eaLnBrk="1" fontAlgn="auto" hangingPunct="1">
              <a:spcBef>
                <a:spcPts val="0"/>
              </a:spcBef>
              <a:spcAft>
                <a:spcPts val="600"/>
              </a:spcAft>
              <a:buFont typeface="Arial" panose="020B0604020202020204" pitchFamily="34" charset="0"/>
              <a:buChar char="•"/>
              <a:defRPr/>
            </a:pPr>
            <a:r>
              <a:rPr lang="lt-LT" u="sng" dirty="0" smtClean="0">
                <a:latin typeface="Arial" charset="0"/>
              </a:rPr>
              <a:t>Žiniai: </a:t>
            </a:r>
            <a:r>
              <a:rPr lang="lt-LT" u="sng" dirty="0" err="1" smtClean="0">
                <a:latin typeface="Arial" charset="0"/>
              </a:rPr>
              <a:t>Potential</a:t>
            </a:r>
            <a:r>
              <a:rPr lang="lt-LT" u="sng" dirty="0" smtClean="0">
                <a:latin typeface="Arial" charset="0"/>
              </a:rPr>
              <a:t> </a:t>
            </a:r>
            <a:r>
              <a:rPr lang="lt-LT" u="sng" dirty="0" err="1" smtClean="0">
                <a:latin typeface="Arial" charset="0"/>
              </a:rPr>
              <a:t>output</a:t>
            </a:r>
            <a:r>
              <a:rPr lang="lt-LT" u="sng" dirty="0" smtClean="0">
                <a:latin typeface="Arial" charset="0"/>
              </a:rPr>
              <a:t> struktūra ir augimas</a:t>
            </a:r>
          </a:p>
          <a:p>
            <a:pPr lvl="4" algn="just" eaLnBrk="1" fontAlgn="auto" hangingPunct="1">
              <a:spcBef>
                <a:spcPts val="0"/>
              </a:spcBef>
              <a:spcAft>
                <a:spcPts val="600"/>
              </a:spcAft>
              <a:buFont typeface="Arial" panose="020B0604020202020204" pitchFamily="34" charset="0"/>
              <a:buNone/>
              <a:defRPr/>
            </a:pPr>
            <a:r>
              <a:rPr lang="lt-LT" dirty="0" smtClean="0">
                <a:latin typeface="Arial" charset="0"/>
              </a:rPr>
              <a:t>2017	2018	2019	2020</a:t>
            </a:r>
          </a:p>
          <a:p>
            <a:pPr lvl="1" algn="just" eaLnBrk="1" fontAlgn="auto" hangingPunct="1">
              <a:spcBef>
                <a:spcPts val="0"/>
              </a:spcBef>
              <a:spcAft>
                <a:spcPts val="600"/>
              </a:spcAft>
              <a:buFont typeface="Arial" panose="020B0604020202020204" pitchFamily="34" charset="0"/>
              <a:buNone/>
              <a:defRPr/>
            </a:pPr>
            <a:r>
              <a:rPr lang="lt-LT" dirty="0" err="1" smtClean="0">
                <a:latin typeface="Arial" charset="0"/>
              </a:rPr>
              <a:t>Potential</a:t>
            </a:r>
            <a:r>
              <a:rPr lang="lt-LT" dirty="0" smtClean="0">
                <a:latin typeface="Arial" charset="0"/>
              </a:rPr>
              <a:t> </a:t>
            </a:r>
            <a:r>
              <a:rPr lang="lt-LT" dirty="0" err="1" smtClean="0">
                <a:latin typeface="Arial" charset="0"/>
              </a:rPr>
              <a:t>output</a:t>
            </a:r>
            <a:r>
              <a:rPr lang="lt-LT" dirty="0" smtClean="0">
                <a:latin typeface="Arial" charset="0"/>
              </a:rPr>
              <a:t> 	1,7	2,1	2,0	1,9</a:t>
            </a:r>
          </a:p>
          <a:p>
            <a:pPr lvl="1" algn="just" eaLnBrk="1" fontAlgn="auto" hangingPunct="1">
              <a:spcBef>
                <a:spcPts val="0"/>
              </a:spcBef>
              <a:spcAft>
                <a:spcPts val="600"/>
              </a:spcAft>
              <a:buFont typeface="Arial" panose="020B0604020202020204" pitchFamily="34" charset="0"/>
              <a:buNone/>
              <a:defRPr/>
            </a:pPr>
            <a:r>
              <a:rPr lang="lt-LT" dirty="0" smtClean="0">
                <a:latin typeface="Arial" charset="0"/>
              </a:rPr>
              <a:t>TFP		1,1	1,5	1,6	1,6</a:t>
            </a:r>
          </a:p>
          <a:p>
            <a:pPr lvl="1" algn="just" eaLnBrk="1" fontAlgn="auto" hangingPunct="1">
              <a:spcBef>
                <a:spcPts val="0"/>
              </a:spcBef>
              <a:spcAft>
                <a:spcPts val="600"/>
              </a:spcAft>
              <a:buFont typeface="Arial" panose="020B0604020202020204" pitchFamily="34" charset="0"/>
              <a:buNone/>
              <a:defRPr/>
            </a:pPr>
            <a:r>
              <a:rPr lang="lt-LT" dirty="0" err="1" smtClean="0">
                <a:latin typeface="Arial" charset="0"/>
              </a:rPr>
              <a:t>Capital</a:t>
            </a:r>
            <a:r>
              <a:rPr lang="lt-LT" dirty="0" smtClean="0">
                <a:latin typeface="Arial" charset="0"/>
              </a:rPr>
              <a:t>		1,0	1,2	1,3	1,3</a:t>
            </a:r>
          </a:p>
          <a:p>
            <a:pPr lvl="1" algn="just" eaLnBrk="1" fontAlgn="auto" hangingPunct="1">
              <a:spcBef>
                <a:spcPts val="0"/>
              </a:spcBef>
              <a:spcAft>
                <a:spcPts val="600"/>
              </a:spcAft>
              <a:buFont typeface="Arial" panose="020B0604020202020204" pitchFamily="34" charset="0"/>
              <a:buNone/>
              <a:defRPr/>
            </a:pPr>
            <a:r>
              <a:rPr lang="lt-LT" dirty="0" err="1" smtClean="0">
                <a:latin typeface="Arial" charset="0"/>
              </a:rPr>
              <a:t>Labour</a:t>
            </a:r>
            <a:r>
              <a:rPr lang="lt-LT" dirty="0" smtClean="0">
                <a:latin typeface="Arial" charset="0"/>
              </a:rPr>
              <a:t>	0,1	0,1	0,0	-0,4</a:t>
            </a:r>
          </a:p>
          <a:p>
            <a:pPr lvl="1" algn="just" eaLnBrk="1" fontAlgn="auto" hangingPunct="1">
              <a:spcBef>
                <a:spcPts val="0"/>
              </a:spcBef>
              <a:spcAft>
                <a:spcPts val="600"/>
              </a:spcAft>
              <a:buFont typeface="Arial" panose="020B0604020202020204" pitchFamily="34" charset="0"/>
              <a:buNone/>
              <a:defRPr/>
            </a:pPr>
            <a:r>
              <a:rPr lang="lt-LT" dirty="0" err="1" smtClean="0">
                <a:latin typeface="Arial" charset="0"/>
              </a:rPr>
              <a:t>Output</a:t>
            </a:r>
            <a:r>
              <a:rPr lang="lt-LT" dirty="0" smtClean="0">
                <a:latin typeface="Arial" charset="0"/>
              </a:rPr>
              <a:t> </a:t>
            </a:r>
            <a:r>
              <a:rPr lang="lt-LT" dirty="0" err="1" smtClean="0">
                <a:latin typeface="Arial" charset="0"/>
              </a:rPr>
              <a:t>gap</a:t>
            </a:r>
            <a:r>
              <a:rPr lang="lt-LT" dirty="0" smtClean="0">
                <a:latin typeface="Arial" charset="0"/>
              </a:rPr>
              <a:t>	1,7	2,1	2,0	1,9</a:t>
            </a:r>
          </a:p>
          <a:p>
            <a:pPr lvl="1" algn="just" eaLnBrk="1" fontAlgn="auto" hangingPunct="1">
              <a:spcBef>
                <a:spcPts val="0"/>
              </a:spcBef>
              <a:spcAft>
                <a:spcPts val="600"/>
              </a:spcAft>
              <a:buFont typeface="Arial" panose="020B0604020202020204" pitchFamily="34" charset="0"/>
              <a:buNone/>
              <a:defRPr/>
            </a:pPr>
            <a:r>
              <a:rPr lang="lt-LT" dirty="0" smtClean="0">
                <a:latin typeface="Arial" charset="0"/>
              </a:rPr>
              <a:t>NAIRU		9,0	8,8	8,6	8,4</a:t>
            </a:r>
          </a:p>
          <a:p>
            <a:pPr lvl="1" algn="just" eaLnBrk="1" fontAlgn="auto" hangingPunct="1">
              <a:spcBef>
                <a:spcPts val="0"/>
              </a:spcBef>
              <a:spcAft>
                <a:spcPts val="600"/>
              </a:spcAft>
              <a:buFont typeface="Arial" panose="020B0604020202020204" pitchFamily="34" charset="0"/>
              <a:buNone/>
              <a:defRPr/>
            </a:pPr>
            <a:endParaRPr lang="lt-LT" dirty="0" smtClean="0">
              <a:latin typeface="Arial" charset="0"/>
            </a:endParaRPr>
          </a:p>
          <a:p>
            <a:pPr lvl="1" algn="just" eaLnBrk="1" fontAlgn="auto" hangingPunct="1">
              <a:spcBef>
                <a:spcPts val="0"/>
              </a:spcBef>
              <a:spcAft>
                <a:spcPts val="600"/>
              </a:spcAft>
              <a:buFont typeface="Arial" panose="020B0604020202020204" pitchFamily="34" charset="0"/>
              <a:buNone/>
              <a:defRPr/>
            </a:pPr>
            <a:r>
              <a:rPr lang="lt-LT" dirty="0" err="1" smtClean="0">
                <a:latin typeface="Arial" charset="0"/>
              </a:rPr>
              <a:t>Labour</a:t>
            </a:r>
            <a:r>
              <a:rPr lang="lt-LT" dirty="0" smtClean="0">
                <a:latin typeface="Arial" charset="0"/>
              </a:rPr>
              <a:t> </a:t>
            </a:r>
            <a:r>
              <a:rPr lang="lt-LT" dirty="0" err="1" smtClean="0">
                <a:latin typeface="Arial" charset="0"/>
              </a:rPr>
              <a:t>decomposition</a:t>
            </a:r>
            <a:endParaRPr lang="lt-LT" dirty="0" smtClean="0">
              <a:latin typeface="Arial" charset="0"/>
            </a:endParaRPr>
          </a:p>
          <a:p>
            <a:pPr lvl="1" algn="just" eaLnBrk="1" fontAlgn="auto" hangingPunct="1">
              <a:spcBef>
                <a:spcPts val="0"/>
              </a:spcBef>
              <a:spcAft>
                <a:spcPts val="600"/>
              </a:spcAft>
              <a:buFont typeface="Arial" panose="020B0604020202020204" pitchFamily="34" charset="0"/>
              <a:buNone/>
              <a:defRPr/>
            </a:pPr>
            <a:r>
              <a:rPr lang="lt-LT" dirty="0" smtClean="0">
                <a:latin typeface="Arial" charset="0"/>
              </a:rPr>
              <a:t>		2017	2018	2019	2020</a:t>
            </a:r>
          </a:p>
          <a:p>
            <a:pPr lvl="1" algn="just" eaLnBrk="1" fontAlgn="auto" hangingPunct="1">
              <a:spcBef>
                <a:spcPts val="0"/>
              </a:spcBef>
              <a:spcAft>
                <a:spcPts val="600"/>
              </a:spcAft>
              <a:buFont typeface="Arial" panose="020B0604020202020204" pitchFamily="34" charset="0"/>
              <a:buNone/>
              <a:defRPr/>
            </a:pPr>
            <a:r>
              <a:rPr lang="lt-LT" dirty="0" err="1" smtClean="0">
                <a:latin typeface="Arial" charset="0"/>
              </a:rPr>
              <a:t>Working</a:t>
            </a:r>
            <a:r>
              <a:rPr lang="lt-LT" dirty="0" smtClean="0">
                <a:latin typeface="Arial" charset="0"/>
              </a:rPr>
              <a:t> </a:t>
            </a:r>
            <a:r>
              <a:rPr lang="lt-LT" dirty="0" err="1" smtClean="0">
                <a:latin typeface="Arial" charset="0"/>
              </a:rPr>
              <a:t>age</a:t>
            </a:r>
            <a:r>
              <a:rPr lang="lt-LT" dirty="0" smtClean="0">
                <a:latin typeface="Arial" charset="0"/>
              </a:rPr>
              <a:t> pop.	-0,9	-0,8	-0,8	-1,0</a:t>
            </a:r>
          </a:p>
          <a:p>
            <a:pPr lvl="1" algn="just" eaLnBrk="1" fontAlgn="auto" hangingPunct="1">
              <a:spcBef>
                <a:spcPts val="0"/>
              </a:spcBef>
              <a:spcAft>
                <a:spcPts val="600"/>
              </a:spcAft>
              <a:buFont typeface="Arial" panose="020B0604020202020204" pitchFamily="34" charset="0"/>
              <a:buNone/>
              <a:defRPr/>
            </a:pPr>
            <a:r>
              <a:rPr lang="lt-LT" dirty="0" err="1" smtClean="0">
                <a:latin typeface="Arial" charset="0"/>
              </a:rPr>
              <a:t>Participation</a:t>
            </a:r>
            <a:r>
              <a:rPr lang="lt-LT" dirty="0" smtClean="0">
                <a:latin typeface="Arial" charset="0"/>
              </a:rPr>
              <a:t> rate	0,9	0,8	0,6	0,5</a:t>
            </a:r>
          </a:p>
          <a:p>
            <a:pPr lvl="1" algn="just" eaLnBrk="1" fontAlgn="auto" hangingPunct="1">
              <a:spcBef>
                <a:spcPts val="0"/>
              </a:spcBef>
              <a:spcAft>
                <a:spcPts val="600"/>
              </a:spcAft>
              <a:buFont typeface="Arial" panose="020B0604020202020204" pitchFamily="34" charset="0"/>
              <a:buNone/>
              <a:defRPr/>
            </a:pPr>
            <a:r>
              <a:rPr lang="lt-LT" dirty="0" err="1" smtClean="0">
                <a:latin typeface="Arial" charset="0"/>
              </a:rPr>
              <a:t>Unemployment</a:t>
            </a:r>
            <a:r>
              <a:rPr lang="lt-LT" dirty="0" smtClean="0">
                <a:latin typeface="Arial" charset="0"/>
              </a:rPr>
              <a:t> rate	0,2	0,2	0,1	0,1</a:t>
            </a:r>
          </a:p>
          <a:p>
            <a:pPr lvl="1" algn="just" eaLnBrk="1" fontAlgn="auto" hangingPunct="1">
              <a:spcBef>
                <a:spcPts val="0"/>
              </a:spcBef>
              <a:spcAft>
                <a:spcPts val="600"/>
              </a:spcAft>
              <a:buFont typeface="Arial" panose="020B0604020202020204" pitchFamily="34" charset="0"/>
              <a:buNone/>
              <a:defRPr/>
            </a:pPr>
            <a:r>
              <a:rPr lang="lt-LT" dirty="0" err="1" smtClean="0">
                <a:latin typeface="Arial" charset="0"/>
              </a:rPr>
              <a:t>Hours</a:t>
            </a:r>
            <a:r>
              <a:rPr lang="lt-LT" dirty="0" smtClean="0">
                <a:latin typeface="Arial" charset="0"/>
              </a:rPr>
              <a:t> </a:t>
            </a:r>
            <a:r>
              <a:rPr lang="lt-LT" dirty="0" err="1" smtClean="0">
                <a:latin typeface="Arial" charset="0"/>
              </a:rPr>
              <a:t>worked</a:t>
            </a:r>
            <a:r>
              <a:rPr lang="lt-LT" dirty="0" smtClean="0">
                <a:latin typeface="Arial" charset="0"/>
              </a:rPr>
              <a:t>	0,0	0,0	0,0	0,0</a:t>
            </a:r>
          </a:p>
          <a:p>
            <a:pPr marL="628650" lvl="1" indent="-171450" algn="just" eaLnBrk="1" fontAlgn="auto" hangingPunct="1">
              <a:spcBef>
                <a:spcPts val="0"/>
              </a:spcBef>
              <a:spcAft>
                <a:spcPts val="600"/>
              </a:spcAft>
              <a:buFont typeface="Arial" panose="020B0604020202020204" pitchFamily="34" charset="0"/>
              <a:buChar char="•"/>
              <a:defRPr/>
            </a:pPr>
            <a:endParaRPr lang="lt-LT" dirty="0" smtClean="0">
              <a:latin typeface="Arial" charset="0"/>
            </a:endParaRPr>
          </a:p>
        </p:txBody>
      </p:sp>
      <p:sp>
        <p:nvSpPr>
          <p:cNvPr id="819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eaLnBrk="0" hangingPunct="0">
              <a:defRPr sz="2800">
                <a:solidFill>
                  <a:schemeClr val="tx2"/>
                </a:solidFill>
                <a:latin typeface="Arial" charset="0"/>
              </a:defRPr>
            </a:lvl1pPr>
            <a:lvl2pPr marL="742950" indent="-285750" defTabSz="906463" eaLnBrk="0" hangingPunct="0">
              <a:defRPr sz="2800">
                <a:solidFill>
                  <a:schemeClr val="tx2"/>
                </a:solidFill>
                <a:latin typeface="Arial" charset="0"/>
              </a:defRPr>
            </a:lvl2pPr>
            <a:lvl3pPr marL="1143000" indent="-228600" defTabSz="906463" eaLnBrk="0" hangingPunct="0">
              <a:defRPr sz="2800">
                <a:solidFill>
                  <a:schemeClr val="tx2"/>
                </a:solidFill>
                <a:latin typeface="Arial" charset="0"/>
              </a:defRPr>
            </a:lvl3pPr>
            <a:lvl4pPr marL="1600200" indent="-228600" defTabSz="906463" eaLnBrk="0" hangingPunct="0">
              <a:defRPr sz="2800">
                <a:solidFill>
                  <a:schemeClr val="tx2"/>
                </a:solidFill>
                <a:latin typeface="Arial" charset="0"/>
              </a:defRPr>
            </a:lvl4pPr>
            <a:lvl5pPr marL="2057400" indent="-228600" defTabSz="906463" eaLnBrk="0" hangingPunct="0">
              <a:defRPr sz="2800">
                <a:solidFill>
                  <a:schemeClr val="tx2"/>
                </a:solidFill>
                <a:latin typeface="Arial" charset="0"/>
              </a:defRPr>
            </a:lvl5pPr>
            <a:lvl6pPr marL="2514600" indent="-228600" defTabSz="906463" eaLnBrk="0" fontAlgn="base" hangingPunct="0">
              <a:spcBef>
                <a:spcPct val="0"/>
              </a:spcBef>
              <a:spcAft>
                <a:spcPct val="0"/>
              </a:spcAft>
              <a:defRPr sz="2800">
                <a:solidFill>
                  <a:schemeClr val="tx2"/>
                </a:solidFill>
                <a:latin typeface="Arial" charset="0"/>
              </a:defRPr>
            </a:lvl6pPr>
            <a:lvl7pPr marL="2971800" indent="-228600" defTabSz="906463" eaLnBrk="0" fontAlgn="base" hangingPunct="0">
              <a:spcBef>
                <a:spcPct val="0"/>
              </a:spcBef>
              <a:spcAft>
                <a:spcPct val="0"/>
              </a:spcAft>
              <a:defRPr sz="2800">
                <a:solidFill>
                  <a:schemeClr val="tx2"/>
                </a:solidFill>
                <a:latin typeface="Arial" charset="0"/>
              </a:defRPr>
            </a:lvl7pPr>
            <a:lvl8pPr marL="3429000" indent="-228600" defTabSz="906463" eaLnBrk="0" fontAlgn="base" hangingPunct="0">
              <a:spcBef>
                <a:spcPct val="0"/>
              </a:spcBef>
              <a:spcAft>
                <a:spcPct val="0"/>
              </a:spcAft>
              <a:defRPr sz="2800">
                <a:solidFill>
                  <a:schemeClr val="tx2"/>
                </a:solidFill>
                <a:latin typeface="Arial" charset="0"/>
              </a:defRPr>
            </a:lvl8pPr>
            <a:lvl9pPr marL="3886200" indent="-228600" defTabSz="906463" eaLnBrk="0" fontAlgn="base" hangingPunct="0">
              <a:spcBef>
                <a:spcPct val="0"/>
              </a:spcBef>
              <a:spcAft>
                <a:spcPct val="0"/>
              </a:spcAft>
              <a:defRPr sz="2800">
                <a:solidFill>
                  <a:schemeClr val="tx2"/>
                </a:solidFill>
                <a:latin typeface="Arial" charset="0"/>
              </a:defRPr>
            </a:lvl9pPr>
          </a:lstStyle>
          <a:p>
            <a:pPr eaLnBrk="1" hangingPunct="1"/>
            <a:fld id="{0CE5E228-50ED-41F7-B7D4-159238CBB5F6}" type="slidenum">
              <a:rPr lang="en-GB" altLang="lt-LT" sz="1200" smtClean="0">
                <a:solidFill>
                  <a:schemeClr val="tx1"/>
                </a:solidFill>
                <a:latin typeface="Times New Roman" pitchFamily="18" charset="0"/>
              </a:rPr>
              <a:pPr eaLnBrk="1" hangingPunct="1"/>
              <a:t>26</a:t>
            </a:fld>
            <a:endParaRPr lang="en-GB" altLang="lt-LT" sz="1200" smtClean="0">
              <a:solidFill>
                <a:schemeClr val="tx1"/>
              </a:solidFill>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lt-LT" sz="1100" smtClean="0">
              <a:latin typeface="Times New Roman" pitchFamily="18" charset="0"/>
            </a:endParaRPr>
          </a:p>
        </p:txBody>
      </p:sp>
      <p:sp>
        <p:nvSpPr>
          <p:cNvPr id="829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eaLnBrk="0" hangingPunct="0">
              <a:spcBef>
                <a:spcPct val="30000"/>
              </a:spcBef>
              <a:defRPr sz="1200">
                <a:solidFill>
                  <a:schemeClr val="tx1"/>
                </a:solidFill>
                <a:latin typeface="Times New Roman" pitchFamily="18" charset="0"/>
              </a:defRPr>
            </a:lvl1pPr>
            <a:lvl2pPr marL="742950" indent="-285750" defTabSz="906463" eaLnBrk="0" hangingPunct="0">
              <a:spcBef>
                <a:spcPct val="30000"/>
              </a:spcBef>
              <a:defRPr sz="1200">
                <a:solidFill>
                  <a:schemeClr val="tx1"/>
                </a:solidFill>
                <a:latin typeface="Times New Roman" pitchFamily="18" charset="0"/>
              </a:defRPr>
            </a:lvl2pPr>
            <a:lvl3pPr marL="1143000" indent="-228600" defTabSz="906463" eaLnBrk="0" hangingPunct="0">
              <a:spcBef>
                <a:spcPct val="30000"/>
              </a:spcBef>
              <a:defRPr sz="1200">
                <a:solidFill>
                  <a:schemeClr val="tx1"/>
                </a:solidFill>
                <a:latin typeface="Times New Roman" pitchFamily="18" charset="0"/>
              </a:defRPr>
            </a:lvl3pPr>
            <a:lvl4pPr marL="1600200" indent="-228600" defTabSz="906463" eaLnBrk="0" hangingPunct="0">
              <a:spcBef>
                <a:spcPct val="30000"/>
              </a:spcBef>
              <a:defRPr sz="1200">
                <a:solidFill>
                  <a:schemeClr val="tx1"/>
                </a:solidFill>
                <a:latin typeface="Times New Roman" pitchFamily="18" charset="0"/>
              </a:defRPr>
            </a:lvl4pPr>
            <a:lvl5pPr marL="2057400" indent="-228600" defTabSz="906463" eaLnBrk="0" hangingPunct="0">
              <a:spcBef>
                <a:spcPct val="30000"/>
              </a:spcBef>
              <a:defRPr sz="1200">
                <a:solidFill>
                  <a:schemeClr val="tx1"/>
                </a:solidFill>
                <a:latin typeface="Times New Roman" pitchFamily="18" charset="0"/>
              </a:defRPr>
            </a:lvl5pPr>
            <a:lvl6pPr marL="2514600" indent="-228600" defTabSz="906463" eaLnBrk="0" fontAlgn="base" hangingPunct="0">
              <a:spcBef>
                <a:spcPct val="30000"/>
              </a:spcBef>
              <a:spcAft>
                <a:spcPct val="0"/>
              </a:spcAft>
              <a:defRPr sz="1200">
                <a:solidFill>
                  <a:schemeClr val="tx1"/>
                </a:solidFill>
                <a:latin typeface="Times New Roman" pitchFamily="18" charset="0"/>
              </a:defRPr>
            </a:lvl6pPr>
            <a:lvl7pPr marL="2971800" indent="-228600" defTabSz="906463" eaLnBrk="0" fontAlgn="base" hangingPunct="0">
              <a:spcBef>
                <a:spcPct val="30000"/>
              </a:spcBef>
              <a:spcAft>
                <a:spcPct val="0"/>
              </a:spcAft>
              <a:defRPr sz="1200">
                <a:solidFill>
                  <a:schemeClr val="tx1"/>
                </a:solidFill>
                <a:latin typeface="Times New Roman" pitchFamily="18" charset="0"/>
              </a:defRPr>
            </a:lvl7pPr>
            <a:lvl8pPr marL="3429000" indent="-228600" defTabSz="906463" eaLnBrk="0" fontAlgn="base" hangingPunct="0">
              <a:spcBef>
                <a:spcPct val="30000"/>
              </a:spcBef>
              <a:spcAft>
                <a:spcPct val="0"/>
              </a:spcAft>
              <a:defRPr sz="1200">
                <a:solidFill>
                  <a:schemeClr val="tx1"/>
                </a:solidFill>
                <a:latin typeface="Times New Roman" pitchFamily="18" charset="0"/>
              </a:defRPr>
            </a:lvl8pPr>
            <a:lvl9pPr marL="3886200" indent="-228600" defTabSz="9064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8D44563-7656-4439-965B-40C7AE486DE0}" type="slidenum">
              <a:rPr lang="en-GB" altLang="lt-LT" smtClean="0"/>
              <a:pPr eaLnBrk="1" hangingPunct="1">
                <a:spcBef>
                  <a:spcPct val="0"/>
                </a:spcBef>
              </a:pPr>
              <a:t>27</a:t>
            </a:fld>
            <a:endParaRPr lang="en-GB" altLang="lt-L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4113"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C80EC2B-37DE-47D8-B3C3-6E7903E2443A}" type="slidenum">
              <a:rPr lang="en-GB" smtClean="0"/>
              <a:pPr>
                <a:defRPr/>
              </a:pPr>
              <a:t>28</a:t>
            </a:fld>
            <a:endParaRPr lang="en-GB"/>
          </a:p>
        </p:txBody>
      </p:sp>
    </p:spTree>
    <p:extLst>
      <p:ext uri="{BB962C8B-B14F-4D97-AF65-F5344CB8AC3E}">
        <p14:creationId xmlns:p14="http://schemas.microsoft.com/office/powerpoint/2010/main" val="26006786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4113"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C80EC2B-37DE-47D8-B3C3-6E7903E2443A}" type="slidenum">
              <a:rPr lang="en-GB" smtClean="0"/>
              <a:pPr>
                <a:defRPr/>
              </a:pPr>
              <a:t>29</a:t>
            </a:fld>
            <a:endParaRPr lang="en-GB"/>
          </a:p>
        </p:txBody>
      </p:sp>
    </p:spTree>
    <p:extLst>
      <p:ext uri="{BB962C8B-B14F-4D97-AF65-F5344CB8AC3E}">
        <p14:creationId xmlns:p14="http://schemas.microsoft.com/office/powerpoint/2010/main" val="2600678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pPr>
              <a:defRPr/>
            </a:pPr>
            <a:fld id="{6C80EC2B-37DE-47D8-B3C3-6E7903E2443A}" type="slidenum">
              <a:rPr lang="en-GB" smtClean="0"/>
              <a:pPr>
                <a:defRPr/>
              </a:pPr>
              <a:t>3</a:t>
            </a:fld>
            <a:endParaRPr lang="en-GB"/>
          </a:p>
        </p:txBody>
      </p:sp>
    </p:spTree>
    <p:extLst>
      <p:ext uri="{BB962C8B-B14F-4D97-AF65-F5344CB8AC3E}">
        <p14:creationId xmlns:p14="http://schemas.microsoft.com/office/powerpoint/2010/main" val="286092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spcBef>
                <a:spcPct val="0"/>
              </a:spcBef>
              <a:buFontTx/>
              <a:buChar char="•"/>
            </a:pPr>
            <a:r>
              <a:rPr lang="en-US" altLang="lt-LT" sz="1000" dirty="0" smtClean="0">
                <a:latin typeface="Times New Roman" pitchFamily="18" charset="0"/>
                <a:cs typeface="Times New Roman" pitchFamily="18" charset="0"/>
              </a:rPr>
              <a:t>Due to increased the volume of construction works for </a:t>
            </a:r>
            <a:r>
              <a:rPr lang="en-US" altLang="lt-LT" sz="1000" b="1" dirty="0" smtClean="0">
                <a:latin typeface="Times New Roman" pitchFamily="18" charset="0"/>
                <a:cs typeface="Times New Roman" pitchFamily="18" charset="0"/>
              </a:rPr>
              <a:t>new industrial buildings (factories, offices) and warehouses</a:t>
            </a:r>
            <a:r>
              <a:rPr lang="en-US" altLang="lt-LT" sz="1000" dirty="0" smtClean="0">
                <a:latin typeface="Times New Roman" pitchFamily="18" charset="0"/>
                <a:cs typeface="Times New Roman" pitchFamily="18" charset="0"/>
              </a:rPr>
              <a:t>, as well as an increase by 1/3 in the volume of works related to </a:t>
            </a:r>
            <a:r>
              <a:rPr lang="en-US" altLang="lt-LT" sz="1000" b="1" dirty="0" smtClean="0">
                <a:latin typeface="Times New Roman" pitchFamily="18" charset="0"/>
                <a:cs typeface="Times New Roman" pitchFamily="18" charset="0"/>
              </a:rPr>
              <a:t>modernization and expansion of engineering networks</a:t>
            </a:r>
            <a:r>
              <a:rPr lang="en-US" altLang="lt-LT" sz="1000" dirty="0" smtClean="0">
                <a:latin typeface="Times New Roman" pitchFamily="18" charset="0"/>
                <a:cs typeface="Times New Roman" pitchFamily="18" charset="0"/>
              </a:rPr>
              <a:t>, in particular </a:t>
            </a:r>
            <a:r>
              <a:rPr lang="lt-LT" altLang="lt-LT" sz="1000" dirty="0" err="1" smtClean="0">
                <a:latin typeface="Times New Roman" pitchFamily="18" charset="0"/>
                <a:cs typeface="Times New Roman" pitchFamily="18" charset="0"/>
              </a:rPr>
              <a:t>in</a:t>
            </a:r>
            <a:r>
              <a:rPr lang="lt-LT" altLang="lt-LT" sz="1000" dirty="0" smtClean="0">
                <a:latin typeface="Times New Roman" pitchFamily="18" charset="0"/>
                <a:cs typeface="Times New Roman" pitchFamily="18" charset="0"/>
              </a:rPr>
              <a:t> </a:t>
            </a:r>
            <a:r>
              <a:rPr lang="en-US" altLang="lt-LT" sz="1000" dirty="0" smtClean="0">
                <a:latin typeface="Times New Roman" pitchFamily="18" charset="0"/>
                <a:cs typeface="Times New Roman" pitchFamily="18" charset="0"/>
              </a:rPr>
              <a:t>gas and electricity sectors, investment expenditure were growing also in construction activity. With the growth of construction investment, construction sector activity is also increasing. </a:t>
            </a:r>
          </a:p>
          <a:p>
            <a:pPr marL="171450" indent="-171450">
              <a:spcBef>
                <a:spcPct val="0"/>
              </a:spcBef>
              <a:buFontTx/>
              <a:buChar char="•"/>
            </a:pPr>
            <a:endParaRPr lang="en-US" altLang="lt-LT" sz="1000" dirty="0" smtClean="0">
              <a:latin typeface="Times New Roman" pitchFamily="18" charset="0"/>
              <a:cs typeface="Times New Roman" pitchFamily="18" charset="0"/>
            </a:endParaRPr>
          </a:p>
          <a:p>
            <a:pPr marL="171450" indent="-171450">
              <a:spcBef>
                <a:spcPct val="0"/>
              </a:spcBef>
              <a:buFontTx/>
              <a:buChar char="•"/>
            </a:pPr>
            <a:r>
              <a:rPr lang="en-US" altLang="lt-LT" sz="1000" b="1" dirty="0" smtClean="0">
                <a:latin typeface="Times New Roman" pitchFamily="18" charset="0"/>
                <a:cs typeface="Times New Roman" pitchFamily="18" charset="0"/>
              </a:rPr>
              <a:t>In terms of sectors</a:t>
            </a:r>
            <a:r>
              <a:rPr lang="en-US" altLang="lt-LT" sz="1000" dirty="0" smtClean="0">
                <a:latin typeface="Times New Roman" pitchFamily="18" charset="0"/>
                <a:cs typeface="Times New Roman" pitchFamily="18" charset="0"/>
              </a:rPr>
              <a:t>, construction works took place not only in private, but also in government sector. One of the areas where investment increase</a:t>
            </a:r>
            <a:r>
              <a:rPr lang="lt-LT" altLang="lt-LT" sz="1000" dirty="0" smtClean="0">
                <a:latin typeface="Times New Roman" pitchFamily="18" charset="0"/>
                <a:cs typeface="Times New Roman" pitchFamily="18" charset="0"/>
              </a:rPr>
              <a:t>d</a:t>
            </a:r>
            <a:r>
              <a:rPr lang="en-US" altLang="lt-LT" sz="1000" dirty="0" smtClean="0">
                <a:latin typeface="Times New Roman" pitchFamily="18" charset="0"/>
                <a:cs typeface="Times New Roman" pitchFamily="18" charset="0"/>
              </a:rPr>
              <a:t> the most was national defense.</a:t>
            </a:r>
          </a:p>
          <a:p>
            <a:pPr marL="171450" indent="-171450">
              <a:spcBef>
                <a:spcPct val="0"/>
              </a:spcBef>
              <a:buFontTx/>
              <a:buChar char="•"/>
            </a:pPr>
            <a:endParaRPr lang="en-US" altLang="lt-LT" sz="1000" dirty="0" smtClean="0">
              <a:latin typeface="Times New Roman" pitchFamily="18" charset="0"/>
              <a:cs typeface="Times New Roman" pitchFamily="18" charset="0"/>
            </a:endParaRPr>
          </a:p>
          <a:p>
            <a:pPr marL="171450" indent="-171450">
              <a:spcBef>
                <a:spcPct val="0"/>
              </a:spcBef>
              <a:buFontTx/>
              <a:buChar char="•"/>
            </a:pPr>
            <a:r>
              <a:rPr lang="en-US" altLang="lt-LT" sz="1000" b="1" dirty="0" smtClean="0">
                <a:latin typeface="Times New Roman" pitchFamily="18" charset="0"/>
                <a:cs typeface="Times New Roman" pitchFamily="18" charset="0"/>
              </a:rPr>
              <a:t>In terms of value added</a:t>
            </a:r>
            <a:r>
              <a:rPr lang="en-US" altLang="lt-LT" sz="1000" dirty="0" smtClean="0">
                <a:latin typeface="Times New Roman" pitchFamily="18" charset="0"/>
                <a:cs typeface="Times New Roman" pitchFamily="18" charset="0"/>
              </a:rPr>
              <a:t>, in 2017 construction activity created around 6% from the total value added. If we take into account the activity of real estate operations, the total share of value added created by these two activities in 2017 was around 12%.</a:t>
            </a:r>
            <a:endParaRPr lang="en-GB" altLang="lt-LT" sz="1000" dirty="0" smtClean="0">
              <a:latin typeface="Times New Roman" pitchFamily="18" charset="0"/>
              <a:cs typeface="Times New Roman" pitchFamily="18" charset="0"/>
            </a:endParaRPr>
          </a:p>
          <a:p>
            <a:pPr marL="171450" indent="-171450">
              <a:spcBef>
                <a:spcPct val="0"/>
              </a:spcBef>
              <a:buFontTx/>
              <a:buChar char="•"/>
            </a:pPr>
            <a:endParaRPr lang="en-US" altLang="lt-LT" sz="1000" dirty="0" smtClean="0">
              <a:latin typeface="Times New Roman" pitchFamily="18" charset="0"/>
              <a:cs typeface="Times New Roman" pitchFamily="18" charset="0"/>
            </a:endParaRPr>
          </a:p>
          <a:p>
            <a:pPr marL="171450" indent="-171450">
              <a:spcBef>
                <a:spcPct val="0"/>
              </a:spcBef>
              <a:buFontTx/>
              <a:buChar char="•"/>
            </a:pPr>
            <a:r>
              <a:rPr lang="en-US" altLang="lt-LT" sz="1000" b="1" dirty="0" smtClean="0">
                <a:latin typeface="Times New Roman" pitchFamily="18" charset="0"/>
                <a:cs typeface="Times New Roman" pitchFamily="18" charset="0"/>
              </a:rPr>
              <a:t>2016</a:t>
            </a:r>
            <a:r>
              <a:rPr lang="lt-LT" altLang="lt-LT" sz="1000" b="1" dirty="0" smtClean="0">
                <a:latin typeface="Times New Roman" pitchFamily="18" charset="0"/>
                <a:cs typeface="Times New Roman" pitchFamily="18" charset="0"/>
              </a:rPr>
              <a:t> m. iš kritusių statybų daugiausiai sumažėjo negyvenamųjų pastatų ir statinių statybų.</a:t>
            </a:r>
            <a:r>
              <a:rPr lang="lt-LT" altLang="lt-LT" sz="1000" dirty="0" smtClean="0">
                <a:latin typeface="Times New Roman" pitchFamily="18" charset="0"/>
                <a:cs typeface="Times New Roman" pitchFamily="18" charset="0"/>
              </a:rPr>
              <a:t> Šias statybas labiausiai mažino kritusios inžinierinių tinklų statybos – tokias statybas labiausiai mažino kritusios vandentiekio ir dujų tinklų statybos. Taip pat mažėjo negyvenamųjų pastatų statybos, o būtent – pramoniniai pastatai ir sandėliai, kultūros ir sporto renginių pastatai, ligoninių ir slaugos įstaigų pastatai.</a:t>
            </a:r>
          </a:p>
          <a:p>
            <a:pPr marL="171450" indent="-171450">
              <a:spcBef>
                <a:spcPct val="0"/>
              </a:spcBef>
              <a:buFontTx/>
              <a:buChar char="•"/>
            </a:pPr>
            <a:r>
              <a:rPr lang="lt-LT" altLang="lt-LT" sz="1000" b="1" dirty="0" smtClean="0">
                <a:latin typeface="Times New Roman" pitchFamily="18" charset="0"/>
                <a:cs typeface="Times New Roman" pitchFamily="18" charset="0"/>
              </a:rPr>
              <a:t>Įdomu tai, kad statybos įvairiose apskrityse sumažėjo nevienodai. </a:t>
            </a:r>
            <a:r>
              <a:rPr lang="lt-LT" altLang="lt-LT" sz="1000" dirty="0" smtClean="0">
                <a:latin typeface="Times New Roman" pitchFamily="18" charset="0"/>
                <a:cs typeface="Times New Roman" pitchFamily="18" charset="0"/>
              </a:rPr>
              <a:t>Vilniaus apskrityje statybos darbų sumažėjo 3</a:t>
            </a:r>
            <a:r>
              <a:rPr lang="en-US" altLang="lt-LT" sz="1000" dirty="0" smtClean="0">
                <a:latin typeface="Times New Roman" pitchFamily="18" charset="0"/>
                <a:cs typeface="Times New Roman" pitchFamily="18" charset="0"/>
              </a:rPr>
              <a:t>%</a:t>
            </a:r>
            <a:r>
              <a:rPr lang="lt-LT" altLang="lt-LT" sz="1000" dirty="0" smtClean="0">
                <a:latin typeface="Times New Roman" pitchFamily="18" charset="0"/>
                <a:cs typeface="Times New Roman" pitchFamily="18" charset="0"/>
              </a:rPr>
              <a:t>, Kauno apskrityje statybos darbų netgi pagausėjo 1,8</a:t>
            </a:r>
            <a:r>
              <a:rPr lang="en-US" altLang="lt-LT" sz="1000" dirty="0" smtClean="0">
                <a:latin typeface="Times New Roman" pitchFamily="18" charset="0"/>
                <a:cs typeface="Times New Roman" pitchFamily="18" charset="0"/>
              </a:rPr>
              <a:t>%</a:t>
            </a:r>
            <a:r>
              <a:rPr lang="lt-LT" altLang="lt-LT" sz="1000" dirty="0" smtClean="0">
                <a:latin typeface="Times New Roman" pitchFamily="18" charset="0"/>
                <a:cs typeface="Times New Roman" pitchFamily="18" charset="0"/>
              </a:rPr>
              <a:t>, o visose kitose apskrityse statybų sumažėjo 20-40</a:t>
            </a:r>
            <a:r>
              <a:rPr lang="en-US" altLang="lt-LT" sz="1000" dirty="0" smtClean="0">
                <a:latin typeface="Times New Roman" pitchFamily="18" charset="0"/>
                <a:cs typeface="Times New Roman" pitchFamily="18" charset="0"/>
              </a:rPr>
              <a:t>%</a:t>
            </a:r>
            <a:r>
              <a:rPr lang="lt-LT" altLang="lt-LT" sz="1000" dirty="0" smtClean="0">
                <a:latin typeface="Times New Roman" pitchFamily="18" charset="0"/>
                <a:cs typeface="Times New Roman" pitchFamily="18" charset="0"/>
              </a:rPr>
              <a:t>.</a:t>
            </a:r>
            <a:endParaRPr lang="en-GB" altLang="lt-LT" sz="1000" dirty="0" smtClean="0">
              <a:latin typeface="Times New Roman" pitchFamily="18" charset="0"/>
              <a:cs typeface="Times New Roman" pitchFamily="18" charset="0"/>
            </a:endParaRPr>
          </a:p>
          <a:p>
            <a:pPr marL="171450" indent="-171450">
              <a:spcBef>
                <a:spcPct val="0"/>
              </a:spcBef>
              <a:buFontTx/>
              <a:buChar char="•"/>
            </a:pPr>
            <a:endParaRPr lang="en-GB" altLang="lt-LT" sz="1000" dirty="0" smtClean="0">
              <a:latin typeface="Times New Roman" pitchFamily="18" charset="0"/>
              <a:cs typeface="Times New Roman" pitchFamily="18" charset="0"/>
            </a:endParaRPr>
          </a:p>
        </p:txBody>
      </p:sp>
      <p:sp>
        <p:nvSpPr>
          <p:cNvPr id="696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eaLnBrk="0" hangingPunct="0">
              <a:spcBef>
                <a:spcPct val="30000"/>
              </a:spcBef>
              <a:defRPr sz="1200">
                <a:solidFill>
                  <a:schemeClr val="tx1"/>
                </a:solidFill>
                <a:latin typeface="Times New Roman" pitchFamily="18" charset="0"/>
              </a:defRPr>
            </a:lvl1pPr>
            <a:lvl2pPr marL="742950" indent="-285750" defTabSz="906463" eaLnBrk="0" hangingPunct="0">
              <a:spcBef>
                <a:spcPct val="30000"/>
              </a:spcBef>
              <a:defRPr sz="1200">
                <a:solidFill>
                  <a:schemeClr val="tx1"/>
                </a:solidFill>
                <a:latin typeface="Times New Roman" pitchFamily="18" charset="0"/>
              </a:defRPr>
            </a:lvl2pPr>
            <a:lvl3pPr marL="1143000" indent="-228600" defTabSz="906463" eaLnBrk="0" hangingPunct="0">
              <a:spcBef>
                <a:spcPct val="30000"/>
              </a:spcBef>
              <a:defRPr sz="1200">
                <a:solidFill>
                  <a:schemeClr val="tx1"/>
                </a:solidFill>
                <a:latin typeface="Times New Roman" pitchFamily="18" charset="0"/>
              </a:defRPr>
            </a:lvl3pPr>
            <a:lvl4pPr marL="1600200" indent="-228600" defTabSz="906463" eaLnBrk="0" hangingPunct="0">
              <a:spcBef>
                <a:spcPct val="30000"/>
              </a:spcBef>
              <a:defRPr sz="1200">
                <a:solidFill>
                  <a:schemeClr val="tx1"/>
                </a:solidFill>
                <a:latin typeface="Times New Roman" pitchFamily="18" charset="0"/>
              </a:defRPr>
            </a:lvl4pPr>
            <a:lvl5pPr marL="2057400" indent="-228600" defTabSz="906463" eaLnBrk="0" hangingPunct="0">
              <a:spcBef>
                <a:spcPct val="30000"/>
              </a:spcBef>
              <a:defRPr sz="1200">
                <a:solidFill>
                  <a:schemeClr val="tx1"/>
                </a:solidFill>
                <a:latin typeface="Times New Roman" pitchFamily="18" charset="0"/>
              </a:defRPr>
            </a:lvl5pPr>
            <a:lvl6pPr marL="2514600" indent="-228600" defTabSz="906463" eaLnBrk="0" fontAlgn="base" hangingPunct="0">
              <a:spcBef>
                <a:spcPct val="30000"/>
              </a:spcBef>
              <a:spcAft>
                <a:spcPct val="0"/>
              </a:spcAft>
              <a:defRPr sz="1200">
                <a:solidFill>
                  <a:schemeClr val="tx1"/>
                </a:solidFill>
                <a:latin typeface="Times New Roman" pitchFamily="18" charset="0"/>
              </a:defRPr>
            </a:lvl6pPr>
            <a:lvl7pPr marL="2971800" indent="-228600" defTabSz="906463" eaLnBrk="0" fontAlgn="base" hangingPunct="0">
              <a:spcBef>
                <a:spcPct val="30000"/>
              </a:spcBef>
              <a:spcAft>
                <a:spcPct val="0"/>
              </a:spcAft>
              <a:defRPr sz="1200">
                <a:solidFill>
                  <a:schemeClr val="tx1"/>
                </a:solidFill>
                <a:latin typeface="Times New Roman" pitchFamily="18" charset="0"/>
              </a:defRPr>
            </a:lvl7pPr>
            <a:lvl8pPr marL="3429000" indent="-228600" defTabSz="906463" eaLnBrk="0" fontAlgn="base" hangingPunct="0">
              <a:spcBef>
                <a:spcPct val="30000"/>
              </a:spcBef>
              <a:spcAft>
                <a:spcPct val="0"/>
              </a:spcAft>
              <a:defRPr sz="1200">
                <a:solidFill>
                  <a:schemeClr val="tx1"/>
                </a:solidFill>
                <a:latin typeface="Times New Roman" pitchFamily="18" charset="0"/>
              </a:defRPr>
            </a:lvl8pPr>
            <a:lvl9pPr marL="3886200" indent="-228600" defTabSz="9064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70B6849-05CE-4CF7-BB0E-25F5F925C7C8}" type="slidenum">
              <a:rPr lang="en-GB" altLang="lt-LT" smtClean="0"/>
              <a:pPr eaLnBrk="1" hangingPunct="1">
                <a:spcBef>
                  <a:spcPct val="0"/>
                </a:spcBef>
              </a:pPr>
              <a:t>30</a:t>
            </a:fld>
            <a:endParaRPr lang="en-GB" altLang="lt-LT"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pPr>
              <a:defRPr/>
            </a:pPr>
            <a:fld id="{6C80EC2B-37DE-47D8-B3C3-6E7903E2443A}" type="slidenum">
              <a:rPr lang="en-GB" smtClean="0"/>
              <a:pPr>
                <a:defRPr/>
              </a:pPr>
              <a:t>31</a:t>
            </a:fld>
            <a:endParaRPr lang="en-GB"/>
          </a:p>
        </p:txBody>
      </p:sp>
    </p:spTree>
    <p:extLst>
      <p:ext uri="{BB962C8B-B14F-4D97-AF65-F5344CB8AC3E}">
        <p14:creationId xmlns:p14="http://schemas.microsoft.com/office/powerpoint/2010/main" val="4070621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4113" cy="3722687"/>
          </a:xfrm>
        </p:spPr>
      </p:sp>
      <p:sp>
        <p:nvSpPr>
          <p:cNvPr id="3" name="Notes Placeholder 2"/>
          <p:cNvSpPr>
            <a:spLocks noGrp="1"/>
          </p:cNvSpPr>
          <p:nvPr>
            <p:ph type="body" idx="1"/>
          </p:nvPr>
        </p:nvSpPr>
        <p:spPr/>
        <p:txBody>
          <a:bodyPr/>
          <a:lstStyle/>
          <a:p>
            <a:pPr marL="171450" marR="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lt-LT" sz="1200" b="0" noProof="0" dirty="0" smtClean="0">
              <a:solidFill>
                <a:schemeClr val="tx1"/>
              </a:solidFill>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pPr>
              <a:defRPr/>
            </a:pPr>
            <a:fld id="{6C80EC2B-37DE-47D8-B3C3-6E7903E2443A}" type="slidenum">
              <a:rPr lang="en-GB" smtClean="0">
                <a:solidFill>
                  <a:prstClr val="black"/>
                </a:solidFill>
              </a:rPr>
              <a:pPr>
                <a:defRPr/>
              </a:pPr>
              <a:t>32</a:t>
            </a:fld>
            <a:endParaRPr lang="en-GB">
              <a:solidFill>
                <a:prstClr val="black"/>
              </a:solidFill>
            </a:endParaRPr>
          </a:p>
        </p:txBody>
      </p:sp>
    </p:spTree>
    <p:extLst>
      <p:ext uri="{BB962C8B-B14F-4D97-AF65-F5344CB8AC3E}">
        <p14:creationId xmlns:p14="http://schemas.microsoft.com/office/powerpoint/2010/main" val="2213865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endParaRPr lang="lt-LT" sz="1200" b="1" noProof="0" dirty="0">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6C80EC2B-37DE-47D8-B3C3-6E7903E2443A}" type="slidenum">
              <a:rPr lang="en-GB" smtClean="0"/>
              <a:pPr>
                <a:defRPr/>
              </a:pPr>
              <a:t>33</a:t>
            </a:fld>
            <a:endParaRPr lang="en-GB"/>
          </a:p>
        </p:txBody>
      </p:sp>
    </p:spTree>
    <p:extLst>
      <p:ext uri="{BB962C8B-B14F-4D97-AF65-F5344CB8AC3E}">
        <p14:creationId xmlns:p14="http://schemas.microsoft.com/office/powerpoint/2010/main" val="24060363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eaLnBrk="1" fontAlgn="auto" hangingPunct="1">
              <a:spcBef>
                <a:spcPts val="0"/>
              </a:spcBef>
              <a:spcAft>
                <a:spcPts val="600"/>
              </a:spcAft>
              <a:buFont typeface="Arial" panose="020B0604020202020204" pitchFamily="34" charset="0"/>
              <a:buChar char="•"/>
              <a:defRPr/>
            </a:pPr>
            <a:endParaRPr lang="lt-LT" sz="1200" b="1" baseline="0" noProof="0" dirty="0" smtClean="0">
              <a:solidFill>
                <a:schemeClr val="tx1"/>
              </a:solidFill>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pPr>
              <a:defRPr/>
            </a:pPr>
            <a:fld id="{6C80EC2B-37DE-47D8-B3C3-6E7903E2443A}" type="slidenum">
              <a:rPr lang="en-GB" smtClean="0"/>
              <a:pPr>
                <a:defRPr/>
              </a:pPr>
              <a:t>34</a:t>
            </a:fld>
            <a:endParaRPr lang="en-GB"/>
          </a:p>
        </p:txBody>
      </p:sp>
    </p:spTree>
    <p:extLst>
      <p:ext uri="{BB962C8B-B14F-4D97-AF65-F5344CB8AC3E}">
        <p14:creationId xmlns:p14="http://schemas.microsoft.com/office/powerpoint/2010/main" val="7117645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eaLnBrk="1" fontAlgn="auto" hangingPunct="1">
              <a:spcBef>
                <a:spcPts val="0"/>
              </a:spcBef>
              <a:spcAft>
                <a:spcPts val="600"/>
              </a:spcAft>
              <a:buFont typeface="Arial" panose="020B0604020202020204" pitchFamily="34" charset="0"/>
              <a:buChar char="•"/>
              <a:defRPr/>
            </a:pPr>
            <a:endParaRPr lang="lt-LT" sz="1200" b="0" baseline="0" noProof="0" dirty="0" smtClean="0">
              <a:solidFill>
                <a:schemeClr val="tx1"/>
              </a:solidFill>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pPr>
              <a:defRPr/>
            </a:pPr>
            <a:fld id="{6C80EC2B-37DE-47D8-B3C3-6E7903E2443A}" type="slidenum">
              <a:rPr lang="en-GB" smtClean="0"/>
              <a:pPr>
                <a:defRPr/>
              </a:pPr>
              <a:t>35</a:t>
            </a:fld>
            <a:endParaRPr lang="en-GB"/>
          </a:p>
        </p:txBody>
      </p:sp>
    </p:spTree>
    <p:extLst>
      <p:ext uri="{BB962C8B-B14F-4D97-AF65-F5344CB8AC3E}">
        <p14:creationId xmlns:p14="http://schemas.microsoft.com/office/powerpoint/2010/main" val="7117645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lt-LT" dirty="0" smtClean="0"/>
              <a:t/>
            </a:r>
            <a:br>
              <a:rPr lang="lt-LT" dirty="0" smtClean="0"/>
            </a:br>
            <a:endParaRPr lang="lt-LT" dirty="0"/>
          </a:p>
        </p:txBody>
      </p:sp>
      <p:sp>
        <p:nvSpPr>
          <p:cNvPr id="4" name="Slide Number Placeholder 3"/>
          <p:cNvSpPr>
            <a:spLocks noGrp="1"/>
          </p:cNvSpPr>
          <p:nvPr>
            <p:ph type="sldNum" sz="quarter" idx="10"/>
          </p:nvPr>
        </p:nvSpPr>
        <p:spPr/>
        <p:txBody>
          <a:bodyPr/>
          <a:lstStyle/>
          <a:p>
            <a:fld id="{3E7C9DB8-1323-4E51-8A97-B7A26AF6FA14}" type="slidenum">
              <a:rPr lang="en-GB" smtClean="0"/>
              <a:pPr/>
              <a:t>36</a:t>
            </a:fld>
            <a:endParaRPr lang="en-GB"/>
          </a:p>
        </p:txBody>
      </p:sp>
    </p:spTree>
    <p:extLst>
      <p:ext uri="{BB962C8B-B14F-4D97-AF65-F5344CB8AC3E}">
        <p14:creationId xmlns:p14="http://schemas.microsoft.com/office/powerpoint/2010/main" val="22530783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pPr>
              <a:defRPr/>
            </a:pPr>
            <a:fld id="{6C80EC2B-37DE-47D8-B3C3-6E7903E2443A}" type="slidenum">
              <a:rPr lang="en-GB" smtClean="0"/>
              <a:pPr>
                <a:defRPr/>
              </a:pPr>
              <a:t>37</a:t>
            </a:fld>
            <a:endParaRPr lang="en-GB"/>
          </a:p>
        </p:txBody>
      </p:sp>
    </p:spTree>
    <p:extLst>
      <p:ext uri="{BB962C8B-B14F-4D97-AF65-F5344CB8AC3E}">
        <p14:creationId xmlns:p14="http://schemas.microsoft.com/office/powerpoint/2010/main" val="1970876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lt-LT" altLang="lt-LT" sz="1000" b="1" kern="1200" dirty="0" smtClean="0">
                <a:solidFill>
                  <a:schemeClr val="tx1"/>
                </a:solidFill>
                <a:latin typeface="Arial" charset="0"/>
                <a:ea typeface="+mn-ea"/>
                <a:cs typeface="+mn-cs"/>
              </a:rPr>
              <a:t>2017 m. ūkio plėtra buvo veržli, tačiau šiemet ji šiek tiek sulėtėjo.</a:t>
            </a:r>
            <a:endParaRPr lang="lt-LT" altLang="lt-LT" sz="1000" dirty="0" smtClean="0">
              <a:latin typeface="Times New Roman" pitchFamily="18" charset="0"/>
            </a:endParaRPr>
          </a:p>
          <a:p>
            <a:pPr marL="171450" indent="-171450">
              <a:buFontTx/>
              <a:buChar char="•"/>
            </a:pPr>
            <a:r>
              <a:rPr lang="lt-LT" altLang="lt-LT" sz="1000" dirty="0" err="1" smtClean="0">
                <a:latin typeface="Times New Roman" pitchFamily="18" charset="0"/>
              </a:rPr>
              <a:t>Economic</a:t>
            </a:r>
            <a:r>
              <a:rPr lang="lt-LT" altLang="lt-LT" sz="1000" dirty="0" smtClean="0">
                <a:latin typeface="Times New Roman" pitchFamily="18" charset="0"/>
              </a:rPr>
              <a:t> </a:t>
            </a:r>
            <a:r>
              <a:rPr lang="lt-LT" altLang="lt-LT" sz="1000" dirty="0" err="1" smtClean="0">
                <a:latin typeface="Times New Roman" pitchFamily="18" charset="0"/>
              </a:rPr>
              <a:t>growth</a:t>
            </a:r>
            <a:r>
              <a:rPr lang="lt-LT" altLang="lt-LT" sz="1000" dirty="0" smtClean="0">
                <a:latin typeface="Times New Roman" pitchFamily="18" charset="0"/>
              </a:rPr>
              <a:t> </a:t>
            </a:r>
            <a:r>
              <a:rPr lang="lt-LT" altLang="lt-LT" sz="1000" dirty="0" err="1" smtClean="0">
                <a:latin typeface="Times New Roman" pitchFamily="18" charset="0"/>
              </a:rPr>
              <a:t>picked</a:t>
            </a:r>
            <a:r>
              <a:rPr lang="lt-LT" altLang="lt-LT" sz="1000" dirty="0" smtClean="0">
                <a:latin typeface="Times New Roman" pitchFamily="18" charset="0"/>
              </a:rPr>
              <a:t> </a:t>
            </a:r>
            <a:r>
              <a:rPr lang="lt-LT" altLang="lt-LT" sz="1000" dirty="0" err="1" smtClean="0">
                <a:latin typeface="Times New Roman" pitchFamily="18" charset="0"/>
              </a:rPr>
              <a:t>up</a:t>
            </a:r>
            <a:r>
              <a:rPr lang="lt-LT" altLang="lt-LT" sz="1000" dirty="0" smtClean="0">
                <a:latin typeface="Times New Roman" pitchFamily="18" charset="0"/>
              </a:rPr>
              <a:t> </a:t>
            </a:r>
            <a:r>
              <a:rPr lang="lt-LT" altLang="lt-LT" sz="1000" dirty="0" err="1" smtClean="0">
                <a:latin typeface="Times New Roman" pitchFamily="18" charset="0"/>
              </a:rPr>
              <a:t>in</a:t>
            </a:r>
            <a:r>
              <a:rPr lang="lt-LT" altLang="lt-LT" sz="1000" dirty="0" smtClean="0">
                <a:latin typeface="Times New Roman" pitchFamily="18" charset="0"/>
              </a:rPr>
              <a:t> 2017 </a:t>
            </a:r>
            <a:r>
              <a:rPr lang="lt-LT" altLang="lt-LT" sz="1000" dirty="0" err="1" smtClean="0">
                <a:latin typeface="Times New Roman" pitchFamily="18" charset="0"/>
              </a:rPr>
              <a:t>and</a:t>
            </a:r>
            <a:r>
              <a:rPr lang="lt-LT" altLang="lt-LT" sz="1000" dirty="0" smtClean="0">
                <a:latin typeface="Times New Roman" pitchFamily="18" charset="0"/>
              </a:rPr>
              <a:t> </a:t>
            </a:r>
            <a:r>
              <a:rPr lang="lt-LT" altLang="lt-LT" sz="1000" dirty="0" err="1" smtClean="0">
                <a:latin typeface="Times New Roman" pitchFamily="18" charset="0"/>
              </a:rPr>
              <a:t>reached</a:t>
            </a:r>
            <a:r>
              <a:rPr lang="lt-LT" altLang="lt-LT" sz="1000" dirty="0" smtClean="0">
                <a:latin typeface="Times New Roman" pitchFamily="18" charset="0"/>
              </a:rPr>
              <a:t> 3,9</a:t>
            </a:r>
            <a:r>
              <a:rPr lang="en-GB" altLang="lt-LT" sz="1000" dirty="0" smtClean="0">
                <a:latin typeface="Times New Roman" pitchFamily="18" charset="0"/>
              </a:rPr>
              <a:t>%. According to the available data, the growth seems to be elevated at the beginning of 2018.</a:t>
            </a:r>
          </a:p>
          <a:p>
            <a:pPr marL="171450" indent="-171450">
              <a:buFontTx/>
              <a:buChar char="•"/>
            </a:pPr>
            <a:endParaRPr lang="en-GB" altLang="lt-LT" sz="1000" dirty="0" smtClean="0">
              <a:latin typeface="Times New Roman" pitchFamily="18" charset="0"/>
            </a:endParaRPr>
          </a:p>
          <a:p>
            <a:pPr marL="171450" indent="-171450">
              <a:buFontTx/>
              <a:buChar char="•"/>
            </a:pPr>
            <a:r>
              <a:rPr lang="en-GB" altLang="lt-LT" sz="1000" dirty="0" smtClean="0">
                <a:latin typeface="Times New Roman" pitchFamily="18" charset="0"/>
              </a:rPr>
              <a:t>When looking at the production side, it is important to mention that </a:t>
            </a:r>
            <a:r>
              <a:rPr lang="en-GB" altLang="lt-LT" sz="1000" b="1" dirty="0" smtClean="0">
                <a:latin typeface="Times New Roman" pitchFamily="18" charset="0"/>
              </a:rPr>
              <a:t>from the Q3 2017 construction activity </a:t>
            </a:r>
            <a:r>
              <a:rPr lang="en-GB" altLang="lt-LT" sz="1000" dirty="0" smtClean="0">
                <a:latin typeface="Times New Roman" pitchFamily="18" charset="0"/>
              </a:rPr>
              <a:t>started to contribute to GDP growth more strongly. Until Q2 2017 the GDP growth was mostly driven by increases in trade and transportation activities, as well as growing manufacturing.</a:t>
            </a:r>
          </a:p>
          <a:p>
            <a:pPr marL="171450" indent="-171450">
              <a:buFontTx/>
              <a:buChar char="•"/>
            </a:pPr>
            <a:endParaRPr lang="en-GB" altLang="lt-LT" sz="1000" dirty="0" smtClean="0">
              <a:latin typeface="Times New Roman" pitchFamily="18" charset="0"/>
            </a:endParaRPr>
          </a:p>
          <a:p>
            <a:pPr marL="171450" indent="-171450">
              <a:buFontTx/>
              <a:buChar char="•"/>
            </a:pPr>
            <a:r>
              <a:rPr lang="en-GB" altLang="lt-LT" sz="1000" dirty="0" smtClean="0">
                <a:latin typeface="Times New Roman" pitchFamily="18" charset="0"/>
              </a:rPr>
              <a:t>When looking at the expenditure side of GDP, it is clear that (in addition to investment) </a:t>
            </a:r>
            <a:r>
              <a:rPr lang="en-GB" altLang="lt-LT" sz="1000" b="1" dirty="0" smtClean="0">
                <a:latin typeface="Times New Roman" pitchFamily="18" charset="0"/>
              </a:rPr>
              <a:t>net exports became a significant growth factor as of H2 2017 </a:t>
            </a:r>
            <a:r>
              <a:rPr lang="en-GB" altLang="lt-LT" sz="1000" dirty="0" smtClean="0">
                <a:latin typeface="Times New Roman" pitchFamily="18" charset="0"/>
              </a:rPr>
              <a:t>. Until the mid-2017, economic expansion was mostly driven by increases in private and government consumption expenditure.</a:t>
            </a:r>
          </a:p>
        </p:txBody>
      </p:sp>
      <p:sp>
        <p:nvSpPr>
          <p:cNvPr id="675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eaLnBrk="0" hangingPunct="0">
              <a:spcBef>
                <a:spcPct val="30000"/>
              </a:spcBef>
              <a:defRPr sz="1200">
                <a:solidFill>
                  <a:schemeClr val="tx1"/>
                </a:solidFill>
                <a:latin typeface="Times New Roman" pitchFamily="18" charset="0"/>
              </a:defRPr>
            </a:lvl1pPr>
            <a:lvl2pPr marL="742950" indent="-285750" defTabSz="906463" eaLnBrk="0" hangingPunct="0">
              <a:spcBef>
                <a:spcPct val="30000"/>
              </a:spcBef>
              <a:defRPr sz="1200">
                <a:solidFill>
                  <a:schemeClr val="tx1"/>
                </a:solidFill>
                <a:latin typeface="Times New Roman" pitchFamily="18" charset="0"/>
              </a:defRPr>
            </a:lvl2pPr>
            <a:lvl3pPr marL="1143000" indent="-228600" defTabSz="906463" eaLnBrk="0" hangingPunct="0">
              <a:spcBef>
                <a:spcPct val="30000"/>
              </a:spcBef>
              <a:defRPr sz="1200">
                <a:solidFill>
                  <a:schemeClr val="tx1"/>
                </a:solidFill>
                <a:latin typeface="Times New Roman" pitchFamily="18" charset="0"/>
              </a:defRPr>
            </a:lvl3pPr>
            <a:lvl4pPr marL="1600200" indent="-228600" defTabSz="906463" eaLnBrk="0" hangingPunct="0">
              <a:spcBef>
                <a:spcPct val="30000"/>
              </a:spcBef>
              <a:defRPr sz="1200">
                <a:solidFill>
                  <a:schemeClr val="tx1"/>
                </a:solidFill>
                <a:latin typeface="Times New Roman" pitchFamily="18" charset="0"/>
              </a:defRPr>
            </a:lvl4pPr>
            <a:lvl5pPr marL="2057400" indent="-228600" defTabSz="906463" eaLnBrk="0" hangingPunct="0">
              <a:spcBef>
                <a:spcPct val="30000"/>
              </a:spcBef>
              <a:defRPr sz="1200">
                <a:solidFill>
                  <a:schemeClr val="tx1"/>
                </a:solidFill>
                <a:latin typeface="Times New Roman" pitchFamily="18" charset="0"/>
              </a:defRPr>
            </a:lvl5pPr>
            <a:lvl6pPr marL="2514600" indent="-228600" defTabSz="906463" eaLnBrk="0" fontAlgn="base" hangingPunct="0">
              <a:spcBef>
                <a:spcPct val="30000"/>
              </a:spcBef>
              <a:spcAft>
                <a:spcPct val="0"/>
              </a:spcAft>
              <a:defRPr sz="1200">
                <a:solidFill>
                  <a:schemeClr val="tx1"/>
                </a:solidFill>
                <a:latin typeface="Times New Roman" pitchFamily="18" charset="0"/>
              </a:defRPr>
            </a:lvl6pPr>
            <a:lvl7pPr marL="2971800" indent="-228600" defTabSz="906463" eaLnBrk="0" fontAlgn="base" hangingPunct="0">
              <a:spcBef>
                <a:spcPct val="30000"/>
              </a:spcBef>
              <a:spcAft>
                <a:spcPct val="0"/>
              </a:spcAft>
              <a:defRPr sz="1200">
                <a:solidFill>
                  <a:schemeClr val="tx1"/>
                </a:solidFill>
                <a:latin typeface="Times New Roman" pitchFamily="18" charset="0"/>
              </a:defRPr>
            </a:lvl7pPr>
            <a:lvl8pPr marL="3429000" indent="-228600" defTabSz="906463" eaLnBrk="0" fontAlgn="base" hangingPunct="0">
              <a:spcBef>
                <a:spcPct val="30000"/>
              </a:spcBef>
              <a:spcAft>
                <a:spcPct val="0"/>
              </a:spcAft>
              <a:defRPr sz="1200">
                <a:solidFill>
                  <a:schemeClr val="tx1"/>
                </a:solidFill>
                <a:latin typeface="Times New Roman" pitchFamily="18" charset="0"/>
              </a:defRPr>
            </a:lvl8pPr>
            <a:lvl9pPr marL="3886200" indent="-228600" defTabSz="9064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B335A50-E09F-4CE6-8DFB-0E877CBDD81A}" type="slidenum">
              <a:rPr lang="en-GB" altLang="lt-LT" smtClean="0"/>
              <a:pPr eaLnBrk="1" hangingPunct="1">
                <a:spcBef>
                  <a:spcPct val="0"/>
                </a:spcBef>
              </a:pPr>
              <a:t>4</a:t>
            </a:fld>
            <a:endParaRPr lang="en-GB" altLang="lt-L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lt-LT" sz="1000" dirty="0" smtClean="0">
                <a:latin typeface="Times New Roman" pitchFamily="18" charset="0"/>
              </a:rPr>
              <a:t>Investment </a:t>
            </a:r>
            <a:r>
              <a:rPr lang="lt-LT" altLang="lt-LT" sz="1000" dirty="0" err="1" smtClean="0">
                <a:latin typeface="Times New Roman" pitchFamily="18" charset="0"/>
              </a:rPr>
              <a:t>is</a:t>
            </a:r>
            <a:r>
              <a:rPr lang="lt-LT" altLang="lt-LT" sz="1000" dirty="0" smtClean="0">
                <a:latin typeface="Times New Roman" pitchFamily="18" charset="0"/>
              </a:rPr>
              <a:t> </a:t>
            </a:r>
            <a:r>
              <a:rPr lang="en-US" altLang="lt-LT" sz="1000" dirty="0" smtClean="0">
                <a:latin typeface="Times New Roman" pitchFamily="18" charset="0"/>
              </a:rPr>
              <a:t>crucial for growth of labor productivity. In 2017 investment in Lithuania grew at the fastest rate over the last four years. Investments in both </a:t>
            </a:r>
            <a:r>
              <a:rPr lang="en-US" altLang="lt-LT" sz="1000" b="1" dirty="0" smtClean="0">
                <a:latin typeface="Times New Roman" pitchFamily="18" charset="0"/>
              </a:rPr>
              <a:t>buildings and structures</a:t>
            </a:r>
            <a:r>
              <a:rPr lang="en-US" altLang="lt-LT" sz="1000" dirty="0" smtClean="0">
                <a:latin typeface="Times New Roman" pitchFamily="18" charset="0"/>
              </a:rPr>
              <a:t>, as well as </a:t>
            </a:r>
            <a:r>
              <a:rPr lang="en-US" altLang="lt-LT" sz="1000" b="1" dirty="0" smtClean="0">
                <a:latin typeface="Times New Roman" pitchFamily="18" charset="0"/>
              </a:rPr>
              <a:t>machinery and equipment</a:t>
            </a:r>
            <a:r>
              <a:rPr lang="en-US" altLang="lt-LT" sz="1000" dirty="0" smtClean="0">
                <a:latin typeface="Times New Roman" pitchFamily="18" charset="0"/>
              </a:rPr>
              <a:t> contributed to the rapid growth of investments.</a:t>
            </a:r>
          </a:p>
          <a:p>
            <a:pPr marL="171450" indent="-171450">
              <a:buFontTx/>
              <a:buChar char="•"/>
            </a:pPr>
            <a:r>
              <a:rPr lang="en-US" altLang="lt-LT" sz="1000" dirty="0" smtClean="0">
                <a:latin typeface="Times New Roman" pitchFamily="18" charset="0"/>
              </a:rPr>
              <a:t> </a:t>
            </a:r>
          </a:p>
          <a:p>
            <a:pPr marL="171450" indent="-171450">
              <a:buFontTx/>
              <a:buChar char="•"/>
            </a:pPr>
            <a:r>
              <a:rPr lang="en-US" altLang="lt-LT" sz="1000" dirty="0" smtClean="0">
                <a:latin typeface="Times New Roman" pitchFamily="18" charset="0"/>
              </a:rPr>
              <a:t>The increase of </a:t>
            </a:r>
            <a:r>
              <a:rPr lang="en-US" altLang="lt-LT" sz="1000" b="1" dirty="0" smtClean="0">
                <a:latin typeface="Times New Roman" pitchFamily="18" charset="0"/>
              </a:rPr>
              <a:t>investment into transport equipment </a:t>
            </a:r>
            <a:r>
              <a:rPr lang="en-US" altLang="lt-LT" sz="1000" dirty="0" smtClean="0">
                <a:latin typeface="Times New Roman" pitchFamily="18" charset="0"/>
              </a:rPr>
              <a:t>is mainly influenced by the ongoing renewal and expansion of the fleet by freight companies,</a:t>
            </a:r>
            <a:r>
              <a:rPr lang="lt-LT" altLang="lt-LT" sz="1000" dirty="0" smtClean="0">
                <a:latin typeface="Times New Roman" pitchFamily="18" charset="0"/>
              </a:rPr>
              <a:t> </a:t>
            </a:r>
            <a:r>
              <a:rPr lang="en-US" altLang="lt-LT" sz="1000" dirty="0" smtClean="0">
                <a:latin typeface="Times New Roman" pitchFamily="18" charset="0"/>
              </a:rPr>
              <a:t>as well as by passenger transport companies. </a:t>
            </a:r>
          </a:p>
          <a:p>
            <a:pPr marL="171450" indent="-171450">
              <a:buFontTx/>
              <a:buChar char="•"/>
            </a:pPr>
            <a:r>
              <a:rPr lang="en-US" altLang="lt-LT" sz="1000" dirty="0" smtClean="0">
                <a:latin typeface="Times New Roman" pitchFamily="18" charset="0"/>
              </a:rPr>
              <a:t>In the second half of 2017, investment </a:t>
            </a:r>
            <a:r>
              <a:rPr lang="en-US" altLang="lt-LT" sz="1000" b="1" dirty="0" smtClean="0">
                <a:latin typeface="Times New Roman" pitchFamily="18" charset="0"/>
              </a:rPr>
              <a:t>in information and communication technologies (ICT)</a:t>
            </a:r>
            <a:r>
              <a:rPr lang="en-US" altLang="lt-LT" sz="1000" dirty="0" smtClean="0">
                <a:latin typeface="Times New Roman" pitchFamily="18" charset="0"/>
              </a:rPr>
              <a:t>, as well as intellectual property products, continued to grow faster than all investments. This shows that companies continue to automate and digitize manufacturing processes.</a:t>
            </a:r>
          </a:p>
          <a:p>
            <a:pPr marL="171450" indent="-171450">
              <a:buFontTx/>
              <a:buChar char="•"/>
            </a:pPr>
            <a:endParaRPr lang="en-US" altLang="lt-LT" sz="1000" dirty="0" smtClean="0">
              <a:latin typeface="Times New Roman" pitchFamily="18" charset="0"/>
            </a:endParaRPr>
          </a:p>
          <a:p>
            <a:pPr marL="171450" indent="-171450">
              <a:buFontTx/>
              <a:buChar char="•"/>
            </a:pPr>
            <a:r>
              <a:rPr lang="en-US" altLang="lt-LT" sz="1000" dirty="0" smtClean="0">
                <a:latin typeface="Times New Roman" pitchFamily="18" charset="0"/>
              </a:rPr>
              <a:t>However, due to still </a:t>
            </a:r>
            <a:r>
              <a:rPr lang="en-US" altLang="lt-LT" sz="1000" b="1" dirty="0" smtClean="0">
                <a:latin typeface="Times New Roman" pitchFamily="18" charset="0"/>
              </a:rPr>
              <a:t>weak use of money from EU funds</a:t>
            </a:r>
            <a:r>
              <a:rPr lang="en-US" altLang="lt-LT" sz="1000" dirty="0" smtClean="0">
                <a:latin typeface="Times New Roman" pitchFamily="18" charset="0"/>
              </a:rPr>
              <a:t>, investment in Lithuania is growing less than it could. If the inflows from EU were fully used, investment would be growing faster. The right hand side figure indicate</a:t>
            </a:r>
            <a:r>
              <a:rPr lang="lt-LT" altLang="lt-LT" sz="1000" dirty="0" smtClean="0">
                <a:latin typeface="Times New Roman" pitchFamily="18" charset="0"/>
              </a:rPr>
              <a:t>s</a:t>
            </a:r>
            <a:r>
              <a:rPr lang="en-US" altLang="lt-LT" sz="1000" dirty="0" smtClean="0">
                <a:latin typeface="Times New Roman" pitchFamily="18" charset="0"/>
              </a:rPr>
              <a:t> that capital transfers, which are mostly used for investment purposes, were in negative territory in 2016 and 2017. The latest available data show that there is </a:t>
            </a:r>
            <a:r>
              <a:rPr lang="en-GB" altLang="lt-LT" sz="1000" noProof="0" dirty="0" smtClean="0">
                <a:latin typeface="Times New Roman" pitchFamily="18" charset="0"/>
              </a:rPr>
              <a:t>very</a:t>
            </a:r>
            <a:r>
              <a:rPr lang="lt-LT" altLang="lt-LT" sz="1000" dirty="0" smtClean="0">
                <a:latin typeface="Times New Roman" pitchFamily="18" charset="0"/>
              </a:rPr>
              <a:t> </a:t>
            </a:r>
            <a:r>
              <a:rPr lang="en-GB" altLang="lt-LT" sz="1000" noProof="0" dirty="0" smtClean="0">
                <a:latin typeface="Times New Roman" pitchFamily="18" charset="0"/>
              </a:rPr>
              <a:t>small</a:t>
            </a:r>
            <a:r>
              <a:rPr lang="lt-LT" altLang="lt-LT" sz="1000" dirty="0" smtClean="0">
                <a:latin typeface="Times New Roman" pitchFamily="18" charset="0"/>
              </a:rPr>
              <a:t> </a:t>
            </a:r>
            <a:r>
              <a:rPr lang="en-US" altLang="lt-LT" sz="1000" dirty="0" smtClean="0">
                <a:latin typeface="Times New Roman" pitchFamily="18" charset="0"/>
              </a:rPr>
              <a:t>progress in Q1 2018. </a:t>
            </a:r>
          </a:p>
          <a:p>
            <a:pPr marL="171450" indent="-171450">
              <a:buFontTx/>
              <a:buChar char="•"/>
            </a:pPr>
            <a:r>
              <a:rPr lang="en-US" altLang="lt-LT" sz="1000" b="1" dirty="0" smtClean="0">
                <a:latin typeface="Times New Roman" pitchFamily="18" charset="0"/>
              </a:rPr>
              <a:t>Government budget statistics indicate </a:t>
            </a:r>
            <a:r>
              <a:rPr lang="en-US" altLang="lt-LT" sz="1000" dirty="0" smtClean="0">
                <a:latin typeface="Times New Roman" pitchFamily="18" charset="0"/>
              </a:rPr>
              <a:t>that only 40% of the EU funds plan for Q1 were actually executed.</a:t>
            </a:r>
            <a:endParaRPr lang="en-GB" altLang="lt-LT" sz="1000" dirty="0" smtClean="0">
              <a:latin typeface="Times New Roman" pitchFamily="18" charset="0"/>
            </a:endParaRPr>
          </a:p>
        </p:txBody>
      </p:sp>
      <p:sp>
        <p:nvSpPr>
          <p:cNvPr id="686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eaLnBrk="0" hangingPunct="0">
              <a:spcBef>
                <a:spcPct val="30000"/>
              </a:spcBef>
              <a:defRPr sz="1200">
                <a:solidFill>
                  <a:schemeClr val="tx1"/>
                </a:solidFill>
                <a:latin typeface="Times New Roman" pitchFamily="18" charset="0"/>
              </a:defRPr>
            </a:lvl1pPr>
            <a:lvl2pPr marL="742950" indent="-285750" defTabSz="906463" eaLnBrk="0" hangingPunct="0">
              <a:spcBef>
                <a:spcPct val="30000"/>
              </a:spcBef>
              <a:defRPr sz="1200">
                <a:solidFill>
                  <a:schemeClr val="tx1"/>
                </a:solidFill>
                <a:latin typeface="Times New Roman" pitchFamily="18" charset="0"/>
              </a:defRPr>
            </a:lvl2pPr>
            <a:lvl3pPr marL="1143000" indent="-228600" defTabSz="906463" eaLnBrk="0" hangingPunct="0">
              <a:spcBef>
                <a:spcPct val="30000"/>
              </a:spcBef>
              <a:defRPr sz="1200">
                <a:solidFill>
                  <a:schemeClr val="tx1"/>
                </a:solidFill>
                <a:latin typeface="Times New Roman" pitchFamily="18" charset="0"/>
              </a:defRPr>
            </a:lvl3pPr>
            <a:lvl4pPr marL="1600200" indent="-228600" defTabSz="906463" eaLnBrk="0" hangingPunct="0">
              <a:spcBef>
                <a:spcPct val="30000"/>
              </a:spcBef>
              <a:defRPr sz="1200">
                <a:solidFill>
                  <a:schemeClr val="tx1"/>
                </a:solidFill>
                <a:latin typeface="Times New Roman" pitchFamily="18" charset="0"/>
              </a:defRPr>
            </a:lvl4pPr>
            <a:lvl5pPr marL="2057400" indent="-228600" defTabSz="906463" eaLnBrk="0" hangingPunct="0">
              <a:spcBef>
                <a:spcPct val="30000"/>
              </a:spcBef>
              <a:defRPr sz="1200">
                <a:solidFill>
                  <a:schemeClr val="tx1"/>
                </a:solidFill>
                <a:latin typeface="Times New Roman" pitchFamily="18" charset="0"/>
              </a:defRPr>
            </a:lvl5pPr>
            <a:lvl6pPr marL="2514600" indent="-228600" defTabSz="906463" eaLnBrk="0" fontAlgn="base" hangingPunct="0">
              <a:spcBef>
                <a:spcPct val="30000"/>
              </a:spcBef>
              <a:spcAft>
                <a:spcPct val="0"/>
              </a:spcAft>
              <a:defRPr sz="1200">
                <a:solidFill>
                  <a:schemeClr val="tx1"/>
                </a:solidFill>
                <a:latin typeface="Times New Roman" pitchFamily="18" charset="0"/>
              </a:defRPr>
            </a:lvl6pPr>
            <a:lvl7pPr marL="2971800" indent="-228600" defTabSz="906463" eaLnBrk="0" fontAlgn="base" hangingPunct="0">
              <a:spcBef>
                <a:spcPct val="30000"/>
              </a:spcBef>
              <a:spcAft>
                <a:spcPct val="0"/>
              </a:spcAft>
              <a:defRPr sz="1200">
                <a:solidFill>
                  <a:schemeClr val="tx1"/>
                </a:solidFill>
                <a:latin typeface="Times New Roman" pitchFamily="18" charset="0"/>
              </a:defRPr>
            </a:lvl7pPr>
            <a:lvl8pPr marL="3429000" indent="-228600" defTabSz="906463" eaLnBrk="0" fontAlgn="base" hangingPunct="0">
              <a:spcBef>
                <a:spcPct val="30000"/>
              </a:spcBef>
              <a:spcAft>
                <a:spcPct val="0"/>
              </a:spcAft>
              <a:defRPr sz="1200">
                <a:solidFill>
                  <a:schemeClr val="tx1"/>
                </a:solidFill>
                <a:latin typeface="Times New Roman" pitchFamily="18" charset="0"/>
              </a:defRPr>
            </a:lvl8pPr>
            <a:lvl9pPr marL="3886200" indent="-228600" defTabSz="9064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17AC472-8D2C-4790-8869-98E869EAB169}" type="slidenum">
              <a:rPr lang="en-GB" altLang="lt-LT" smtClean="0"/>
              <a:pPr eaLnBrk="1" hangingPunct="1">
                <a:spcBef>
                  <a:spcPct val="0"/>
                </a:spcBef>
              </a:pPr>
              <a:t>5</a:t>
            </a:fld>
            <a:endParaRPr lang="en-GB" altLang="lt-L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lt-LT" sz="1000" dirty="0" smtClean="0">
                <a:latin typeface="Times New Roman" pitchFamily="18" charset="0"/>
              </a:rPr>
              <a:t>Export expansion in 2017 was exceptionally strong. Nominal exports of goods increased by 16.9%. This was a result of both increased raw material and product prices, as well as increased real export volumes. </a:t>
            </a:r>
          </a:p>
          <a:p>
            <a:pPr marL="171450" indent="-171450">
              <a:buFontTx/>
              <a:buChar char="•"/>
            </a:pPr>
            <a:r>
              <a:rPr lang="en-US" altLang="lt-LT" sz="1000" dirty="0" smtClean="0">
                <a:latin typeface="Times New Roman" pitchFamily="18" charset="0"/>
              </a:rPr>
              <a:t>Generally, </a:t>
            </a:r>
            <a:r>
              <a:rPr lang="en-US" altLang="lt-LT" sz="1000" b="1" dirty="0" smtClean="0">
                <a:latin typeface="Times New Roman" pitchFamily="18" charset="0"/>
              </a:rPr>
              <a:t>strong export performance in 2017 </a:t>
            </a:r>
            <a:r>
              <a:rPr lang="en-US" altLang="lt-LT" sz="1000" dirty="0" smtClean="0">
                <a:latin typeface="Times New Roman" pitchFamily="18" charset="0"/>
              </a:rPr>
              <a:t>could be explained by 3 factors:</a:t>
            </a:r>
          </a:p>
          <a:p>
            <a:pPr marL="171450" indent="-171450">
              <a:buFontTx/>
              <a:buChar char="•"/>
            </a:pPr>
            <a:r>
              <a:rPr lang="en-US" altLang="lt-LT" sz="1000" dirty="0" smtClean="0">
                <a:latin typeface="Times New Roman" pitchFamily="18" charset="0"/>
              </a:rPr>
              <a:t>First, Lithuanian exporting companies</a:t>
            </a:r>
            <a:r>
              <a:rPr lang="lt-LT" altLang="lt-LT" sz="1000" dirty="0" smtClean="0">
                <a:latin typeface="Times New Roman" pitchFamily="18" charset="0"/>
              </a:rPr>
              <a:t> </a:t>
            </a:r>
            <a:r>
              <a:rPr lang="en-US" altLang="lt-LT" sz="1000" dirty="0" smtClean="0">
                <a:latin typeface="Times New Roman" pitchFamily="18" charset="0"/>
              </a:rPr>
              <a:t>were prepared to increase exports thanks to </a:t>
            </a:r>
            <a:r>
              <a:rPr lang="en-US" altLang="lt-LT" sz="1000" b="1" dirty="0" smtClean="0">
                <a:latin typeface="Times New Roman" pitchFamily="18" charset="0"/>
              </a:rPr>
              <a:t>increased production capacity</a:t>
            </a:r>
            <a:r>
              <a:rPr lang="en-US" altLang="lt-LT" sz="1000" dirty="0" smtClean="0">
                <a:latin typeface="Times New Roman" pitchFamily="18" charset="0"/>
              </a:rPr>
              <a:t>. This was a result of in previous years executed investment projects: in 2016 material investment in manufacturing increased by 16.0%. </a:t>
            </a:r>
          </a:p>
          <a:p>
            <a:pPr marL="171450" indent="-171450">
              <a:buFontTx/>
              <a:buChar char="•"/>
            </a:pPr>
            <a:r>
              <a:rPr lang="en-US" altLang="lt-LT" sz="1000" dirty="0" smtClean="0">
                <a:latin typeface="Times New Roman" pitchFamily="18" charset="0"/>
              </a:rPr>
              <a:t>Second, Lithuanian export was positively affected by more </a:t>
            </a:r>
            <a:r>
              <a:rPr lang="en-US" altLang="lt-LT" sz="1000" b="1" dirty="0" smtClean="0">
                <a:latin typeface="Times New Roman" pitchFamily="18" charset="0"/>
              </a:rPr>
              <a:t>favorable international economic environment</a:t>
            </a:r>
            <a:r>
              <a:rPr lang="en-US" altLang="lt-LT" sz="1000" dirty="0" smtClean="0">
                <a:latin typeface="Times New Roman" pitchFamily="18" charset="0"/>
              </a:rPr>
              <a:t>. The world economy in 2017  grew more than before, the position of the main Lithuanian export partners was better. In 2017 real imports of Germany increased by 5.1%, Latvia by 9.5%, Estonia by 3.5%, Poland by 8.7%, and the EU by 4.5%. As a large part of the export of Lithuanian origin travels to the EU, such an increase in EU imports was particularly favorable for Lithuanian producers. </a:t>
            </a:r>
          </a:p>
          <a:p>
            <a:pPr marL="171450" indent="-171450">
              <a:buFontTx/>
              <a:buChar char="•"/>
            </a:pPr>
            <a:r>
              <a:rPr lang="en-US" altLang="lt-LT" sz="1000" dirty="0" smtClean="0">
                <a:latin typeface="Times New Roman" pitchFamily="18" charset="0"/>
              </a:rPr>
              <a:t>Third, a </a:t>
            </a:r>
            <a:r>
              <a:rPr lang="en-US" altLang="lt-LT" sz="1000" b="1" dirty="0" smtClean="0">
                <a:latin typeface="Times New Roman" pitchFamily="18" charset="0"/>
              </a:rPr>
              <a:t>significant growth of Russia's real imports </a:t>
            </a:r>
            <a:r>
              <a:rPr lang="en-US" altLang="lt-LT" sz="1000" dirty="0" smtClean="0">
                <a:latin typeface="Times New Roman" pitchFamily="18" charset="0"/>
              </a:rPr>
              <a:t>(17.4% in 2017) favored the Lithuanian transport sector and other companies, which re-export things to Russia. The Russian economy in 2017 began to grow again, and began to restore production, trade and other supplies. Lithuania is mainly re-exporting to Russia. In general, the development of re-exports last year led to almost half of the growth of total nominal exports of goods.</a:t>
            </a:r>
          </a:p>
          <a:p>
            <a:pPr marL="171450" indent="-171450">
              <a:buFontTx/>
              <a:buChar char="•"/>
            </a:pPr>
            <a:r>
              <a:rPr lang="en-US" altLang="lt-LT" sz="1000" b="1" dirty="0" smtClean="0">
                <a:latin typeface="Times New Roman" pitchFamily="18" charset="0"/>
              </a:rPr>
              <a:t>In 2018 the growth of export began to slow down</a:t>
            </a:r>
            <a:r>
              <a:rPr lang="en-US" altLang="lt-LT" sz="1000" dirty="0" smtClean="0">
                <a:latin typeface="Times New Roman" pitchFamily="18" charset="0"/>
              </a:rPr>
              <a:t>. In general, a moderate growth of exports is not very surprising, as prices of raw materials and products and foreign demand in general are growing less.</a:t>
            </a:r>
          </a:p>
          <a:p>
            <a:pPr marL="171450" indent="-171450">
              <a:buFontTx/>
              <a:buChar char="•"/>
            </a:pPr>
            <a:r>
              <a:rPr lang="en-US" altLang="lt-LT" sz="1000" dirty="0" smtClean="0">
                <a:latin typeface="Times New Roman" pitchFamily="18" charset="0"/>
              </a:rPr>
              <a:t>From the picture on the left it is obvious that the growth of both re-exports and exports of Lithuanian origin  started to slow down this year.</a:t>
            </a:r>
          </a:p>
          <a:p>
            <a:pPr marL="171450" indent="-171450">
              <a:buFontTx/>
              <a:buChar char="•"/>
            </a:pPr>
            <a:r>
              <a:rPr lang="en-US" altLang="lt-LT" sz="1000" dirty="0" smtClean="0">
                <a:latin typeface="Times New Roman" pitchFamily="18" charset="0"/>
              </a:rPr>
              <a:t> </a:t>
            </a:r>
          </a:p>
          <a:p>
            <a:pPr marL="171450" indent="-171450">
              <a:buFontTx/>
              <a:buChar char="•"/>
            </a:pPr>
            <a:r>
              <a:rPr lang="en-US" altLang="lt-LT" sz="1000" b="1" dirty="0" smtClean="0">
                <a:latin typeface="Times New Roman" pitchFamily="18" charset="0"/>
              </a:rPr>
              <a:t>Slowing growth of re-export </a:t>
            </a:r>
            <a:r>
              <a:rPr lang="en-US" altLang="lt-LT" sz="1000" dirty="0" smtClean="0">
                <a:latin typeface="Times New Roman" pitchFamily="18" charset="0"/>
              </a:rPr>
              <a:t>has to do with lower growth of Russian imports. </a:t>
            </a:r>
          </a:p>
          <a:p>
            <a:pPr marL="171450" indent="-171450">
              <a:buFontTx/>
              <a:buChar char="•"/>
            </a:pPr>
            <a:endParaRPr lang="en-US" altLang="lt-LT" sz="1000" dirty="0" smtClean="0">
              <a:latin typeface="Times New Roman" pitchFamily="18" charset="0"/>
            </a:endParaRPr>
          </a:p>
          <a:p>
            <a:pPr marL="171450" indent="-171450">
              <a:buFontTx/>
              <a:buChar char="•"/>
            </a:pPr>
            <a:r>
              <a:rPr lang="en-US" altLang="lt-LT" sz="1000" dirty="0" smtClean="0">
                <a:latin typeface="Times New Roman" pitchFamily="18" charset="0"/>
              </a:rPr>
              <a:t>The growth rate of </a:t>
            </a:r>
            <a:r>
              <a:rPr lang="en-US" altLang="lt-LT" sz="1000" b="1" dirty="0" smtClean="0">
                <a:latin typeface="Times New Roman" pitchFamily="18" charset="0"/>
              </a:rPr>
              <a:t>exports of Lithuanian origin </a:t>
            </a:r>
            <a:r>
              <a:rPr lang="en-US" altLang="lt-LT" sz="1000" dirty="0" smtClean="0">
                <a:latin typeface="Times New Roman" pitchFamily="18" charset="0"/>
              </a:rPr>
              <a:t>has also become smaller, but still exports in all major commodity groups is growing as it can be seen from the chart on</a:t>
            </a:r>
            <a:r>
              <a:rPr lang="en-US" altLang="lt-LT" sz="1000" baseline="0" dirty="0" smtClean="0">
                <a:latin typeface="Times New Roman" pitchFamily="18" charset="0"/>
              </a:rPr>
              <a:t> the</a:t>
            </a:r>
            <a:r>
              <a:rPr lang="en-US" altLang="lt-LT" sz="1000" dirty="0" smtClean="0">
                <a:latin typeface="Times New Roman" pitchFamily="18" charset="0"/>
              </a:rPr>
              <a:t> right. Its main direction is the EU, so the slowdown could have been driven by somewhat worse performance indicators for the EU economy at the beginning of the year. </a:t>
            </a:r>
          </a:p>
          <a:p>
            <a:pPr marL="171450" indent="-171450">
              <a:buFontTx/>
              <a:buChar char="•"/>
            </a:pPr>
            <a:r>
              <a:rPr lang="en-US" altLang="lt-LT" sz="1000" dirty="0" smtClean="0">
                <a:latin typeface="Times New Roman" pitchFamily="18" charset="0"/>
              </a:rPr>
              <a:t>At the same time, </a:t>
            </a:r>
            <a:r>
              <a:rPr lang="en-US" altLang="lt-LT" sz="1000" b="1" dirty="0" smtClean="0">
                <a:latin typeface="Times New Roman" pitchFamily="18" charset="0"/>
              </a:rPr>
              <a:t>export growth is boosted by increased exports to countries </a:t>
            </a:r>
            <a:r>
              <a:rPr lang="en-US" altLang="lt-LT" sz="1000" dirty="0" smtClean="0">
                <a:latin typeface="Times New Roman" pitchFamily="18" charset="0"/>
              </a:rPr>
              <a:t>other than the EU or the CIS.: the US, United Arab Emirates, Turkey, Ukraine, Singapore.</a:t>
            </a:r>
            <a:endParaRPr lang="en-GB" altLang="lt-LT" sz="1000" dirty="0" smtClean="0">
              <a:latin typeface="Times New Roman" pitchFamily="18" charset="0"/>
            </a:endParaRPr>
          </a:p>
        </p:txBody>
      </p:sp>
      <p:sp>
        <p:nvSpPr>
          <p:cNvPr id="70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eaLnBrk="0" hangingPunct="0">
              <a:spcBef>
                <a:spcPct val="30000"/>
              </a:spcBef>
              <a:defRPr sz="1200">
                <a:solidFill>
                  <a:schemeClr val="tx1"/>
                </a:solidFill>
                <a:latin typeface="Times New Roman" pitchFamily="18" charset="0"/>
              </a:defRPr>
            </a:lvl1pPr>
            <a:lvl2pPr marL="742950" indent="-285750" defTabSz="906463" eaLnBrk="0" hangingPunct="0">
              <a:spcBef>
                <a:spcPct val="30000"/>
              </a:spcBef>
              <a:defRPr sz="1200">
                <a:solidFill>
                  <a:schemeClr val="tx1"/>
                </a:solidFill>
                <a:latin typeface="Times New Roman" pitchFamily="18" charset="0"/>
              </a:defRPr>
            </a:lvl2pPr>
            <a:lvl3pPr marL="1143000" indent="-228600" defTabSz="906463" eaLnBrk="0" hangingPunct="0">
              <a:spcBef>
                <a:spcPct val="30000"/>
              </a:spcBef>
              <a:defRPr sz="1200">
                <a:solidFill>
                  <a:schemeClr val="tx1"/>
                </a:solidFill>
                <a:latin typeface="Times New Roman" pitchFamily="18" charset="0"/>
              </a:defRPr>
            </a:lvl3pPr>
            <a:lvl4pPr marL="1600200" indent="-228600" defTabSz="906463" eaLnBrk="0" hangingPunct="0">
              <a:spcBef>
                <a:spcPct val="30000"/>
              </a:spcBef>
              <a:defRPr sz="1200">
                <a:solidFill>
                  <a:schemeClr val="tx1"/>
                </a:solidFill>
                <a:latin typeface="Times New Roman" pitchFamily="18" charset="0"/>
              </a:defRPr>
            </a:lvl4pPr>
            <a:lvl5pPr marL="2057400" indent="-228600" defTabSz="906463" eaLnBrk="0" hangingPunct="0">
              <a:spcBef>
                <a:spcPct val="30000"/>
              </a:spcBef>
              <a:defRPr sz="1200">
                <a:solidFill>
                  <a:schemeClr val="tx1"/>
                </a:solidFill>
                <a:latin typeface="Times New Roman" pitchFamily="18" charset="0"/>
              </a:defRPr>
            </a:lvl5pPr>
            <a:lvl6pPr marL="2514600" indent="-228600" defTabSz="906463" eaLnBrk="0" fontAlgn="base" hangingPunct="0">
              <a:spcBef>
                <a:spcPct val="30000"/>
              </a:spcBef>
              <a:spcAft>
                <a:spcPct val="0"/>
              </a:spcAft>
              <a:defRPr sz="1200">
                <a:solidFill>
                  <a:schemeClr val="tx1"/>
                </a:solidFill>
                <a:latin typeface="Times New Roman" pitchFamily="18" charset="0"/>
              </a:defRPr>
            </a:lvl6pPr>
            <a:lvl7pPr marL="2971800" indent="-228600" defTabSz="906463" eaLnBrk="0" fontAlgn="base" hangingPunct="0">
              <a:spcBef>
                <a:spcPct val="30000"/>
              </a:spcBef>
              <a:spcAft>
                <a:spcPct val="0"/>
              </a:spcAft>
              <a:defRPr sz="1200">
                <a:solidFill>
                  <a:schemeClr val="tx1"/>
                </a:solidFill>
                <a:latin typeface="Times New Roman" pitchFamily="18" charset="0"/>
              </a:defRPr>
            </a:lvl7pPr>
            <a:lvl8pPr marL="3429000" indent="-228600" defTabSz="906463" eaLnBrk="0" fontAlgn="base" hangingPunct="0">
              <a:spcBef>
                <a:spcPct val="30000"/>
              </a:spcBef>
              <a:spcAft>
                <a:spcPct val="0"/>
              </a:spcAft>
              <a:defRPr sz="1200">
                <a:solidFill>
                  <a:schemeClr val="tx1"/>
                </a:solidFill>
                <a:latin typeface="Times New Roman" pitchFamily="18" charset="0"/>
              </a:defRPr>
            </a:lvl8pPr>
            <a:lvl9pPr marL="3886200" indent="-228600" defTabSz="9064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483CC1F-31B1-411D-979A-20CED3F995B3}" type="slidenum">
              <a:rPr lang="en-GB" altLang="lt-LT" smtClean="0"/>
              <a:pPr eaLnBrk="1" hangingPunct="1">
                <a:spcBef>
                  <a:spcPct val="0"/>
                </a:spcBef>
              </a:pPr>
              <a:t>6</a:t>
            </a:fld>
            <a:endParaRPr lang="en-GB" altLang="lt-L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lt-LT" sz="1000" dirty="0" smtClean="0">
                <a:latin typeface="Times New Roman" pitchFamily="18" charset="0"/>
              </a:rPr>
              <a:t>Nevertheless, exports of goods and services have been growing faster than external demand for a some time, and as a result, the export market share of Lithuania is increasing. This shows that Lithuanian companies are successfully investing in the development of production capacities and process automation, as well as introducing processes that allow for the more efficient use of existing production capacities. </a:t>
            </a:r>
          </a:p>
          <a:p>
            <a:pPr marL="171450" indent="-171450">
              <a:buFontTx/>
              <a:buChar char="•"/>
            </a:pPr>
            <a:endParaRPr lang="en-US" altLang="lt-LT" sz="1000" dirty="0" smtClean="0">
              <a:latin typeface="Times New Roman" pitchFamily="18" charset="0"/>
            </a:endParaRPr>
          </a:p>
          <a:p>
            <a:pPr marL="171450" indent="-171450">
              <a:buFontTx/>
              <a:buChar char="•"/>
            </a:pPr>
            <a:r>
              <a:rPr lang="en-US" altLang="lt-LT" sz="1000" dirty="0" smtClean="0">
                <a:latin typeface="Times New Roman" pitchFamily="18" charset="0"/>
              </a:rPr>
              <a:t>The expected acceleration of investment growth in 2019 should allow exporters to support a relatively rapid expansion.</a:t>
            </a:r>
            <a:endParaRPr lang="en-GB" altLang="lt-LT" sz="1000" dirty="0" smtClean="0">
              <a:latin typeface="Times New Roman" pitchFamily="18" charset="0"/>
            </a:endParaRPr>
          </a:p>
        </p:txBody>
      </p:sp>
      <p:sp>
        <p:nvSpPr>
          <p:cNvPr id="716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eaLnBrk="0" hangingPunct="0">
              <a:spcBef>
                <a:spcPct val="30000"/>
              </a:spcBef>
              <a:defRPr sz="1200">
                <a:solidFill>
                  <a:schemeClr val="tx1"/>
                </a:solidFill>
                <a:latin typeface="Times New Roman" pitchFamily="18" charset="0"/>
              </a:defRPr>
            </a:lvl1pPr>
            <a:lvl2pPr marL="742950" indent="-285750" defTabSz="906463" eaLnBrk="0" hangingPunct="0">
              <a:spcBef>
                <a:spcPct val="30000"/>
              </a:spcBef>
              <a:defRPr sz="1200">
                <a:solidFill>
                  <a:schemeClr val="tx1"/>
                </a:solidFill>
                <a:latin typeface="Times New Roman" pitchFamily="18" charset="0"/>
              </a:defRPr>
            </a:lvl2pPr>
            <a:lvl3pPr marL="1143000" indent="-228600" defTabSz="906463" eaLnBrk="0" hangingPunct="0">
              <a:spcBef>
                <a:spcPct val="30000"/>
              </a:spcBef>
              <a:defRPr sz="1200">
                <a:solidFill>
                  <a:schemeClr val="tx1"/>
                </a:solidFill>
                <a:latin typeface="Times New Roman" pitchFamily="18" charset="0"/>
              </a:defRPr>
            </a:lvl3pPr>
            <a:lvl4pPr marL="1600200" indent="-228600" defTabSz="906463" eaLnBrk="0" hangingPunct="0">
              <a:spcBef>
                <a:spcPct val="30000"/>
              </a:spcBef>
              <a:defRPr sz="1200">
                <a:solidFill>
                  <a:schemeClr val="tx1"/>
                </a:solidFill>
                <a:latin typeface="Times New Roman" pitchFamily="18" charset="0"/>
              </a:defRPr>
            </a:lvl4pPr>
            <a:lvl5pPr marL="2057400" indent="-228600" defTabSz="906463" eaLnBrk="0" hangingPunct="0">
              <a:spcBef>
                <a:spcPct val="30000"/>
              </a:spcBef>
              <a:defRPr sz="1200">
                <a:solidFill>
                  <a:schemeClr val="tx1"/>
                </a:solidFill>
                <a:latin typeface="Times New Roman" pitchFamily="18" charset="0"/>
              </a:defRPr>
            </a:lvl5pPr>
            <a:lvl6pPr marL="2514600" indent="-228600" defTabSz="906463" eaLnBrk="0" fontAlgn="base" hangingPunct="0">
              <a:spcBef>
                <a:spcPct val="30000"/>
              </a:spcBef>
              <a:spcAft>
                <a:spcPct val="0"/>
              </a:spcAft>
              <a:defRPr sz="1200">
                <a:solidFill>
                  <a:schemeClr val="tx1"/>
                </a:solidFill>
                <a:latin typeface="Times New Roman" pitchFamily="18" charset="0"/>
              </a:defRPr>
            </a:lvl6pPr>
            <a:lvl7pPr marL="2971800" indent="-228600" defTabSz="906463" eaLnBrk="0" fontAlgn="base" hangingPunct="0">
              <a:spcBef>
                <a:spcPct val="30000"/>
              </a:spcBef>
              <a:spcAft>
                <a:spcPct val="0"/>
              </a:spcAft>
              <a:defRPr sz="1200">
                <a:solidFill>
                  <a:schemeClr val="tx1"/>
                </a:solidFill>
                <a:latin typeface="Times New Roman" pitchFamily="18" charset="0"/>
              </a:defRPr>
            </a:lvl7pPr>
            <a:lvl8pPr marL="3429000" indent="-228600" defTabSz="906463" eaLnBrk="0" fontAlgn="base" hangingPunct="0">
              <a:spcBef>
                <a:spcPct val="30000"/>
              </a:spcBef>
              <a:spcAft>
                <a:spcPct val="0"/>
              </a:spcAft>
              <a:defRPr sz="1200">
                <a:solidFill>
                  <a:schemeClr val="tx1"/>
                </a:solidFill>
                <a:latin typeface="Times New Roman" pitchFamily="18" charset="0"/>
              </a:defRPr>
            </a:lvl8pPr>
            <a:lvl9pPr marL="3886200" indent="-228600" defTabSz="9064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8FC7F58-FCCC-4D67-ACFB-46F6A369287F}" type="slidenum">
              <a:rPr lang="en-GB" altLang="lt-LT" smtClean="0"/>
              <a:pPr eaLnBrk="1" hangingPunct="1">
                <a:spcBef>
                  <a:spcPct val="0"/>
                </a:spcBef>
              </a:pPr>
              <a:t>7</a:t>
            </a:fld>
            <a:endParaRPr lang="en-GB" altLang="lt-L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pPr>
              <a:defRPr/>
            </a:pPr>
            <a:fld id="{6C80EC2B-37DE-47D8-B3C3-6E7903E2443A}" type="slidenum">
              <a:rPr lang="en-GB" smtClean="0"/>
              <a:pPr>
                <a:defRPr/>
              </a:pPr>
              <a:t>8</a:t>
            </a:fld>
            <a:endParaRPr lang="en-GB"/>
          </a:p>
        </p:txBody>
      </p:sp>
    </p:spTree>
    <p:extLst>
      <p:ext uri="{BB962C8B-B14F-4D97-AF65-F5344CB8AC3E}">
        <p14:creationId xmlns:p14="http://schemas.microsoft.com/office/powerpoint/2010/main" val="1834913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4113" cy="3722687"/>
          </a:xfrm>
        </p:spPr>
      </p:sp>
      <p:sp>
        <p:nvSpPr>
          <p:cNvPr id="3" name="Notes Placeholder 2"/>
          <p:cNvSpPr>
            <a:spLocks noGrp="1"/>
          </p:cNvSpPr>
          <p:nvPr>
            <p:ph type="body" idx="1"/>
          </p:nvPr>
        </p:nvSpPr>
        <p:spPr/>
        <p:txBody>
          <a:bodyPr/>
          <a:lstStyle/>
          <a:p>
            <a:pPr marL="171450" indent="-171450" algn="just" eaLnBrk="1" fontAlgn="auto" hangingPunct="1">
              <a:spcBef>
                <a:spcPts val="0"/>
              </a:spcBef>
              <a:spcAft>
                <a:spcPts val="600"/>
              </a:spcAft>
              <a:buFont typeface="Arial" panose="020B0604020202020204" pitchFamily="34" charset="0"/>
              <a:buChar char="•"/>
              <a:defRPr/>
            </a:pPr>
            <a:r>
              <a:rPr lang="lt-LT" sz="1200" b="0" baseline="0" dirty="0" smtClean="0">
                <a:solidFill>
                  <a:schemeClr val="tx1"/>
                </a:solidFill>
                <a:latin typeface="Arial Narrow" panose="020B0606020202030204" pitchFamily="34" charset="0"/>
              </a:rPr>
              <a:t>kvalifikuoti darbuotojai - vadovai, specialistai, technikai, dirbantys fizinį darbą</a:t>
            </a:r>
          </a:p>
          <a:p>
            <a:pPr marL="171450" indent="-171450" algn="just" eaLnBrk="1" fontAlgn="auto" hangingPunct="1">
              <a:spcBef>
                <a:spcPts val="0"/>
              </a:spcBef>
              <a:spcAft>
                <a:spcPts val="600"/>
              </a:spcAft>
              <a:buFont typeface="Arial" panose="020B0604020202020204" pitchFamily="34" charset="0"/>
              <a:buChar char="•"/>
              <a:defRPr/>
            </a:pPr>
            <a:r>
              <a:rPr lang="lt-LT" sz="1200" b="0" baseline="0" dirty="0" smtClean="0">
                <a:solidFill>
                  <a:schemeClr val="tx1"/>
                </a:solidFill>
                <a:latin typeface="Arial Narrow" panose="020B0606020202030204" pitchFamily="34" charset="0"/>
              </a:rPr>
              <a:t>nekvalifikuoti - kiti</a:t>
            </a:r>
          </a:p>
          <a:p>
            <a:pPr marL="171450" indent="-171450" algn="just" eaLnBrk="1" fontAlgn="auto" hangingPunct="1">
              <a:spcBef>
                <a:spcPts val="0"/>
              </a:spcBef>
              <a:spcAft>
                <a:spcPts val="600"/>
              </a:spcAft>
              <a:buFont typeface="Arial" panose="020B0604020202020204" pitchFamily="34" charset="0"/>
              <a:buChar char="•"/>
              <a:defRPr/>
            </a:pPr>
            <a:endParaRPr lang="lt-LT" sz="1200" b="1" baseline="0" dirty="0" smtClean="0">
              <a:solidFill>
                <a:schemeClr val="tx1"/>
              </a:solidFill>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pPr>
              <a:defRPr/>
            </a:pPr>
            <a:fld id="{6C80EC2B-37DE-47D8-B3C3-6E7903E2443A}" type="slidenum">
              <a:rPr lang="en-GB" smtClean="0"/>
              <a:pPr>
                <a:defRPr/>
              </a:pPr>
              <a:t>9</a:t>
            </a:fld>
            <a:endParaRPr lang="en-GB"/>
          </a:p>
        </p:txBody>
      </p:sp>
    </p:spTree>
    <p:extLst>
      <p:ext uri="{BB962C8B-B14F-4D97-AF65-F5344CB8AC3E}">
        <p14:creationId xmlns:p14="http://schemas.microsoft.com/office/powerpoint/2010/main" val="22138656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8" y="692150"/>
            <a:ext cx="4327525"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611193" y="692150"/>
            <a:ext cx="4103687" cy="5473700"/>
          </a:xfrm>
          <a:prstGeom prst="rect">
            <a:avLst/>
          </a:prstGeom>
          <a:solidFill>
            <a:srgbClr val="0048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lt-LT" altLang="lt-LT" smtClean="0"/>
          </a:p>
        </p:txBody>
      </p:sp>
      <p:sp>
        <p:nvSpPr>
          <p:cNvPr id="5122" name="Rectangle 2"/>
          <p:cNvSpPr>
            <a:spLocks noGrp="1" noChangeArrowheads="1"/>
          </p:cNvSpPr>
          <p:nvPr>
            <p:ph type="ctrTitle"/>
          </p:nvPr>
        </p:nvSpPr>
        <p:spPr>
          <a:xfrm>
            <a:off x="4787905" y="1720850"/>
            <a:ext cx="3816350" cy="2787650"/>
          </a:xfrm>
          <a:prstGeom prst="rect">
            <a:avLst/>
          </a:prstGeom>
        </p:spPr>
        <p:txBody>
          <a:bodyPr/>
          <a:lstStyle>
            <a:lvl1pPr>
              <a:defRPr sz="3200"/>
            </a:lvl1pPr>
          </a:lstStyle>
          <a:p>
            <a:r>
              <a:rPr lang="en-GB"/>
              <a:t>Click to edit Master title style</a:t>
            </a:r>
          </a:p>
        </p:txBody>
      </p:sp>
      <p:sp>
        <p:nvSpPr>
          <p:cNvPr id="5123" name="Rectangle 3"/>
          <p:cNvSpPr>
            <a:spLocks noGrp="1" noChangeArrowheads="1"/>
          </p:cNvSpPr>
          <p:nvPr>
            <p:ph type="subTitle" idx="1"/>
          </p:nvPr>
        </p:nvSpPr>
        <p:spPr>
          <a:xfrm>
            <a:off x="4787905" y="4797425"/>
            <a:ext cx="3960813" cy="1187450"/>
          </a:xfrm>
          <a:prstGeom prst="rect">
            <a:avLst/>
          </a:prstGeom>
        </p:spPr>
        <p:txBody>
          <a:bodyPr/>
          <a:lstStyle>
            <a:lvl1pPr marL="0" indent="0">
              <a:buFontTx/>
              <a:buNone/>
              <a:defRPr sz="1200"/>
            </a:lvl1pPr>
          </a:lstStyle>
          <a:p>
            <a:r>
              <a:rPr lang="en-GB"/>
              <a:t>Click to edit Master subtitle style</a:t>
            </a:r>
          </a:p>
        </p:txBody>
      </p:sp>
      <p:sp>
        <p:nvSpPr>
          <p:cNvPr id="8" name="Rectangle 4"/>
          <p:cNvSpPr>
            <a:spLocks noGrp="1" noChangeArrowheads="1"/>
          </p:cNvSpPr>
          <p:nvPr>
            <p:ph type="dt" sz="half" idx="10"/>
          </p:nvPr>
        </p:nvSpPr>
        <p:spPr>
          <a:xfrm>
            <a:off x="685805" y="6265863"/>
            <a:ext cx="1922463" cy="481012"/>
          </a:xfrm>
          <a:prstGeom prst="rect">
            <a:avLst/>
          </a:prstGeom>
        </p:spPr>
        <p:txBody>
          <a:bodyPr/>
          <a:lstStyle>
            <a:lvl1pPr>
              <a:defRPr/>
            </a:lvl1pPr>
          </a:lstStyle>
          <a:p>
            <a:pPr>
              <a:defRPr/>
            </a:pPr>
            <a:endParaRPr lang="en-GB"/>
          </a:p>
        </p:txBody>
      </p:sp>
      <p:sp>
        <p:nvSpPr>
          <p:cNvPr id="9" name="Rectangle 5"/>
          <p:cNvSpPr>
            <a:spLocks noGrp="1" noChangeArrowheads="1"/>
          </p:cNvSpPr>
          <p:nvPr>
            <p:ph type="ftr" sz="quarter" idx="11"/>
          </p:nvPr>
        </p:nvSpPr>
        <p:spPr bwMode="auto">
          <a:xfrm>
            <a:off x="3157538" y="6265863"/>
            <a:ext cx="2814637" cy="481012"/>
          </a:xfrm>
          <a:prstGeom prst="rect">
            <a:avLst/>
          </a:prstGeom>
          <a:ln>
            <a:miter lim="800000"/>
            <a:headEnd/>
            <a:tailEnd/>
          </a:ln>
        </p:spPr>
        <p:txBody>
          <a:bodyPr vert="horz" wrap="square" lIns="91436" tIns="45718" rIns="91436" bIns="45718" numCol="1" anchor="t" anchorCtr="0" compatLnSpc="1">
            <a:prstTxWarp prst="textNoShape">
              <a:avLst/>
            </a:prstTxWarp>
          </a:bodyPr>
          <a:lstStyle>
            <a:lvl1pPr algn="ctr" eaLnBrk="1" hangingPunct="1">
              <a:defRPr sz="1300"/>
            </a:lvl1pPr>
          </a:lstStyle>
          <a:p>
            <a:pPr>
              <a:defRPr/>
            </a:pPr>
            <a:endParaRPr lang="en-GB" dirty="0"/>
          </a:p>
        </p:txBody>
      </p:sp>
      <p:sp>
        <p:nvSpPr>
          <p:cNvPr id="10" name="Rectangle 6"/>
          <p:cNvSpPr>
            <a:spLocks noGrp="1" noChangeArrowheads="1"/>
          </p:cNvSpPr>
          <p:nvPr>
            <p:ph type="sldNum" sz="quarter" idx="12"/>
          </p:nvPr>
        </p:nvSpPr>
        <p:spPr>
          <a:xfrm>
            <a:off x="6521455" y="6265863"/>
            <a:ext cx="1922463" cy="481012"/>
          </a:xfrm>
        </p:spPr>
        <p:txBody>
          <a:bodyPr/>
          <a:lstStyle>
            <a:lvl1pPr>
              <a:defRPr sz="1300" b="0">
                <a:solidFill>
                  <a:schemeClr val="tx1"/>
                </a:solidFill>
              </a:defRPr>
            </a:lvl1pPr>
          </a:lstStyle>
          <a:p>
            <a:pPr>
              <a:defRPr/>
            </a:pPr>
            <a:fld id="{51D0DB61-07F1-42C1-92D8-B3BC34D6EBA5}" type="slidenum">
              <a:rPr lang="en-GB"/>
              <a:pPr>
                <a:defRPr/>
              </a:pPr>
              <a:t>‹#›</a:t>
            </a:fld>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44600" y="2678116"/>
            <a:ext cx="2836863"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23916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03350" y="260350"/>
            <a:ext cx="7551738" cy="827088"/>
          </a:xfrm>
          <a:prstGeom prst="rect">
            <a:avLst/>
          </a:prstGeom>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a:xfrm>
            <a:off x="274638" y="1376371"/>
            <a:ext cx="8648700" cy="47196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2407555D-D104-455E-A0DB-05CEE3A5D44C}" type="slidenum">
              <a:rPr lang="en-GB"/>
              <a:pPr>
                <a:defRPr/>
              </a:pPr>
              <a:t>‹#›</a:t>
            </a:fld>
            <a:endParaRPr lang="en-GB"/>
          </a:p>
        </p:txBody>
      </p:sp>
    </p:spTree>
    <p:extLst>
      <p:ext uri="{BB962C8B-B14F-4D97-AF65-F5344CB8AC3E}">
        <p14:creationId xmlns:p14="http://schemas.microsoft.com/office/powerpoint/2010/main" val="344107715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4980" y="260350"/>
            <a:ext cx="2170113" cy="5835650"/>
          </a:xfrm>
          <a:prstGeom prst="rect">
            <a:avLst/>
          </a:prstGeo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274638" y="260350"/>
            <a:ext cx="6357937" cy="58356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DB33D57E-C3F5-47D5-822A-C6774F9F1BB0}" type="slidenum">
              <a:rPr lang="en-GB"/>
              <a:pPr>
                <a:defRPr/>
              </a:pPr>
              <a:t>‹#›</a:t>
            </a:fld>
            <a:endParaRPr lang="en-GB"/>
          </a:p>
        </p:txBody>
      </p:sp>
    </p:spTree>
    <p:extLst>
      <p:ext uri="{BB962C8B-B14F-4D97-AF65-F5344CB8AC3E}">
        <p14:creationId xmlns:p14="http://schemas.microsoft.com/office/powerpoint/2010/main" val="194407317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260350"/>
            <a:ext cx="7551738" cy="827088"/>
          </a:xfrm>
          <a:prstGeom prst="rect">
            <a:avLst/>
          </a:prstGeom>
        </p:spPr>
        <p:txBody>
          <a:bodyPr/>
          <a:lstStyle/>
          <a:p>
            <a:r>
              <a:rPr lang="en-US" smtClean="0"/>
              <a:t>Click to edit Master title style</a:t>
            </a:r>
            <a:endParaRPr lang="lt-LT"/>
          </a:p>
        </p:txBody>
      </p:sp>
      <p:sp>
        <p:nvSpPr>
          <p:cNvPr id="3" name="Text Placeholder 2"/>
          <p:cNvSpPr>
            <a:spLocks noGrp="1"/>
          </p:cNvSpPr>
          <p:nvPr>
            <p:ph type="body" sz="half" idx="1"/>
          </p:nvPr>
        </p:nvSpPr>
        <p:spPr>
          <a:xfrm>
            <a:off x="274639" y="1376371"/>
            <a:ext cx="4248150" cy="47196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75192" y="1376371"/>
            <a:ext cx="4248150" cy="47196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74BBF81E-C088-41DC-9857-34B67241D628}" type="slidenum">
              <a:rPr lang="en-GB"/>
              <a:pPr>
                <a:defRPr/>
              </a:pPr>
              <a:t>‹#›</a:t>
            </a:fld>
            <a:endParaRPr lang="en-GB"/>
          </a:p>
        </p:txBody>
      </p:sp>
    </p:spTree>
    <p:extLst>
      <p:ext uri="{BB962C8B-B14F-4D97-AF65-F5344CB8AC3E}">
        <p14:creationId xmlns:p14="http://schemas.microsoft.com/office/powerpoint/2010/main" val="247037731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03350" y="260350"/>
            <a:ext cx="7551738" cy="827088"/>
          </a:xfrm>
          <a:prstGeom prst="rect">
            <a:avLst/>
          </a:prstGeom>
        </p:spPr>
        <p:txBody>
          <a:bodyPr/>
          <a:lstStyle/>
          <a:p>
            <a:r>
              <a:rPr lang="en-US" smtClean="0"/>
              <a:t>Click to edit Master title style</a:t>
            </a:r>
            <a:endParaRPr lang="lt-LT"/>
          </a:p>
        </p:txBody>
      </p:sp>
      <p:sp>
        <p:nvSpPr>
          <p:cNvPr id="3" name="Chart Placeholder 2"/>
          <p:cNvSpPr>
            <a:spLocks noGrp="1"/>
          </p:cNvSpPr>
          <p:nvPr>
            <p:ph type="chart" idx="1"/>
          </p:nvPr>
        </p:nvSpPr>
        <p:spPr>
          <a:xfrm>
            <a:off x="274638" y="1376371"/>
            <a:ext cx="8648700" cy="4719637"/>
          </a:xfrm>
          <a:prstGeom prst="rect">
            <a:avLst/>
          </a:prstGeom>
        </p:spPr>
        <p:txBody>
          <a:bodyPr/>
          <a:lstStyle/>
          <a:p>
            <a:pPr lvl="0"/>
            <a:endParaRPr lang="lt-LT" noProof="0" smtClean="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dirty="0"/>
          </a:p>
        </p:txBody>
      </p:sp>
      <p:sp>
        <p:nvSpPr>
          <p:cNvPr id="5" name="Rectangle 6"/>
          <p:cNvSpPr>
            <a:spLocks noGrp="1" noChangeArrowheads="1"/>
          </p:cNvSpPr>
          <p:nvPr>
            <p:ph type="sldNum" sz="quarter" idx="11"/>
          </p:nvPr>
        </p:nvSpPr>
        <p:spPr>
          <a:ln/>
        </p:spPr>
        <p:txBody>
          <a:bodyPr/>
          <a:lstStyle>
            <a:lvl1pPr>
              <a:defRPr/>
            </a:lvl1pPr>
          </a:lstStyle>
          <a:p>
            <a:pPr>
              <a:defRPr/>
            </a:pPr>
            <a:fld id="{61F4F85C-FB65-43D1-BD14-3BDEC3D150CD}" type="slidenum">
              <a:rPr lang="en-GB"/>
              <a:pPr>
                <a:defRPr/>
              </a:pPr>
              <a:t>‹#›</a:t>
            </a:fld>
            <a:endParaRPr lang="en-GB"/>
          </a:p>
        </p:txBody>
      </p:sp>
    </p:spTree>
    <p:extLst>
      <p:ext uri="{BB962C8B-B14F-4D97-AF65-F5344CB8AC3E}">
        <p14:creationId xmlns:p14="http://schemas.microsoft.com/office/powerpoint/2010/main" val="30723970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8" y="692150"/>
            <a:ext cx="4327525"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611193" y="692150"/>
            <a:ext cx="4103687" cy="5473700"/>
          </a:xfrm>
          <a:prstGeom prst="rect">
            <a:avLst/>
          </a:prstGeom>
          <a:solidFill>
            <a:srgbClr val="0048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lt-LT" altLang="lt-LT" smtClean="0">
              <a:solidFill>
                <a:prstClr val="black"/>
              </a:solidFill>
            </a:endParaRPr>
          </a:p>
        </p:txBody>
      </p:sp>
      <p:sp>
        <p:nvSpPr>
          <p:cNvPr id="5122" name="Rectangle 2"/>
          <p:cNvSpPr>
            <a:spLocks noGrp="1" noChangeArrowheads="1"/>
          </p:cNvSpPr>
          <p:nvPr>
            <p:ph type="ctrTitle"/>
          </p:nvPr>
        </p:nvSpPr>
        <p:spPr>
          <a:xfrm>
            <a:off x="4787905" y="1720850"/>
            <a:ext cx="3816350" cy="2787650"/>
          </a:xfrm>
          <a:prstGeom prst="rect">
            <a:avLst/>
          </a:prstGeom>
        </p:spPr>
        <p:txBody>
          <a:bodyPr/>
          <a:lstStyle>
            <a:lvl1pPr>
              <a:defRPr sz="3200"/>
            </a:lvl1pPr>
          </a:lstStyle>
          <a:p>
            <a:r>
              <a:rPr lang="en-GB"/>
              <a:t>Click to edit Master title style</a:t>
            </a:r>
          </a:p>
        </p:txBody>
      </p:sp>
      <p:sp>
        <p:nvSpPr>
          <p:cNvPr id="5123" name="Rectangle 3"/>
          <p:cNvSpPr>
            <a:spLocks noGrp="1" noChangeArrowheads="1"/>
          </p:cNvSpPr>
          <p:nvPr>
            <p:ph type="subTitle" idx="1"/>
          </p:nvPr>
        </p:nvSpPr>
        <p:spPr>
          <a:xfrm>
            <a:off x="4787905" y="4797425"/>
            <a:ext cx="3960813" cy="1187450"/>
          </a:xfrm>
          <a:prstGeom prst="rect">
            <a:avLst/>
          </a:prstGeom>
        </p:spPr>
        <p:txBody>
          <a:bodyPr/>
          <a:lstStyle>
            <a:lvl1pPr marL="0" indent="0">
              <a:buFontTx/>
              <a:buNone/>
              <a:defRPr sz="1200"/>
            </a:lvl1pPr>
          </a:lstStyle>
          <a:p>
            <a:r>
              <a:rPr lang="en-GB"/>
              <a:t>Click to edit Master subtitle style</a:t>
            </a:r>
          </a:p>
        </p:txBody>
      </p:sp>
      <p:sp>
        <p:nvSpPr>
          <p:cNvPr id="8" name="Rectangle 4"/>
          <p:cNvSpPr>
            <a:spLocks noGrp="1" noChangeArrowheads="1"/>
          </p:cNvSpPr>
          <p:nvPr>
            <p:ph type="dt" sz="half" idx="10"/>
          </p:nvPr>
        </p:nvSpPr>
        <p:spPr>
          <a:xfrm>
            <a:off x="685805" y="6265863"/>
            <a:ext cx="1922463" cy="481012"/>
          </a:xfrm>
          <a:prstGeom prst="rect">
            <a:avLst/>
          </a:prstGeom>
        </p:spPr>
        <p:txBody>
          <a:bodyPr/>
          <a:lstStyle>
            <a:lvl1pPr>
              <a:defRPr/>
            </a:lvl1pPr>
          </a:lstStyle>
          <a:p>
            <a:pPr>
              <a:defRPr/>
            </a:pPr>
            <a:endParaRPr lang="en-GB">
              <a:solidFill>
                <a:prstClr val="black"/>
              </a:solidFill>
            </a:endParaRPr>
          </a:p>
        </p:txBody>
      </p:sp>
      <p:sp>
        <p:nvSpPr>
          <p:cNvPr id="9" name="Rectangle 5"/>
          <p:cNvSpPr>
            <a:spLocks noGrp="1" noChangeArrowheads="1"/>
          </p:cNvSpPr>
          <p:nvPr>
            <p:ph type="ftr" sz="quarter" idx="11"/>
          </p:nvPr>
        </p:nvSpPr>
        <p:spPr bwMode="auto">
          <a:xfrm>
            <a:off x="3157538" y="6265863"/>
            <a:ext cx="2814637" cy="481012"/>
          </a:xfrm>
          <a:prstGeom prst="rect">
            <a:avLst/>
          </a:prstGeom>
          <a:ln>
            <a:miter lim="800000"/>
            <a:headEnd/>
            <a:tailEnd/>
          </a:ln>
        </p:spPr>
        <p:txBody>
          <a:bodyPr vert="horz" wrap="square" lIns="91436" tIns="45718" rIns="91436" bIns="45718" numCol="1" anchor="t" anchorCtr="0" compatLnSpc="1">
            <a:prstTxWarp prst="textNoShape">
              <a:avLst/>
            </a:prstTxWarp>
          </a:bodyPr>
          <a:lstStyle>
            <a:lvl1pPr algn="ctr" eaLnBrk="1" hangingPunct="1">
              <a:defRPr sz="1300"/>
            </a:lvl1pPr>
          </a:lstStyle>
          <a:p>
            <a:pPr>
              <a:defRPr/>
            </a:pPr>
            <a:r>
              <a:rPr lang="en-GB">
                <a:solidFill>
                  <a:prstClr val="black"/>
                </a:solidFill>
              </a:rPr>
              <a:t>Baltijos tyrimai       Lietuvos gyventojų nuomonė apie finansų ir ekonomikos krizę, 2009 m. balandis, N=1000</a:t>
            </a:r>
          </a:p>
        </p:txBody>
      </p:sp>
      <p:sp>
        <p:nvSpPr>
          <p:cNvPr id="10" name="Rectangle 6"/>
          <p:cNvSpPr>
            <a:spLocks noGrp="1" noChangeArrowheads="1"/>
          </p:cNvSpPr>
          <p:nvPr>
            <p:ph type="sldNum" sz="quarter" idx="12"/>
          </p:nvPr>
        </p:nvSpPr>
        <p:spPr>
          <a:xfrm>
            <a:off x="6521455" y="6265863"/>
            <a:ext cx="1922463" cy="481012"/>
          </a:xfrm>
        </p:spPr>
        <p:txBody>
          <a:bodyPr/>
          <a:lstStyle>
            <a:lvl1pPr>
              <a:defRPr sz="1300" b="0">
                <a:solidFill>
                  <a:schemeClr val="tx1"/>
                </a:solidFill>
              </a:defRPr>
            </a:lvl1pPr>
          </a:lstStyle>
          <a:p>
            <a:pPr>
              <a:defRPr/>
            </a:pPr>
            <a:fld id="{51D0DB61-07F1-42C1-92D8-B3BC34D6EBA5}" type="slidenum">
              <a:rPr lang="en-GB">
                <a:solidFill>
                  <a:prstClr val="black"/>
                </a:solidFill>
              </a:rPr>
              <a:pPr>
                <a:defRPr/>
              </a:pPr>
              <a:t>‹#›</a:t>
            </a:fld>
            <a:endParaRPr lang="en-GB">
              <a:solidFill>
                <a:prstClr val="black"/>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44600" y="2678116"/>
            <a:ext cx="2836863"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6558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260350"/>
            <a:ext cx="7551738" cy="827088"/>
          </a:xfrm>
          <a:prstGeom prst="rect">
            <a:avLst/>
          </a:prstGeom>
        </p:spPr>
        <p:txBody>
          <a:bodyPr/>
          <a:lstStyle/>
          <a:p>
            <a:r>
              <a:rPr lang="en-US" smtClean="0"/>
              <a:t>Click to edit Master title style</a:t>
            </a:r>
            <a:endParaRPr lang="lt-LT"/>
          </a:p>
        </p:txBody>
      </p:sp>
      <p:sp>
        <p:nvSpPr>
          <p:cNvPr id="3" name="Content Placeholder 2"/>
          <p:cNvSpPr>
            <a:spLocks noGrp="1"/>
          </p:cNvSpPr>
          <p:nvPr>
            <p:ph idx="1"/>
          </p:nvPr>
        </p:nvSpPr>
        <p:spPr>
          <a:xfrm>
            <a:off x="274638" y="1376371"/>
            <a:ext cx="8648700" cy="47196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713E9880-19D4-4D96-ABB3-515BF2BC05A2}" type="slidenum">
              <a:rPr lang="en-GB">
                <a:solidFill>
                  <a:prstClr val="white">
                    <a:lumMod val="50000"/>
                  </a:prstClr>
                </a:solidFill>
              </a:rPr>
              <a:pPr>
                <a:defRPr/>
              </a:pPr>
              <a:t>‹#›</a:t>
            </a:fld>
            <a:endParaRPr lang="en-GB">
              <a:solidFill>
                <a:prstClr val="white">
                  <a:lumMod val="50000"/>
                </a:prstClr>
              </a:solidFill>
            </a:endParaRPr>
          </a:p>
        </p:txBody>
      </p:sp>
    </p:spTree>
    <p:extLst>
      <p:ext uri="{BB962C8B-B14F-4D97-AF65-F5344CB8AC3E}">
        <p14:creationId xmlns:p14="http://schemas.microsoft.com/office/powerpoint/2010/main" val="42677064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a:prstGeom prst="rect">
            <a:avLst/>
          </a:prstGeo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338413D2-2309-4F8D-881F-D03DF29B1F61}" type="slidenum">
              <a:rPr lang="en-GB">
                <a:solidFill>
                  <a:prstClr val="white">
                    <a:lumMod val="50000"/>
                  </a:prstClr>
                </a:solidFill>
              </a:rPr>
              <a:pPr>
                <a:defRPr/>
              </a:pPr>
              <a:t>‹#›</a:t>
            </a:fld>
            <a:endParaRPr lang="en-GB">
              <a:solidFill>
                <a:prstClr val="white">
                  <a:lumMod val="50000"/>
                </a:prstClr>
              </a:solidFill>
            </a:endParaRPr>
          </a:p>
        </p:txBody>
      </p:sp>
    </p:spTree>
    <p:extLst>
      <p:ext uri="{BB962C8B-B14F-4D97-AF65-F5344CB8AC3E}">
        <p14:creationId xmlns:p14="http://schemas.microsoft.com/office/powerpoint/2010/main" val="15223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260350"/>
            <a:ext cx="7551738" cy="827088"/>
          </a:xfrm>
          <a:prstGeom prst="rect">
            <a:avLst/>
          </a:prstGeom>
        </p:spPr>
        <p:txBody>
          <a:bodyPr/>
          <a:lstStyle/>
          <a:p>
            <a:r>
              <a:rPr lang="en-US" smtClean="0"/>
              <a:t>Click to edit Master title style</a:t>
            </a:r>
            <a:endParaRPr lang="lt-LT"/>
          </a:p>
        </p:txBody>
      </p:sp>
      <p:sp>
        <p:nvSpPr>
          <p:cNvPr id="3" name="Content Placeholder 2"/>
          <p:cNvSpPr>
            <a:spLocks noGrp="1"/>
          </p:cNvSpPr>
          <p:nvPr>
            <p:ph sz="half" idx="1"/>
          </p:nvPr>
        </p:nvSpPr>
        <p:spPr>
          <a:xfrm>
            <a:off x="274639" y="1376371"/>
            <a:ext cx="4248150" cy="47196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75192" y="1376371"/>
            <a:ext cx="4248150" cy="47196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15A41C70-D0E6-4AB9-902F-12CDB188A677}" type="slidenum">
              <a:rPr lang="en-GB">
                <a:solidFill>
                  <a:prstClr val="white">
                    <a:lumMod val="50000"/>
                  </a:prstClr>
                </a:solidFill>
              </a:rPr>
              <a:pPr>
                <a:defRPr/>
              </a:pPr>
              <a:t>‹#›</a:t>
            </a:fld>
            <a:endParaRPr lang="en-GB">
              <a:solidFill>
                <a:prstClr val="white">
                  <a:lumMod val="50000"/>
                </a:prstClr>
              </a:solidFill>
            </a:endParaRPr>
          </a:p>
        </p:txBody>
      </p:sp>
    </p:spTree>
    <p:extLst>
      <p:ext uri="{BB962C8B-B14F-4D97-AF65-F5344CB8AC3E}">
        <p14:creationId xmlns:p14="http://schemas.microsoft.com/office/powerpoint/2010/main" val="247781291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3"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solidFill>
                <a:prstClr val="black"/>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3ECA7479-FB36-46D1-A3AA-79BB8ABEAFBF}" type="slidenum">
              <a:rPr lang="en-GB">
                <a:solidFill>
                  <a:prstClr val="white">
                    <a:lumMod val="50000"/>
                  </a:prstClr>
                </a:solidFill>
              </a:rPr>
              <a:pPr>
                <a:defRPr/>
              </a:pPr>
              <a:t>‹#›</a:t>
            </a:fld>
            <a:endParaRPr lang="en-GB">
              <a:solidFill>
                <a:prstClr val="white">
                  <a:lumMod val="50000"/>
                </a:prstClr>
              </a:solidFill>
            </a:endParaRPr>
          </a:p>
        </p:txBody>
      </p:sp>
    </p:spTree>
    <p:extLst>
      <p:ext uri="{BB962C8B-B14F-4D97-AF65-F5344CB8AC3E}">
        <p14:creationId xmlns:p14="http://schemas.microsoft.com/office/powerpoint/2010/main" val="409033300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03350" y="260350"/>
            <a:ext cx="7551738" cy="827088"/>
          </a:xfrm>
          <a:prstGeom prst="rect">
            <a:avLst/>
          </a:prstGeom>
        </p:spPr>
        <p:txBody>
          <a:bodyPr/>
          <a:lstStyle/>
          <a:p>
            <a:r>
              <a:rPr lang="en-US" smtClean="0"/>
              <a:t>Click to edit Master title style</a:t>
            </a:r>
            <a:endParaRPr lang="lt-LT"/>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solidFill>
                <a:prstClr val="black"/>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F380511F-5B46-4B1F-9B42-13BDFC04C38A}" type="slidenum">
              <a:rPr lang="en-GB">
                <a:solidFill>
                  <a:prstClr val="white">
                    <a:lumMod val="50000"/>
                  </a:prstClr>
                </a:solidFill>
              </a:rPr>
              <a:pPr>
                <a:defRPr/>
              </a:pPr>
              <a:t>‹#›</a:t>
            </a:fld>
            <a:endParaRPr lang="en-GB">
              <a:solidFill>
                <a:prstClr val="white">
                  <a:lumMod val="50000"/>
                </a:prstClr>
              </a:solidFill>
            </a:endParaRPr>
          </a:p>
        </p:txBody>
      </p:sp>
    </p:spTree>
    <p:extLst>
      <p:ext uri="{BB962C8B-B14F-4D97-AF65-F5344CB8AC3E}">
        <p14:creationId xmlns:p14="http://schemas.microsoft.com/office/powerpoint/2010/main" val="313631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260350"/>
            <a:ext cx="7551738" cy="827088"/>
          </a:xfrm>
          <a:prstGeom prst="rect">
            <a:avLst/>
          </a:prstGeom>
        </p:spPr>
        <p:txBody>
          <a:bodyPr/>
          <a:lstStyle/>
          <a:p>
            <a:r>
              <a:rPr lang="en-US" smtClean="0"/>
              <a:t>Click to edit Master title style</a:t>
            </a:r>
            <a:endParaRPr lang="lt-LT"/>
          </a:p>
        </p:txBody>
      </p:sp>
      <p:sp>
        <p:nvSpPr>
          <p:cNvPr id="3" name="Content Placeholder 2"/>
          <p:cNvSpPr>
            <a:spLocks noGrp="1"/>
          </p:cNvSpPr>
          <p:nvPr>
            <p:ph idx="1"/>
          </p:nvPr>
        </p:nvSpPr>
        <p:spPr>
          <a:xfrm>
            <a:off x="274638" y="1376371"/>
            <a:ext cx="8648700" cy="47196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713E9880-19D4-4D96-ABB3-515BF2BC05A2}" type="slidenum">
              <a:rPr lang="en-GB"/>
              <a:pPr>
                <a:defRPr/>
              </a:pPr>
              <a:t>‹#›</a:t>
            </a:fld>
            <a:endParaRPr lang="en-GB"/>
          </a:p>
        </p:txBody>
      </p:sp>
    </p:spTree>
    <p:extLst>
      <p:ext uri="{BB962C8B-B14F-4D97-AF65-F5344CB8AC3E}">
        <p14:creationId xmlns:p14="http://schemas.microsoft.com/office/powerpoint/2010/main" val="295095761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solidFill>
                <a:prstClr val="black"/>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58C09C09-C311-47CE-A6A2-2CC9BF0A6FB4}" type="slidenum">
              <a:rPr lang="en-GB">
                <a:solidFill>
                  <a:prstClr val="white">
                    <a:lumMod val="50000"/>
                  </a:prstClr>
                </a:solidFill>
              </a:rPr>
              <a:pPr>
                <a:defRPr/>
              </a:pPr>
              <a:t>‹#›</a:t>
            </a:fld>
            <a:endParaRPr lang="en-GB">
              <a:solidFill>
                <a:prstClr val="white">
                  <a:lumMod val="50000"/>
                </a:prstClr>
              </a:solidFill>
            </a:endParaRPr>
          </a:p>
        </p:txBody>
      </p:sp>
    </p:spTree>
    <p:extLst>
      <p:ext uri="{BB962C8B-B14F-4D97-AF65-F5344CB8AC3E}">
        <p14:creationId xmlns:p14="http://schemas.microsoft.com/office/powerpoint/2010/main" val="169079379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6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37CF7A2-FBC4-4D26-B8F1-1E62FE6832E4}" type="slidenum">
              <a:rPr lang="en-GB">
                <a:solidFill>
                  <a:prstClr val="white">
                    <a:lumMod val="50000"/>
                  </a:prstClr>
                </a:solidFill>
              </a:rPr>
              <a:pPr>
                <a:defRPr/>
              </a:pPr>
              <a:t>‹#›</a:t>
            </a:fld>
            <a:endParaRPr lang="en-GB">
              <a:solidFill>
                <a:prstClr val="white">
                  <a:lumMod val="50000"/>
                </a:prstClr>
              </a:solidFill>
            </a:endParaRPr>
          </a:p>
        </p:txBody>
      </p:sp>
    </p:spTree>
    <p:extLst>
      <p:ext uri="{BB962C8B-B14F-4D97-AF65-F5344CB8AC3E}">
        <p14:creationId xmlns:p14="http://schemas.microsoft.com/office/powerpoint/2010/main" val="13609825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t-LT"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1838B4E0-90F5-453F-BB5F-9B15997B0AF7}" type="slidenum">
              <a:rPr lang="en-GB">
                <a:solidFill>
                  <a:prstClr val="white">
                    <a:lumMod val="50000"/>
                  </a:prstClr>
                </a:solidFill>
              </a:rPr>
              <a:pPr>
                <a:defRPr/>
              </a:pPr>
              <a:t>‹#›</a:t>
            </a:fld>
            <a:endParaRPr lang="en-GB">
              <a:solidFill>
                <a:prstClr val="white">
                  <a:lumMod val="50000"/>
                </a:prstClr>
              </a:solidFill>
            </a:endParaRPr>
          </a:p>
        </p:txBody>
      </p:sp>
    </p:spTree>
    <p:extLst>
      <p:ext uri="{BB962C8B-B14F-4D97-AF65-F5344CB8AC3E}">
        <p14:creationId xmlns:p14="http://schemas.microsoft.com/office/powerpoint/2010/main" val="410841291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03350" y="260350"/>
            <a:ext cx="7551738" cy="827088"/>
          </a:xfrm>
          <a:prstGeom prst="rect">
            <a:avLst/>
          </a:prstGeom>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a:xfrm>
            <a:off x="274638" y="1376371"/>
            <a:ext cx="8648700" cy="47196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2407555D-D104-455E-A0DB-05CEE3A5D44C}" type="slidenum">
              <a:rPr lang="en-GB">
                <a:solidFill>
                  <a:prstClr val="white">
                    <a:lumMod val="50000"/>
                  </a:prstClr>
                </a:solidFill>
              </a:rPr>
              <a:pPr>
                <a:defRPr/>
              </a:pPr>
              <a:t>‹#›</a:t>
            </a:fld>
            <a:endParaRPr lang="en-GB">
              <a:solidFill>
                <a:prstClr val="white">
                  <a:lumMod val="50000"/>
                </a:prstClr>
              </a:solidFill>
            </a:endParaRPr>
          </a:p>
        </p:txBody>
      </p:sp>
    </p:spTree>
    <p:extLst>
      <p:ext uri="{BB962C8B-B14F-4D97-AF65-F5344CB8AC3E}">
        <p14:creationId xmlns:p14="http://schemas.microsoft.com/office/powerpoint/2010/main" val="317509661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4980" y="260350"/>
            <a:ext cx="2170113" cy="5835650"/>
          </a:xfrm>
          <a:prstGeom prst="rect">
            <a:avLst/>
          </a:prstGeo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274638" y="260350"/>
            <a:ext cx="6357937" cy="58356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DB33D57E-C3F5-47D5-822A-C6774F9F1BB0}" type="slidenum">
              <a:rPr lang="en-GB">
                <a:solidFill>
                  <a:prstClr val="white">
                    <a:lumMod val="50000"/>
                  </a:prstClr>
                </a:solidFill>
              </a:rPr>
              <a:pPr>
                <a:defRPr/>
              </a:pPr>
              <a:t>‹#›</a:t>
            </a:fld>
            <a:endParaRPr lang="en-GB">
              <a:solidFill>
                <a:prstClr val="white">
                  <a:lumMod val="50000"/>
                </a:prstClr>
              </a:solidFill>
            </a:endParaRPr>
          </a:p>
        </p:txBody>
      </p:sp>
    </p:spTree>
    <p:extLst>
      <p:ext uri="{BB962C8B-B14F-4D97-AF65-F5344CB8AC3E}">
        <p14:creationId xmlns:p14="http://schemas.microsoft.com/office/powerpoint/2010/main" val="365584021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260350"/>
            <a:ext cx="7551738" cy="827088"/>
          </a:xfrm>
          <a:prstGeom prst="rect">
            <a:avLst/>
          </a:prstGeom>
        </p:spPr>
        <p:txBody>
          <a:bodyPr/>
          <a:lstStyle/>
          <a:p>
            <a:r>
              <a:rPr lang="en-US" smtClean="0"/>
              <a:t>Click to edit Master title style</a:t>
            </a:r>
            <a:endParaRPr lang="lt-LT"/>
          </a:p>
        </p:txBody>
      </p:sp>
      <p:sp>
        <p:nvSpPr>
          <p:cNvPr id="3" name="Text Placeholder 2"/>
          <p:cNvSpPr>
            <a:spLocks noGrp="1"/>
          </p:cNvSpPr>
          <p:nvPr>
            <p:ph type="body" sz="half" idx="1"/>
          </p:nvPr>
        </p:nvSpPr>
        <p:spPr>
          <a:xfrm>
            <a:off x="274639" y="1376371"/>
            <a:ext cx="4248150" cy="47196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75192" y="1376371"/>
            <a:ext cx="4248150" cy="47196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74BBF81E-C088-41DC-9857-34B67241D628}" type="slidenum">
              <a:rPr lang="en-GB">
                <a:solidFill>
                  <a:prstClr val="white">
                    <a:lumMod val="50000"/>
                  </a:prstClr>
                </a:solidFill>
              </a:rPr>
              <a:pPr>
                <a:defRPr/>
              </a:pPr>
              <a:t>‹#›</a:t>
            </a:fld>
            <a:endParaRPr lang="en-GB">
              <a:solidFill>
                <a:prstClr val="white">
                  <a:lumMod val="50000"/>
                </a:prstClr>
              </a:solidFill>
            </a:endParaRPr>
          </a:p>
        </p:txBody>
      </p:sp>
    </p:spTree>
    <p:extLst>
      <p:ext uri="{BB962C8B-B14F-4D97-AF65-F5344CB8AC3E}">
        <p14:creationId xmlns:p14="http://schemas.microsoft.com/office/powerpoint/2010/main" val="257827527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03350" y="260350"/>
            <a:ext cx="7551738" cy="827088"/>
          </a:xfrm>
          <a:prstGeom prst="rect">
            <a:avLst/>
          </a:prstGeom>
        </p:spPr>
        <p:txBody>
          <a:bodyPr/>
          <a:lstStyle/>
          <a:p>
            <a:r>
              <a:rPr lang="en-US" smtClean="0"/>
              <a:t>Click to edit Master title style</a:t>
            </a:r>
            <a:endParaRPr lang="lt-LT"/>
          </a:p>
        </p:txBody>
      </p:sp>
      <p:sp>
        <p:nvSpPr>
          <p:cNvPr id="3" name="Chart Placeholder 2"/>
          <p:cNvSpPr>
            <a:spLocks noGrp="1"/>
          </p:cNvSpPr>
          <p:nvPr>
            <p:ph type="chart" idx="1"/>
          </p:nvPr>
        </p:nvSpPr>
        <p:spPr>
          <a:xfrm>
            <a:off x="274638" y="1376371"/>
            <a:ext cx="8648700" cy="4719637"/>
          </a:xfrm>
          <a:prstGeom prst="rect">
            <a:avLst/>
          </a:prstGeom>
        </p:spPr>
        <p:txBody>
          <a:bodyPr/>
          <a:lstStyle/>
          <a:p>
            <a:pPr lvl="0"/>
            <a:endParaRPr lang="lt-LT" noProof="0" smtClean="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dirty="0">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61F4F85C-FB65-43D1-BD14-3BDEC3D150CD}" type="slidenum">
              <a:rPr lang="en-GB">
                <a:solidFill>
                  <a:prstClr val="white">
                    <a:lumMod val="50000"/>
                  </a:prstClr>
                </a:solidFill>
              </a:rPr>
              <a:pPr>
                <a:defRPr/>
              </a:pPr>
              <a:t>‹#›</a:t>
            </a:fld>
            <a:endParaRPr lang="en-GB">
              <a:solidFill>
                <a:prstClr val="white">
                  <a:lumMod val="50000"/>
                </a:prstClr>
              </a:solidFill>
            </a:endParaRPr>
          </a:p>
        </p:txBody>
      </p:sp>
    </p:spTree>
    <p:extLst>
      <p:ext uri="{BB962C8B-B14F-4D97-AF65-F5344CB8AC3E}">
        <p14:creationId xmlns:p14="http://schemas.microsoft.com/office/powerpoint/2010/main" val="405883828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692150"/>
            <a:ext cx="4327525"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11188" y="692150"/>
            <a:ext cx="4103687" cy="5473700"/>
          </a:xfrm>
          <a:prstGeom prst="rect">
            <a:avLst/>
          </a:prstGeom>
          <a:solidFill>
            <a:srgbClr val="0048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lt-LT" altLang="lt-LT" smtClean="0">
              <a:solidFill>
                <a:srgbClr val="000000"/>
              </a:solidFill>
            </a:endParaRPr>
          </a:p>
        </p:txBody>
      </p:sp>
      <p:sp>
        <p:nvSpPr>
          <p:cNvPr id="5122" name="Rectangle 2"/>
          <p:cNvSpPr>
            <a:spLocks noGrp="1" noChangeArrowheads="1"/>
          </p:cNvSpPr>
          <p:nvPr>
            <p:ph type="ctrTitle"/>
          </p:nvPr>
        </p:nvSpPr>
        <p:spPr>
          <a:xfrm>
            <a:off x="4787900" y="1720850"/>
            <a:ext cx="3816350" cy="2787650"/>
          </a:xfrm>
          <a:prstGeom prst="rect">
            <a:avLst/>
          </a:prstGeom>
        </p:spPr>
        <p:txBody>
          <a:bodyPr/>
          <a:lstStyle>
            <a:lvl1pPr>
              <a:defRPr sz="3200"/>
            </a:lvl1pPr>
          </a:lstStyle>
          <a:p>
            <a:r>
              <a:rPr lang="en-GB"/>
              <a:t>Click to edit Master title style</a:t>
            </a:r>
          </a:p>
        </p:txBody>
      </p:sp>
      <p:sp>
        <p:nvSpPr>
          <p:cNvPr id="5123" name="Rectangle 3"/>
          <p:cNvSpPr>
            <a:spLocks noGrp="1" noChangeArrowheads="1"/>
          </p:cNvSpPr>
          <p:nvPr>
            <p:ph type="subTitle" idx="1"/>
          </p:nvPr>
        </p:nvSpPr>
        <p:spPr>
          <a:xfrm>
            <a:off x="4787900" y="4797425"/>
            <a:ext cx="3960813" cy="1187450"/>
          </a:xfrm>
          <a:prstGeom prst="rect">
            <a:avLst/>
          </a:prstGeom>
        </p:spPr>
        <p:txBody>
          <a:bodyPr/>
          <a:lstStyle>
            <a:lvl1pPr marL="0" indent="0">
              <a:buFontTx/>
              <a:buNone/>
              <a:defRPr sz="1200"/>
            </a:lvl1pPr>
          </a:lstStyle>
          <a:p>
            <a:r>
              <a:rPr lang="en-GB"/>
              <a:t>Click to edit Master subtitle style</a:t>
            </a:r>
          </a:p>
        </p:txBody>
      </p:sp>
      <p:sp>
        <p:nvSpPr>
          <p:cNvPr id="8" name="Rectangle 4"/>
          <p:cNvSpPr>
            <a:spLocks noGrp="1" noChangeArrowheads="1"/>
          </p:cNvSpPr>
          <p:nvPr>
            <p:ph type="dt" sz="half" idx="10"/>
          </p:nvPr>
        </p:nvSpPr>
        <p:spPr>
          <a:xfrm>
            <a:off x="685800" y="6265863"/>
            <a:ext cx="1922463" cy="481012"/>
          </a:xfrm>
          <a:prstGeom prst="rect">
            <a:avLst/>
          </a:prstGeom>
        </p:spPr>
        <p:txBody>
          <a:bodyPr/>
          <a:lstStyle>
            <a:lvl1pPr>
              <a:defRPr/>
            </a:lvl1pPr>
          </a:lstStyle>
          <a:p>
            <a:pPr>
              <a:defRPr/>
            </a:pPr>
            <a:endParaRPr lang="en-GB">
              <a:solidFill>
                <a:srgbClr val="000000"/>
              </a:solidFill>
            </a:endParaRPr>
          </a:p>
        </p:txBody>
      </p:sp>
      <p:sp>
        <p:nvSpPr>
          <p:cNvPr id="9" name="Rectangle 5"/>
          <p:cNvSpPr>
            <a:spLocks noGrp="1" noChangeArrowheads="1"/>
          </p:cNvSpPr>
          <p:nvPr>
            <p:ph type="ftr" sz="quarter" idx="11"/>
          </p:nvPr>
        </p:nvSpPr>
        <p:spPr bwMode="auto">
          <a:xfrm>
            <a:off x="3157538" y="6265863"/>
            <a:ext cx="2814637" cy="481012"/>
          </a:xfrm>
          <a:prstGeom prst="rect">
            <a:avLst/>
          </a:prstGeom>
          <a:ln>
            <a:miter lim="800000"/>
            <a:headEnd/>
            <a:tailEnd/>
          </a:ln>
        </p:spPr>
        <p:txBody>
          <a:bodyPr vert="horz" wrap="square" lIns="91436" tIns="45718" rIns="91436" bIns="45718" numCol="1" anchor="t" anchorCtr="0" compatLnSpc="1">
            <a:prstTxWarp prst="textNoShape">
              <a:avLst/>
            </a:prstTxWarp>
          </a:bodyPr>
          <a:lstStyle>
            <a:lvl1pPr algn="ctr" eaLnBrk="1" hangingPunct="1">
              <a:defRPr sz="1300"/>
            </a:lvl1pPr>
          </a:lstStyle>
          <a:p>
            <a:pPr>
              <a:defRPr/>
            </a:pPr>
            <a:r>
              <a:rPr lang="en-GB">
                <a:solidFill>
                  <a:srgbClr val="000000"/>
                </a:solidFill>
              </a:rPr>
              <a:t>Baltijos tyrimai       Lietuvos gyventojų nuomonė apie finansų ir ekonomikos krizę, 2009 m. balandis, N=1000</a:t>
            </a:r>
          </a:p>
        </p:txBody>
      </p:sp>
      <p:sp>
        <p:nvSpPr>
          <p:cNvPr id="10" name="Rectangle 6"/>
          <p:cNvSpPr>
            <a:spLocks noGrp="1" noChangeArrowheads="1"/>
          </p:cNvSpPr>
          <p:nvPr>
            <p:ph type="sldNum" sz="quarter" idx="12"/>
          </p:nvPr>
        </p:nvSpPr>
        <p:spPr>
          <a:xfrm>
            <a:off x="6521450" y="6265863"/>
            <a:ext cx="1922463" cy="481012"/>
          </a:xfrm>
        </p:spPr>
        <p:txBody>
          <a:bodyPr/>
          <a:lstStyle>
            <a:lvl1pPr>
              <a:defRPr sz="1300" b="0">
                <a:solidFill>
                  <a:schemeClr val="tx1"/>
                </a:solidFill>
              </a:defRPr>
            </a:lvl1pPr>
          </a:lstStyle>
          <a:p>
            <a:pPr>
              <a:defRPr/>
            </a:pPr>
            <a:fld id="{51D0DB61-07F1-42C1-92D8-B3BC34D6EBA5}" type="slidenum">
              <a:rPr lang="en-GB">
                <a:solidFill>
                  <a:srgbClr val="000000"/>
                </a:solidFill>
              </a:rPr>
              <a:pPr>
                <a:defRPr/>
              </a:pPr>
              <a:t>‹#›</a:t>
            </a:fld>
            <a:endParaRPr lang="en-GB">
              <a:solidFill>
                <a:srgbClr val="000000"/>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4600" y="2678113"/>
            <a:ext cx="2836863"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962907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260350"/>
            <a:ext cx="7551738" cy="827088"/>
          </a:xfrm>
          <a:prstGeom prst="rect">
            <a:avLst/>
          </a:prstGeom>
        </p:spPr>
        <p:txBody>
          <a:bodyPr/>
          <a:lstStyle/>
          <a:p>
            <a:r>
              <a:rPr lang="en-US" smtClean="0"/>
              <a:t>Click to edit Master title style</a:t>
            </a:r>
            <a:endParaRPr lang="lt-LT"/>
          </a:p>
        </p:txBody>
      </p:sp>
      <p:sp>
        <p:nvSpPr>
          <p:cNvPr id="3" name="Content Placeholder 2"/>
          <p:cNvSpPr>
            <a:spLocks noGrp="1"/>
          </p:cNvSpPr>
          <p:nvPr>
            <p:ph idx="1"/>
          </p:nvPr>
        </p:nvSpPr>
        <p:spPr>
          <a:xfrm>
            <a:off x="274638" y="1376363"/>
            <a:ext cx="8648700" cy="47196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Rectangle 6"/>
          <p:cNvSpPr>
            <a:spLocks noGrp="1" noChangeArrowheads="1"/>
          </p:cNvSpPr>
          <p:nvPr>
            <p:ph type="sldNum" sz="quarter" idx="11"/>
          </p:nvPr>
        </p:nvSpPr>
        <p:spPr>
          <a:xfrm>
            <a:off x="4355976" y="6492493"/>
            <a:ext cx="4608512" cy="360040"/>
          </a:xfrm>
          <a:ln/>
        </p:spPr>
        <p:txBody>
          <a:bodyPr/>
          <a:lstStyle>
            <a:lvl1pPr>
              <a:defRPr/>
            </a:lvl1pPr>
          </a:lstStyle>
          <a:p>
            <a:pPr>
              <a:defRPr/>
            </a:pPr>
            <a:fld id="{713E9880-19D4-4D96-ABB3-515BF2BC05A2}" type="slidenum">
              <a:rPr lang="en-GB">
                <a:solidFill>
                  <a:srgbClr val="FFFFFF">
                    <a:lumMod val="50000"/>
                  </a:srgbClr>
                </a:solidFill>
              </a:rPr>
              <a:pPr>
                <a:defRPr/>
              </a:pPr>
              <a:t>‹#›</a:t>
            </a:fld>
            <a:endParaRPr lang="en-GB">
              <a:solidFill>
                <a:srgbClr val="FFFFFF">
                  <a:lumMod val="50000"/>
                </a:srgbClr>
              </a:solidFill>
            </a:endParaRPr>
          </a:p>
        </p:txBody>
      </p:sp>
    </p:spTree>
    <p:extLst>
      <p:ext uri="{BB962C8B-B14F-4D97-AF65-F5344CB8AC3E}">
        <p14:creationId xmlns:p14="http://schemas.microsoft.com/office/powerpoint/2010/main" val="375197506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338413D2-2309-4F8D-881F-D03DF29B1F61}" type="slidenum">
              <a:rPr lang="en-GB">
                <a:solidFill>
                  <a:srgbClr val="FFFFFF">
                    <a:lumMod val="50000"/>
                  </a:srgbClr>
                </a:solidFill>
              </a:rPr>
              <a:pPr>
                <a:defRPr/>
              </a:pPr>
              <a:t>‹#›</a:t>
            </a:fld>
            <a:endParaRPr lang="en-GB">
              <a:solidFill>
                <a:srgbClr val="FFFFFF">
                  <a:lumMod val="50000"/>
                </a:srgbClr>
              </a:solidFill>
            </a:endParaRPr>
          </a:p>
        </p:txBody>
      </p:sp>
    </p:spTree>
    <p:extLst>
      <p:ext uri="{BB962C8B-B14F-4D97-AF65-F5344CB8AC3E}">
        <p14:creationId xmlns:p14="http://schemas.microsoft.com/office/powerpoint/2010/main" val="40789784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a:prstGeom prst="rect">
            <a:avLst/>
          </a:prstGeo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dirty="0"/>
          </a:p>
        </p:txBody>
      </p:sp>
      <p:sp>
        <p:nvSpPr>
          <p:cNvPr id="5" name="Rectangle 6"/>
          <p:cNvSpPr>
            <a:spLocks noGrp="1" noChangeArrowheads="1"/>
          </p:cNvSpPr>
          <p:nvPr>
            <p:ph type="sldNum" sz="quarter" idx="11"/>
          </p:nvPr>
        </p:nvSpPr>
        <p:spPr>
          <a:ln/>
        </p:spPr>
        <p:txBody>
          <a:bodyPr/>
          <a:lstStyle>
            <a:lvl1pPr>
              <a:defRPr/>
            </a:lvl1pPr>
          </a:lstStyle>
          <a:p>
            <a:pPr>
              <a:defRPr/>
            </a:pPr>
            <a:fld id="{338413D2-2309-4F8D-881F-D03DF29B1F61}" type="slidenum">
              <a:rPr lang="en-GB"/>
              <a:pPr>
                <a:defRPr/>
              </a:pPr>
              <a:t>‹#›</a:t>
            </a:fld>
            <a:endParaRPr lang="en-GB"/>
          </a:p>
        </p:txBody>
      </p:sp>
    </p:spTree>
    <p:extLst>
      <p:ext uri="{BB962C8B-B14F-4D97-AF65-F5344CB8AC3E}">
        <p14:creationId xmlns:p14="http://schemas.microsoft.com/office/powerpoint/2010/main" val="23112381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260350"/>
            <a:ext cx="7551738" cy="827088"/>
          </a:xfrm>
          <a:prstGeom prst="rect">
            <a:avLst/>
          </a:prstGeom>
        </p:spPr>
        <p:txBody>
          <a:bodyPr/>
          <a:lstStyle/>
          <a:p>
            <a:r>
              <a:rPr lang="en-US" smtClean="0"/>
              <a:t>Click to edit Master title style</a:t>
            </a:r>
            <a:endParaRPr lang="lt-LT"/>
          </a:p>
        </p:txBody>
      </p:sp>
      <p:sp>
        <p:nvSpPr>
          <p:cNvPr id="3" name="Content Placeholder 2"/>
          <p:cNvSpPr>
            <a:spLocks noGrp="1"/>
          </p:cNvSpPr>
          <p:nvPr>
            <p:ph sz="half" idx="1"/>
          </p:nvPr>
        </p:nvSpPr>
        <p:spPr>
          <a:xfrm>
            <a:off x="274638" y="1376363"/>
            <a:ext cx="4248150" cy="47196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75188" y="1376363"/>
            <a:ext cx="4248150" cy="47196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15A41C70-D0E6-4AB9-902F-12CDB188A677}" type="slidenum">
              <a:rPr lang="en-GB">
                <a:solidFill>
                  <a:srgbClr val="FFFFFF">
                    <a:lumMod val="50000"/>
                  </a:srgbClr>
                </a:solidFill>
              </a:rPr>
              <a:pPr>
                <a:defRPr/>
              </a:pPr>
              <a:t>‹#›</a:t>
            </a:fld>
            <a:endParaRPr lang="en-GB">
              <a:solidFill>
                <a:srgbClr val="FFFFFF">
                  <a:lumMod val="50000"/>
                </a:srgbClr>
              </a:solidFill>
            </a:endParaRPr>
          </a:p>
        </p:txBody>
      </p:sp>
    </p:spTree>
    <p:extLst>
      <p:ext uri="{BB962C8B-B14F-4D97-AF65-F5344CB8AC3E}">
        <p14:creationId xmlns:p14="http://schemas.microsoft.com/office/powerpoint/2010/main" val="338651794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3ECA7479-FB36-46D1-A3AA-79BB8ABEAFBF}" type="slidenum">
              <a:rPr lang="en-GB">
                <a:solidFill>
                  <a:srgbClr val="FFFFFF">
                    <a:lumMod val="50000"/>
                  </a:srgbClr>
                </a:solidFill>
              </a:rPr>
              <a:pPr>
                <a:defRPr/>
              </a:pPr>
              <a:t>‹#›</a:t>
            </a:fld>
            <a:endParaRPr lang="en-GB">
              <a:solidFill>
                <a:srgbClr val="FFFFFF">
                  <a:lumMod val="50000"/>
                </a:srgbClr>
              </a:solidFill>
            </a:endParaRPr>
          </a:p>
        </p:txBody>
      </p:sp>
    </p:spTree>
    <p:extLst>
      <p:ext uri="{BB962C8B-B14F-4D97-AF65-F5344CB8AC3E}">
        <p14:creationId xmlns:p14="http://schemas.microsoft.com/office/powerpoint/2010/main" val="331377578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03350" y="260350"/>
            <a:ext cx="7551738" cy="827088"/>
          </a:xfrm>
          <a:prstGeom prst="rect">
            <a:avLst/>
          </a:prstGeom>
        </p:spPr>
        <p:txBody>
          <a:bodyPr/>
          <a:lstStyle/>
          <a:p>
            <a:r>
              <a:rPr lang="en-US" smtClean="0"/>
              <a:t>Click to edit Master title style</a:t>
            </a:r>
            <a:endParaRPr lang="lt-LT"/>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F380511F-5B46-4B1F-9B42-13BDFC04C38A}" type="slidenum">
              <a:rPr lang="en-GB">
                <a:solidFill>
                  <a:srgbClr val="FFFFFF">
                    <a:lumMod val="50000"/>
                  </a:srgbClr>
                </a:solidFill>
              </a:rPr>
              <a:pPr>
                <a:defRPr/>
              </a:pPr>
              <a:t>‹#›</a:t>
            </a:fld>
            <a:endParaRPr lang="en-GB">
              <a:solidFill>
                <a:srgbClr val="FFFFFF">
                  <a:lumMod val="50000"/>
                </a:srgbClr>
              </a:solidFill>
            </a:endParaRPr>
          </a:p>
        </p:txBody>
      </p:sp>
    </p:spTree>
    <p:extLst>
      <p:ext uri="{BB962C8B-B14F-4D97-AF65-F5344CB8AC3E}">
        <p14:creationId xmlns:p14="http://schemas.microsoft.com/office/powerpoint/2010/main" val="115793595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58C09C09-C311-47CE-A6A2-2CC9BF0A6FB4}" type="slidenum">
              <a:rPr lang="en-GB">
                <a:solidFill>
                  <a:srgbClr val="FFFFFF">
                    <a:lumMod val="50000"/>
                  </a:srgbClr>
                </a:solidFill>
              </a:rPr>
              <a:pPr>
                <a:defRPr/>
              </a:pPr>
              <a:t>‹#›</a:t>
            </a:fld>
            <a:endParaRPr lang="en-GB">
              <a:solidFill>
                <a:srgbClr val="FFFFFF">
                  <a:lumMod val="50000"/>
                </a:srgbClr>
              </a:solidFill>
            </a:endParaRPr>
          </a:p>
        </p:txBody>
      </p:sp>
    </p:spTree>
    <p:extLst>
      <p:ext uri="{BB962C8B-B14F-4D97-AF65-F5344CB8AC3E}">
        <p14:creationId xmlns:p14="http://schemas.microsoft.com/office/powerpoint/2010/main" val="158047433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37CF7A2-FBC4-4D26-B8F1-1E62FE6832E4}" type="slidenum">
              <a:rPr lang="en-GB">
                <a:solidFill>
                  <a:srgbClr val="FFFFFF">
                    <a:lumMod val="50000"/>
                  </a:srgbClr>
                </a:solidFill>
              </a:rPr>
              <a:pPr>
                <a:defRPr/>
              </a:pPr>
              <a:t>‹#›</a:t>
            </a:fld>
            <a:endParaRPr lang="en-GB">
              <a:solidFill>
                <a:srgbClr val="FFFFFF">
                  <a:lumMod val="50000"/>
                </a:srgbClr>
              </a:solidFill>
            </a:endParaRPr>
          </a:p>
        </p:txBody>
      </p:sp>
    </p:spTree>
    <p:extLst>
      <p:ext uri="{BB962C8B-B14F-4D97-AF65-F5344CB8AC3E}">
        <p14:creationId xmlns:p14="http://schemas.microsoft.com/office/powerpoint/2010/main" val="201471335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t-LT"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1838B4E0-90F5-453F-BB5F-9B15997B0AF7}" type="slidenum">
              <a:rPr lang="en-GB">
                <a:solidFill>
                  <a:srgbClr val="FFFFFF">
                    <a:lumMod val="50000"/>
                  </a:srgbClr>
                </a:solidFill>
              </a:rPr>
              <a:pPr>
                <a:defRPr/>
              </a:pPr>
              <a:t>‹#›</a:t>
            </a:fld>
            <a:endParaRPr lang="en-GB" dirty="0">
              <a:solidFill>
                <a:srgbClr val="FFFFFF">
                  <a:lumMod val="50000"/>
                </a:srgbClr>
              </a:solidFill>
            </a:endParaRPr>
          </a:p>
        </p:txBody>
      </p:sp>
    </p:spTree>
    <p:extLst>
      <p:ext uri="{BB962C8B-B14F-4D97-AF65-F5344CB8AC3E}">
        <p14:creationId xmlns:p14="http://schemas.microsoft.com/office/powerpoint/2010/main" val="348176030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03350" y="260350"/>
            <a:ext cx="7551738" cy="827088"/>
          </a:xfrm>
          <a:prstGeom prst="rect">
            <a:avLst/>
          </a:prstGeom>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a:xfrm>
            <a:off x="274638" y="1376363"/>
            <a:ext cx="8648700" cy="47196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2407555D-D104-455E-A0DB-05CEE3A5D44C}" type="slidenum">
              <a:rPr lang="en-GB">
                <a:solidFill>
                  <a:srgbClr val="FFFFFF">
                    <a:lumMod val="50000"/>
                  </a:srgbClr>
                </a:solidFill>
              </a:rPr>
              <a:pPr>
                <a:defRPr/>
              </a:pPr>
              <a:t>‹#›</a:t>
            </a:fld>
            <a:endParaRPr lang="en-GB">
              <a:solidFill>
                <a:srgbClr val="FFFFFF">
                  <a:lumMod val="50000"/>
                </a:srgbClr>
              </a:solidFill>
            </a:endParaRPr>
          </a:p>
        </p:txBody>
      </p:sp>
    </p:spTree>
    <p:extLst>
      <p:ext uri="{BB962C8B-B14F-4D97-AF65-F5344CB8AC3E}">
        <p14:creationId xmlns:p14="http://schemas.microsoft.com/office/powerpoint/2010/main" val="97557610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4975" y="260350"/>
            <a:ext cx="2170113" cy="5835650"/>
          </a:xfrm>
          <a:prstGeom prst="rect">
            <a:avLst/>
          </a:prstGeo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274638" y="260350"/>
            <a:ext cx="6357937" cy="58356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DB33D57E-C3F5-47D5-822A-C6774F9F1BB0}" type="slidenum">
              <a:rPr lang="en-GB">
                <a:solidFill>
                  <a:srgbClr val="FFFFFF">
                    <a:lumMod val="50000"/>
                  </a:srgbClr>
                </a:solidFill>
              </a:rPr>
              <a:pPr>
                <a:defRPr/>
              </a:pPr>
              <a:t>‹#›</a:t>
            </a:fld>
            <a:endParaRPr lang="en-GB">
              <a:solidFill>
                <a:srgbClr val="FFFFFF">
                  <a:lumMod val="50000"/>
                </a:srgbClr>
              </a:solidFill>
            </a:endParaRPr>
          </a:p>
        </p:txBody>
      </p:sp>
    </p:spTree>
    <p:extLst>
      <p:ext uri="{BB962C8B-B14F-4D97-AF65-F5344CB8AC3E}">
        <p14:creationId xmlns:p14="http://schemas.microsoft.com/office/powerpoint/2010/main" val="194644758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260350"/>
            <a:ext cx="7551738" cy="827088"/>
          </a:xfrm>
          <a:prstGeom prst="rect">
            <a:avLst/>
          </a:prstGeom>
        </p:spPr>
        <p:txBody>
          <a:bodyPr/>
          <a:lstStyle/>
          <a:p>
            <a:r>
              <a:rPr lang="en-US" smtClean="0"/>
              <a:t>Click to edit Master title style</a:t>
            </a:r>
            <a:endParaRPr lang="lt-LT"/>
          </a:p>
        </p:txBody>
      </p:sp>
      <p:sp>
        <p:nvSpPr>
          <p:cNvPr id="3" name="Text Placeholder 2"/>
          <p:cNvSpPr>
            <a:spLocks noGrp="1"/>
          </p:cNvSpPr>
          <p:nvPr>
            <p:ph type="body" sz="half" idx="1"/>
          </p:nvPr>
        </p:nvSpPr>
        <p:spPr>
          <a:xfrm>
            <a:off x="274638" y="1376363"/>
            <a:ext cx="4248150" cy="47196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75188" y="1376363"/>
            <a:ext cx="4248150" cy="47196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74BBF81E-C088-41DC-9857-34B67241D628}" type="slidenum">
              <a:rPr lang="en-GB">
                <a:solidFill>
                  <a:srgbClr val="FFFFFF">
                    <a:lumMod val="50000"/>
                  </a:srgbClr>
                </a:solidFill>
              </a:rPr>
              <a:pPr>
                <a:defRPr/>
              </a:pPr>
              <a:t>‹#›</a:t>
            </a:fld>
            <a:endParaRPr lang="en-GB">
              <a:solidFill>
                <a:srgbClr val="FFFFFF">
                  <a:lumMod val="50000"/>
                </a:srgbClr>
              </a:solidFill>
            </a:endParaRPr>
          </a:p>
        </p:txBody>
      </p:sp>
    </p:spTree>
    <p:extLst>
      <p:ext uri="{BB962C8B-B14F-4D97-AF65-F5344CB8AC3E}">
        <p14:creationId xmlns:p14="http://schemas.microsoft.com/office/powerpoint/2010/main" val="341412687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03350" y="260350"/>
            <a:ext cx="7551738" cy="827088"/>
          </a:xfrm>
          <a:prstGeom prst="rect">
            <a:avLst/>
          </a:prstGeom>
        </p:spPr>
        <p:txBody>
          <a:bodyPr/>
          <a:lstStyle/>
          <a:p>
            <a:r>
              <a:rPr lang="en-US" smtClean="0"/>
              <a:t>Click to edit Master title style</a:t>
            </a:r>
            <a:endParaRPr lang="lt-LT"/>
          </a:p>
        </p:txBody>
      </p:sp>
      <p:sp>
        <p:nvSpPr>
          <p:cNvPr id="3" name="Chart Placeholder 2"/>
          <p:cNvSpPr>
            <a:spLocks noGrp="1"/>
          </p:cNvSpPr>
          <p:nvPr>
            <p:ph type="chart" idx="1"/>
          </p:nvPr>
        </p:nvSpPr>
        <p:spPr>
          <a:xfrm>
            <a:off x="274638" y="1376363"/>
            <a:ext cx="8648700" cy="4719637"/>
          </a:xfrm>
          <a:prstGeom prst="rect">
            <a:avLst/>
          </a:prstGeom>
        </p:spPr>
        <p:txBody>
          <a:bodyPr/>
          <a:lstStyle/>
          <a:p>
            <a:pPr lvl="0"/>
            <a:endParaRPr lang="lt-LT" noProof="0" smtClean="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61F4F85C-FB65-43D1-BD14-3BDEC3D150CD}" type="slidenum">
              <a:rPr lang="en-GB">
                <a:solidFill>
                  <a:srgbClr val="FFFFFF">
                    <a:lumMod val="50000"/>
                  </a:srgbClr>
                </a:solidFill>
              </a:rPr>
              <a:pPr>
                <a:defRPr/>
              </a:pPr>
              <a:t>‹#›</a:t>
            </a:fld>
            <a:endParaRPr lang="en-GB">
              <a:solidFill>
                <a:srgbClr val="FFFFFF">
                  <a:lumMod val="50000"/>
                </a:srgbClr>
              </a:solidFill>
            </a:endParaRPr>
          </a:p>
        </p:txBody>
      </p:sp>
    </p:spTree>
    <p:extLst>
      <p:ext uri="{BB962C8B-B14F-4D97-AF65-F5344CB8AC3E}">
        <p14:creationId xmlns:p14="http://schemas.microsoft.com/office/powerpoint/2010/main" val="32598182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260350"/>
            <a:ext cx="7551738" cy="827088"/>
          </a:xfrm>
          <a:prstGeom prst="rect">
            <a:avLst/>
          </a:prstGeom>
        </p:spPr>
        <p:txBody>
          <a:bodyPr/>
          <a:lstStyle/>
          <a:p>
            <a:r>
              <a:rPr lang="en-US" smtClean="0"/>
              <a:t>Click to edit Master title style</a:t>
            </a:r>
            <a:endParaRPr lang="lt-LT"/>
          </a:p>
        </p:txBody>
      </p:sp>
      <p:sp>
        <p:nvSpPr>
          <p:cNvPr id="3" name="Content Placeholder 2"/>
          <p:cNvSpPr>
            <a:spLocks noGrp="1"/>
          </p:cNvSpPr>
          <p:nvPr>
            <p:ph sz="half" idx="1"/>
          </p:nvPr>
        </p:nvSpPr>
        <p:spPr>
          <a:xfrm>
            <a:off x="274639" y="1376371"/>
            <a:ext cx="4248150" cy="47196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75192" y="1376371"/>
            <a:ext cx="4248150" cy="47196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15A41C70-D0E6-4AB9-902F-12CDB188A677}" type="slidenum">
              <a:rPr lang="en-GB"/>
              <a:pPr>
                <a:defRPr/>
              </a:pPr>
              <a:t>‹#›</a:t>
            </a:fld>
            <a:endParaRPr lang="en-GB"/>
          </a:p>
        </p:txBody>
      </p:sp>
    </p:spTree>
    <p:extLst>
      <p:ext uri="{BB962C8B-B14F-4D97-AF65-F5344CB8AC3E}">
        <p14:creationId xmlns:p14="http://schemas.microsoft.com/office/powerpoint/2010/main" val="33867717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3"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3ECA7479-FB36-46D1-A3AA-79BB8ABEAFBF}" type="slidenum">
              <a:rPr lang="en-GB"/>
              <a:pPr>
                <a:defRPr/>
              </a:pPr>
              <a:t>‹#›</a:t>
            </a:fld>
            <a:endParaRPr lang="en-GB"/>
          </a:p>
        </p:txBody>
      </p:sp>
    </p:spTree>
    <p:extLst>
      <p:ext uri="{BB962C8B-B14F-4D97-AF65-F5344CB8AC3E}">
        <p14:creationId xmlns:p14="http://schemas.microsoft.com/office/powerpoint/2010/main" val="42042714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03350" y="260350"/>
            <a:ext cx="7551738" cy="827088"/>
          </a:xfrm>
          <a:prstGeom prst="rect">
            <a:avLst/>
          </a:prstGeom>
        </p:spPr>
        <p:txBody>
          <a:bodyPr/>
          <a:lstStyle/>
          <a:p>
            <a:r>
              <a:rPr lang="en-US" smtClean="0"/>
              <a:t>Click to edit Master title style</a:t>
            </a:r>
            <a:endParaRPr lang="lt-LT"/>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F380511F-5B46-4B1F-9B42-13BDFC04C38A}" type="slidenum">
              <a:rPr lang="en-GB"/>
              <a:pPr>
                <a:defRPr/>
              </a:pPr>
              <a:t>‹#›</a:t>
            </a:fld>
            <a:endParaRPr lang="en-GB"/>
          </a:p>
        </p:txBody>
      </p:sp>
    </p:spTree>
    <p:extLst>
      <p:ext uri="{BB962C8B-B14F-4D97-AF65-F5344CB8AC3E}">
        <p14:creationId xmlns:p14="http://schemas.microsoft.com/office/powerpoint/2010/main" val="12473621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fld id="{58C09C09-C311-47CE-A6A2-2CC9BF0A6FB4}" type="slidenum">
              <a:rPr lang="en-GB"/>
              <a:pPr>
                <a:defRPr/>
              </a:pPr>
              <a:t>‹#›</a:t>
            </a:fld>
            <a:endParaRPr lang="en-GB"/>
          </a:p>
        </p:txBody>
      </p:sp>
    </p:spTree>
    <p:extLst>
      <p:ext uri="{BB962C8B-B14F-4D97-AF65-F5344CB8AC3E}">
        <p14:creationId xmlns:p14="http://schemas.microsoft.com/office/powerpoint/2010/main" val="4129137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6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F37CF7A2-FBC4-4D26-B8F1-1E62FE6832E4}" type="slidenum">
              <a:rPr lang="en-GB"/>
              <a:pPr>
                <a:defRPr/>
              </a:pPr>
              <a:t>‹#›</a:t>
            </a:fld>
            <a:endParaRPr lang="en-GB"/>
          </a:p>
        </p:txBody>
      </p:sp>
    </p:spTree>
    <p:extLst>
      <p:ext uri="{BB962C8B-B14F-4D97-AF65-F5344CB8AC3E}">
        <p14:creationId xmlns:p14="http://schemas.microsoft.com/office/powerpoint/2010/main" val="418173369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t-LT"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1838B4E0-90F5-453F-BB5F-9B15997B0AF7}" type="slidenum">
              <a:rPr lang="en-GB"/>
              <a:pPr>
                <a:defRPr/>
              </a:pPr>
              <a:t>‹#›</a:t>
            </a:fld>
            <a:endParaRPr lang="en-GB"/>
          </a:p>
        </p:txBody>
      </p:sp>
    </p:spTree>
    <p:extLst>
      <p:ext uri="{BB962C8B-B14F-4D97-AF65-F5344CB8AC3E}">
        <p14:creationId xmlns:p14="http://schemas.microsoft.com/office/powerpoint/2010/main" val="22273537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emf"/><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e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emf"/><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emf"/><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userDrawn="1"/>
        </p:nvSpPr>
        <p:spPr>
          <a:xfrm>
            <a:off x="8216946" y="6389717"/>
            <a:ext cx="927059" cy="4766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27462" y="6389717"/>
            <a:ext cx="927059" cy="476672"/>
          </a:xfrm>
          <a:prstGeom prst="rect">
            <a:avLst/>
          </a:prstGeom>
          <a:solidFill>
            <a:srgbClr val="0048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867089" y="6389717"/>
            <a:ext cx="7344816" cy="47667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15"/>
          <a:stretch>
            <a:fillRect/>
          </a:stretch>
        </p:blipFill>
        <p:spPr>
          <a:xfrm>
            <a:off x="0" y="188640"/>
            <a:ext cx="900421" cy="1008112"/>
          </a:xfrm>
          <a:prstGeom prst="rect">
            <a:avLst/>
          </a:prstGeom>
          <a:solidFill>
            <a:srgbClr val="004833"/>
          </a:solidFill>
        </p:spPr>
      </p:pic>
      <p:pic>
        <p:nvPicPr>
          <p:cNvPr id="14" name="Picture 13"/>
          <p:cNvPicPr>
            <a:picLocks noChangeAspect="1"/>
          </p:cNvPicPr>
          <p:nvPr/>
        </p:nvPicPr>
        <p:blipFill>
          <a:blip r:embed="rId16"/>
          <a:stretch>
            <a:fillRect/>
          </a:stretch>
        </p:blipFill>
        <p:spPr>
          <a:xfrm>
            <a:off x="251520" y="451520"/>
            <a:ext cx="412750" cy="457200"/>
          </a:xfrm>
          <a:prstGeom prst="rect">
            <a:avLst/>
          </a:prstGeom>
        </p:spPr>
      </p:pic>
      <p:sp>
        <p:nvSpPr>
          <p:cNvPr id="4102" name="Rectangle 6"/>
          <p:cNvSpPr>
            <a:spLocks noGrp="1" noChangeArrowheads="1"/>
          </p:cNvSpPr>
          <p:nvPr userDrawn="1">
            <p:ph type="sldNum" sz="quarter" idx="4"/>
          </p:nvPr>
        </p:nvSpPr>
        <p:spPr bwMode="auto">
          <a:xfrm>
            <a:off x="8388428" y="6497960"/>
            <a:ext cx="576064" cy="36004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eaLnBrk="1" hangingPunct="1">
              <a:defRPr sz="1100" b="1">
                <a:solidFill>
                  <a:schemeClr val="bg1">
                    <a:lumMod val="50000"/>
                  </a:schemeClr>
                </a:solidFill>
              </a:defRPr>
            </a:lvl1pPr>
          </a:lstStyle>
          <a:p>
            <a:pPr>
              <a:defRPr/>
            </a:pPr>
            <a:fld id="{693F40C4-80C0-481F-97D9-ECC516FD1ECD}" type="slidenum">
              <a:rPr lang="en-GB" smtClean="0"/>
              <a:pPr>
                <a:defRPr/>
              </a:pPr>
              <a:t>‹#›</a:t>
            </a:fld>
            <a:endParaRPr lang="en-GB" dirty="0"/>
          </a:p>
        </p:txBody>
      </p:sp>
      <p:sp>
        <p:nvSpPr>
          <p:cNvPr id="17" name="Rectangle 16"/>
          <p:cNvSpPr/>
          <p:nvPr userDrawn="1"/>
        </p:nvSpPr>
        <p:spPr>
          <a:xfrm>
            <a:off x="0" y="0"/>
            <a:ext cx="899592" cy="188640"/>
          </a:xfrm>
          <a:prstGeom prst="rect">
            <a:avLst/>
          </a:prstGeom>
          <a:solidFill>
            <a:srgbClr val="004833">
              <a:alpha val="5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899593" y="0"/>
            <a:ext cx="8244408" cy="188640"/>
          </a:xfrm>
          <a:prstGeom prst="rect">
            <a:avLst/>
          </a:prstGeom>
          <a:solidFill>
            <a:srgbClr val="0048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1"/>
          <p:cNvSpPr txBox="1">
            <a:spLocks/>
          </p:cNvSpPr>
          <p:nvPr userDrawn="1"/>
        </p:nvSpPr>
        <p:spPr>
          <a:xfrm>
            <a:off x="0" y="6419410"/>
            <a:ext cx="899592" cy="3939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ctr">
              <a:lnSpc>
                <a:spcPct val="80000"/>
              </a:lnSpc>
            </a:pPr>
            <a:r>
              <a:rPr lang="lt-LT" sz="1100" b="1" dirty="0" smtClean="0">
                <a:solidFill>
                  <a:schemeClr val="bg1"/>
                </a:solidFill>
              </a:rPr>
              <a:t>LIETUVOS</a:t>
            </a:r>
          </a:p>
          <a:p>
            <a:pPr algn="ctr">
              <a:lnSpc>
                <a:spcPct val="80000"/>
              </a:lnSpc>
            </a:pPr>
            <a:r>
              <a:rPr lang="lt-LT" sz="1100" b="1" dirty="0" smtClean="0">
                <a:solidFill>
                  <a:schemeClr val="bg1"/>
                </a:solidFill>
                <a:latin typeface="+mj-lt"/>
              </a:rPr>
              <a:t>BANKAS</a:t>
            </a:r>
            <a:endParaRPr lang="en-US" sz="1100" b="1" dirty="0">
              <a:solidFill>
                <a:schemeClr val="bg1"/>
              </a:solidFill>
              <a:latin typeface="+mj-lt"/>
            </a:endParaRPr>
          </a:p>
        </p:txBody>
      </p:sp>
      <p:sp>
        <p:nvSpPr>
          <p:cNvPr id="20" name="Rectangle 19"/>
          <p:cNvSpPr/>
          <p:nvPr userDrawn="1"/>
        </p:nvSpPr>
        <p:spPr>
          <a:xfrm>
            <a:off x="899593" y="188640"/>
            <a:ext cx="8244408" cy="1008112"/>
          </a:xfrm>
          <a:prstGeom prst="rect">
            <a:avLst/>
          </a:prstGeom>
          <a:solidFill>
            <a:srgbClr val="004833">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6"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userDrawn="1"/>
        </p:nvSpPr>
        <p:spPr>
          <a:xfrm>
            <a:off x="8216946" y="6381328"/>
            <a:ext cx="927059" cy="4766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27462" y="6381328"/>
            <a:ext cx="927059" cy="476672"/>
          </a:xfrm>
          <a:prstGeom prst="rect">
            <a:avLst/>
          </a:prstGeom>
          <a:solidFill>
            <a:srgbClr val="0048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899592" y="6381328"/>
            <a:ext cx="7344816" cy="47667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p:nvPicPr>
        <p:blipFill>
          <a:blip r:embed="rId15"/>
          <a:stretch>
            <a:fillRect/>
          </a:stretch>
        </p:blipFill>
        <p:spPr>
          <a:xfrm>
            <a:off x="0" y="188640"/>
            <a:ext cx="900421" cy="1008112"/>
          </a:xfrm>
          <a:prstGeom prst="rect">
            <a:avLst/>
          </a:prstGeom>
          <a:solidFill>
            <a:srgbClr val="004833"/>
          </a:solidFill>
        </p:spPr>
      </p:pic>
      <p:pic>
        <p:nvPicPr>
          <p:cNvPr id="14" name="Picture 13"/>
          <p:cNvPicPr>
            <a:picLocks noChangeAspect="1"/>
          </p:cNvPicPr>
          <p:nvPr/>
        </p:nvPicPr>
        <p:blipFill>
          <a:blip r:embed="rId16"/>
          <a:stretch>
            <a:fillRect/>
          </a:stretch>
        </p:blipFill>
        <p:spPr>
          <a:xfrm>
            <a:off x="251520" y="451520"/>
            <a:ext cx="412750" cy="457200"/>
          </a:xfrm>
          <a:prstGeom prst="rect">
            <a:avLst/>
          </a:prstGeom>
        </p:spPr>
      </p:pic>
      <p:sp>
        <p:nvSpPr>
          <p:cNvPr id="4102" name="Rectangle 6"/>
          <p:cNvSpPr>
            <a:spLocks noGrp="1" noChangeArrowheads="1"/>
          </p:cNvSpPr>
          <p:nvPr userDrawn="1">
            <p:ph type="sldNum" sz="quarter" idx="4"/>
          </p:nvPr>
        </p:nvSpPr>
        <p:spPr bwMode="auto">
          <a:xfrm>
            <a:off x="8388428" y="6497960"/>
            <a:ext cx="576064" cy="36004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eaLnBrk="1" hangingPunct="1">
              <a:defRPr sz="1100" b="1">
                <a:solidFill>
                  <a:schemeClr val="bg1">
                    <a:lumMod val="50000"/>
                  </a:schemeClr>
                </a:solidFill>
              </a:defRPr>
            </a:lvl1pPr>
          </a:lstStyle>
          <a:p>
            <a:pPr>
              <a:defRPr/>
            </a:pPr>
            <a:fld id="{693F40C4-80C0-481F-97D9-ECC516FD1ECD}" type="slidenum">
              <a:rPr lang="en-GB" smtClean="0">
                <a:solidFill>
                  <a:prstClr val="white">
                    <a:lumMod val="50000"/>
                  </a:prstClr>
                </a:solidFill>
              </a:rPr>
              <a:pPr>
                <a:defRPr/>
              </a:pPr>
              <a:t>‹#›</a:t>
            </a:fld>
            <a:endParaRPr lang="en-GB" dirty="0">
              <a:solidFill>
                <a:prstClr val="white">
                  <a:lumMod val="50000"/>
                </a:prstClr>
              </a:solidFill>
            </a:endParaRPr>
          </a:p>
        </p:txBody>
      </p:sp>
      <p:sp>
        <p:nvSpPr>
          <p:cNvPr id="17" name="Rectangle 16"/>
          <p:cNvSpPr/>
          <p:nvPr userDrawn="1"/>
        </p:nvSpPr>
        <p:spPr>
          <a:xfrm>
            <a:off x="0" y="0"/>
            <a:ext cx="899592" cy="188640"/>
          </a:xfrm>
          <a:prstGeom prst="rect">
            <a:avLst/>
          </a:prstGeom>
          <a:solidFill>
            <a:srgbClr val="004833">
              <a:alpha val="5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userDrawn="1"/>
        </p:nvSpPr>
        <p:spPr>
          <a:xfrm>
            <a:off x="899593" y="0"/>
            <a:ext cx="8244408" cy="188640"/>
          </a:xfrm>
          <a:prstGeom prst="rect">
            <a:avLst/>
          </a:prstGeom>
          <a:solidFill>
            <a:srgbClr val="0048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 name="Title 1"/>
          <p:cNvSpPr txBox="1">
            <a:spLocks/>
          </p:cNvSpPr>
          <p:nvPr userDrawn="1"/>
        </p:nvSpPr>
        <p:spPr>
          <a:xfrm>
            <a:off x="0" y="6419410"/>
            <a:ext cx="899592" cy="3939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lt-LT" sz="1100" b="1" dirty="0" smtClean="0">
                <a:solidFill>
                  <a:prstClr val="white"/>
                </a:solidFill>
              </a:rPr>
              <a:t>LIETUVOS</a:t>
            </a:r>
          </a:p>
          <a:p>
            <a:pPr>
              <a:lnSpc>
                <a:spcPct val="80000"/>
              </a:lnSpc>
            </a:pPr>
            <a:r>
              <a:rPr lang="lt-LT" sz="1100" b="1" dirty="0" smtClean="0">
                <a:solidFill>
                  <a:prstClr val="white"/>
                </a:solidFill>
              </a:rPr>
              <a:t>BANKAS</a:t>
            </a:r>
            <a:endParaRPr lang="en-US" sz="1100" b="1" dirty="0">
              <a:solidFill>
                <a:prstClr val="white"/>
              </a:solidFill>
            </a:endParaRPr>
          </a:p>
        </p:txBody>
      </p:sp>
      <p:sp>
        <p:nvSpPr>
          <p:cNvPr id="20" name="Rectangle 19"/>
          <p:cNvSpPr/>
          <p:nvPr userDrawn="1"/>
        </p:nvSpPr>
        <p:spPr>
          <a:xfrm>
            <a:off x="899593" y="188640"/>
            <a:ext cx="8244408" cy="1008112"/>
          </a:xfrm>
          <a:prstGeom prst="rect">
            <a:avLst/>
          </a:prstGeom>
          <a:solidFill>
            <a:srgbClr val="004833">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8224669"/>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p:nvSpPr>
        <p:spPr>
          <a:xfrm>
            <a:off x="8216941" y="6381328"/>
            <a:ext cx="927059" cy="4766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27467" y="6381328"/>
            <a:ext cx="927059" cy="476672"/>
          </a:xfrm>
          <a:prstGeom prst="rect">
            <a:avLst/>
          </a:prstGeom>
          <a:solidFill>
            <a:srgbClr val="0048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899592" y="6381328"/>
            <a:ext cx="7344816" cy="47667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3" name="Picture 12"/>
          <p:cNvPicPr>
            <a:picLocks noChangeAspect="1"/>
          </p:cNvPicPr>
          <p:nvPr/>
        </p:nvPicPr>
        <p:blipFill>
          <a:blip r:embed="rId15"/>
          <a:stretch>
            <a:fillRect/>
          </a:stretch>
        </p:blipFill>
        <p:spPr>
          <a:xfrm>
            <a:off x="0" y="188640"/>
            <a:ext cx="900421" cy="1008112"/>
          </a:xfrm>
          <a:prstGeom prst="rect">
            <a:avLst/>
          </a:prstGeom>
          <a:solidFill>
            <a:srgbClr val="004833"/>
          </a:solidFill>
        </p:spPr>
      </p:pic>
      <p:pic>
        <p:nvPicPr>
          <p:cNvPr id="14" name="Picture 13"/>
          <p:cNvPicPr>
            <a:picLocks noChangeAspect="1"/>
          </p:cNvPicPr>
          <p:nvPr/>
        </p:nvPicPr>
        <p:blipFill>
          <a:blip r:embed="rId16"/>
          <a:stretch>
            <a:fillRect/>
          </a:stretch>
        </p:blipFill>
        <p:spPr>
          <a:xfrm>
            <a:off x="251520" y="451520"/>
            <a:ext cx="412750" cy="457200"/>
          </a:xfrm>
          <a:prstGeom prst="rect">
            <a:avLst/>
          </a:prstGeom>
        </p:spPr>
      </p:pic>
      <p:sp>
        <p:nvSpPr>
          <p:cNvPr id="4102" name="Rectangle 6"/>
          <p:cNvSpPr>
            <a:spLocks noGrp="1" noChangeArrowheads="1"/>
          </p:cNvSpPr>
          <p:nvPr>
            <p:ph type="sldNum" sz="quarter" idx="4"/>
          </p:nvPr>
        </p:nvSpPr>
        <p:spPr bwMode="auto">
          <a:xfrm>
            <a:off x="8388424" y="6497960"/>
            <a:ext cx="576064" cy="36004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eaLnBrk="1" hangingPunct="1">
              <a:defRPr sz="1100" b="1">
                <a:solidFill>
                  <a:schemeClr val="bg1">
                    <a:lumMod val="50000"/>
                  </a:schemeClr>
                </a:solidFill>
              </a:defRPr>
            </a:lvl1pPr>
          </a:lstStyle>
          <a:p>
            <a:pPr>
              <a:defRPr/>
            </a:pPr>
            <a:fld id="{693F40C4-80C0-481F-97D9-ECC516FD1ECD}" type="slidenum">
              <a:rPr lang="en-GB" smtClean="0">
                <a:solidFill>
                  <a:srgbClr val="FFFFFF">
                    <a:lumMod val="50000"/>
                  </a:srgbClr>
                </a:solidFill>
              </a:rPr>
              <a:pPr>
                <a:defRPr/>
              </a:pPr>
              <a:t>‹#›</a:t>
            </a:fld>
            <a:endParaRPr lang="en-GB" dirty="0">
              <a:solidFill>
                <a:srgbClr val="FFFFFF">
                  <a:lumMod val="50000"/>
                </a:srgbClr>
              </a:solidFill>
            </a:endParaRPr>
          </a:p>
        </p:txBody>
      </p:sp>
      <p:sp>
        <p:nvSpPr>
          <p:cNvPr id="17" name="Rectangle 16"/>
          <p:cNvSpPr/>
          <p:nvPr/>
        </p:nvSpPr>
        <p:spPr>
          <a:xfrm>
            <a:off x="0" y="0"/>
            <a:ext cx="899592" cy="188640"/>
          </a:xfrm>
          <a:prstGeom prst="rect">
            <a:avLst/>
          </a:prstGeom>
          <a:solidFill>
            <a:srgbClr val="004833">
              <a:alpha val="5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8" name="Rectangle 17"/>
          <p:cNvSpPr/>
          <p:nvPr/>
        </p:nvSpPr>
        <p:spPr>
          <a:xfrm>
            <a:off x="899592" y="0"/>
            <a:ext cx="8244408" cy="188640"/>
          </a:xfrm>
          <a:prstGeom prst="rect">
            <a:avLst/>
          </a:prstGeom>
          <a:solidFill>
            <a:srgbClr val="0048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9" name="Title 1"/>
          <p:cNvSpPr txBox="1">
            <a:spLocks/>
          </p:cNvSpPr>
          <p:nvPr/>
        </p:nvSpPr>
        <p:spPr>
          <a:xfrm>
            <a:off x="0" y="6419410"/>
            <a:ext cx="899592" cy="3939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lt-LT" sz="1100" b="1" dirty="0" smtClean="0">
                <a:solidFill>
                  <a:srgbClr val="FFFFFF"/>
                </a:solidFill>
              </a:rPr>
              <a:t>LIETUVOS</a:t>
            </a:r>
          </a:p>
          <a:p>
            <a:pPr>
              <a:lnSpc>
                <a:spcPct val="80000"/>
              </a:lnSpc>
            </a:pPr>
            <a:r>
              <a:rPr lang="lt-LT" sz="1100" b="1" dirty="0" smtClean="0">
                <a:solidFill>
                  <a:srgbClr val="FFFFFF"/>
                </a:solidFill>
              </a:rPr>
              <a:t>BANKAS</a:t>
            </a:r>
            <a:endParaRPr lang="en-US" sz="1100" b="1" dirty="0">
              <a:solidFill>
                <a:srgbClr val="FFFFFF"/>
              </a:solidFill>
            </a:endParaRPr>
          </a:p>
        </p:txBody>
      </p:sp>
      <p:sp>
        <p:nvSpPr>
          <p:cNvPr id="20" name="Rectangle 19"/>
          <p:cNvSpPr/>
          <p:nvPr/>
        </p:nvSpPr>
        <p:spPr>
          <a:xfrm>
            <a:off x="899592" y="188640"/>
            <a:ext cx="8244408" cy="1008112"/>
          </a:xfrm>
          <a:prstGeom prst="rect">
            <a:avLst/>
          </a:prstGeom>
          <a:solidFill>
            <a:srgbClr val="004833">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346948414"/>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p:cNvSpPr/>
          <p:nvPr/>
        </p:nvSpPr>
        <p:spPr>
          <a:xfrm>
            <a:off x="-426490" y="-22333"/>
            <a:ext cx="9906000" cy="6902667"/>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6" name="Rectangle 15"/>
          <p:cNvSpPr/>
          <p:nvPr/>
        </p:nvSpPr>
        <p:spPr>
          <a:xfrm>
            <a:off x="4620604" y="1590936"/>
            <a:ext cx="3583596" cy="338446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7" name="Title 1"/>
          <p:cNvSpPr>
            <a:spLocks noGrp="1"/>
          </p:cNvSpPr>
          <p:nvPr/>
        </p:nvSpPr>
        <p:spPr>
          <a:xfrm>
            <a:off x="4752020" y="2060858"/>
            <a:ext cx="3240360" cy="261943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endParaRPr lang="en-US" sz="4000" b="1" dirty="0" smtClean="0">
              <a:solidFill>
                <a:srgbClr val="004833"/>
              </a:solidFill>
            </a:endParaRPr>
          </a:p>
          <a:p>
            <a:pPr>
              <a:lnSpc>
                <a:spcPct val="80000"/>
              </a:lnSpc>
            </a:pPr>
            <a:r>
              <a:rPr lang="lt-LT" sz="4000" b="1" dirty="0">
                <a:solidFill>
                  <a:srgbClr val="004833"/>
                </a:solidFill>
              </a:rPr>
              <a:t>Naujausių Lietuvos ekonomikos tendencijų apžvalga</a:t>
            </a:r>
            <a:r>
              <a:rPr lang="en-US" sz="4000" dirty="0" smtClean="0">
                <a:solidFill>
                  <a:srgbClr val="004833"/>
                </a:solidFill>
              </a:rPr>
              <a:t/>
            </a:r>
            <a:br>
              <a:rPr lang="en-US" sz="4000" dirty="0" smtClean="0">
                <a:solidFill>
                  <a:srgbClr val="004833"/>
                </a:solidFill>
              </a:rPr>
            </a:br>
            <a:endParaRPr lang="en-US" sz="4000" b="1" dirty="0">
              <a:solidFill>
                <a:srgbClr val="004833"/>
              </a:solidFill>
            </a:endParaRPr>
          </a:p>
        </p:txBody>
      </p:sp>
      <p:sp>
        <p:nvSpPr>
          <p:cNvPr id="18" name="Subtitle 2"/>
          <p:cNvSpPr>
            <a:spLocks noGrp="1"/>
          </p:cNvSpPr>
          <p:nvPr/>
        </p:nvSpPr>
        <p:spPr>
          <a:xfrm>
            <a:off x="971600" y="5301208"/>
            <a:ext cx="7200800" cy="1080120"/>
          </a:xfrm>
          <a:prstGeom prst="rect">
            <a:avLst/>
          </a:prstGeom>
        </p:spPr>
        <p:txBody>
          <a:bodyPr vert="horz" lIns="91440" tIns="45720" rIns="91440" bIns="45720" rtlCol="0">
            <a:normAutofit fontScale="77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altLang="lt-LT" sz="1200" dirty="0">
                <a:solidFill>
                  <a:schemeClr val="tx1">
                    <a:lumMod val="50000"/>
                    <a:lumOff val="50000"/>
                  </a:schemeClr>
                </a:solidFill>
              </a:rPr>
              <a:t/>
            </a:r>
            <a:br>
              <a:rPr lang="en-US" altLang="lt-LT" sz="1200" dirty="0">
                <a:solidFill>
                  <a:schemeClr val="tx1">
                    <a:lumMod val="50000"/>
                    <a:lumOff val="50000"/>
                  </a:schemeClr>
                </a:solidFill>
              </a:rPr>
            </a:br>
            <a:r>
              <a:rPr lang="lt-LT" sz="1700" dirty="0" smtClean="0">
                <a:latin typeface="Arial Narrow" pitchFamily="34" charset="0"/>
              </a:rPr>
              <a:t>Pristato: Vaidotas Tuzikas</a:t>
            </a:r>
          </a:p>
          <a:p>
            <a:r>
              <a:rPr lang="lt-LT" sz="1700" dirty="0" smtClean="0">
                <a:latin typeface="Arial Narrow" pitchFamily="34" charset="0"/>
              </a:rPr>
              <a:t>Lietuvos </a:t>
            </a:r>
            <a:r>
              <a:rPr lang="lt-LT" sz="1700" dirty="0">
                <a:latin typeface="Arial Narrow" pitchFamily="34" charset="0"/>
              </a:rPr>
              <a:t>banko Ekonomikos ir finansinio stabilumo </a:t>
            </a:r>
            <a:r>
              <a:rPr lang="lt-LT" sz="1700" dirty="0" smtClean="0">
                <a:latin typeface="Arial Narrow" pitchFamily="34" charset="0"/>
              </a:rPr>
              <a:t>tarnybos Ekonomikos departamento Makroekonomikos ir prognozavimo skyrius</a:t>
            </a:r>
            <a:endParaRPr lang="lt-LT" sz="1700" dirty="0">
              <a:latin typeface="Arial Narrow" pitchFamily="34" charset="0"/>
            </a:endParaRPr>
          </a:p>
          <a:p>
            <a:endParaRPr lang="en-US" altLang="lt-LT" sz="1700" dirty="0"/>
          </a:p>
          <a:p>
            <a:pPr>
              <a:lnSpc>
                <a:spcPct val="80000"/>
              </a:lnSpc>
            </a:pPr>
            <a:r>
              <a:rPr lang="lt-LT" sz="1500" dirty="0" smtClean="0"/>
              <a:t>201</a:t>
            </a:r>
            <a:r>
              <a:rPr lang="en-US" sz="1500" dirty="0" smtClean="0"/>
              <a:t>8</a:t>
            </a:r>
            <a:r>
              <a:rPr lang="lt-LT" sz="1500" dirty="0" smtClean="0"/>
              <a:t> </a:t>
            </a:r>
            <a:r>
              <a:rPr lang="lt-LT" sz="1500" dirty="0"/>
              <a:t>m. </a:t>
            </a:r>
            <a:r>
              <a:rPr lang="lt-LT" sz="1500" dirty="0" smtClean="0"/>
              <a:t>rugpjūčio 24 d</a:t>
            </a:r>
            <a:r>
              <a:rPr lang="lt-LT" sz="1500" dirty="0"/>
              <a:t>.</a:t>
            </a:r>
          </a:p>
        </p:txBody>
      </p:sp>
      <p:pic>
        <p:nvPicPr>
          <p:cNvPr id="19" name="Picture 18"/>
          <p:cNvPicPr>
            <a:picLocks noChangeAspect="1"/>
          </p:cNvPicPr>
          <p:nvPr/>
        </p:nvPicPr>
        <p:blipFill>
          <a:blip r:embed="rId3"/>
          <a:stretch>
            <a:fillRect/>
          </a:stretch>
        </p:blipFill>
        <p:spPr>
          <a:xfrm>
            <a:off x="848821" y="1590936"/>
            <a:ext cx="3771783" cy="3384462"/>
          </a:xfrm>
          <a:prstGeom prst="rect">
            <a:avLst/>
          </a:prstGeom>
        </p:spPr>
      </p:pic>
      <p:pic>
        <p:nvPicPr>
          <p:cNvPr id="20" name="Picture 19"/>
          <p:cNvPicPr>
            <a:picLocks noChangeAspect="1"/>
          </p:cNvPicPr>
          <p:nvPr/>
        </p:nvPicPr>
        <p:blipFill>
          <a:blip r:embed="rId4"/>
          <a:stretch>
            <a:fillRect/>
          </a:stretch>
        </p:blipFill>
        <p:spPr>
          <a:xfrm>
            <a:off x="1600200" y="2726581"/>
            <a:ext cx="2347516" cy="1087136"/>
          </a:xfrm>
          <a:prstGeom prst="rect">
            <a:avLst/>
          </a:prstGeom>
        </p:spPr>
      </p:pic>
      <p:cxnSp>
        <p:nvCxnSpPr>
          <p:cNvPr id="21" name="Straight Connector 20"/>
          <p:cNvCxnSpPr/>
          <p:nvPr/>
        </p:nvCxnSpPr>
        <p:spPr>
          <a:xfrm>
            <a:off x="848826" y="6024371"/>
            <a:ext cx="7355379"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48826" y="6354571"/>
            <a:ext cx="7355379"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3927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338413D2-2309-4F8D-881F-D03DF29B1F61}" type="slidenum">
              <a:rPr lang="en-GB" smtClean="0">
                <a:solidFill>
                  <a:prstClr val="white">
                    <a:lumMod val="50000"/>
                  </a:prstClr>
                </a:solidFill>
              </a:rPr>
              <a:pPr>
                <a:defRPr/>
              </a:pPr>
              <a:t>10</a:t>
            </a:fld>
            <a:endParaRPr lang="en-GB">
              <a:solidFill>
                <a:prstClr val="white">
                  <a:lumMod val="50000"/>
                </a:prstClr>
              </a:solidFill>
            </a:endParaRPr>
          </a:p>
        </p:txBody>
      </p:sp>
      <p:sp>
        <p:nvSpPr>
          <p:cNvPr id="5" name="Rectangle 4"/>
          <p:cNvSpPr/>
          <p:nvPr/>
        </p:nvSpPr>
        <p:spPr>
          <a:xfrm>
            <a:off x="1044004" y="431390"/>
            <a:ext cx="8100392" cy="523220"/>
          </a:xfrm>
          <a:prstGeom prst="rect">
            <a:avLst/>
          </a:prstGeom>
        </p:spPr>
        <p:txBody>
          <a:bodyPr wrap="square" anchor="ctr">
            <a:spAutoFit/>
          </a:bodyPr>
          <a:lstStyle/>
          <a:p>
            <a:r>
              <a:rPr lang="lt-LT" altLang="lt-LT" sz="2800" b="1" dirty="0" smtClean="0">
                <a:solidFill>
                  <a:srgbClr val="000000"/>
                </a:solidFill>
                <a:latin typeface="Calibri"/>
              </a:rPr>
              <a:t>Nedarbas gerokai didesnis mažesnėse apskrityse</a:t>
            </a:r>
            <a:endParaRPr lang="lt-LT" sz="2800" b="1" dirty="0">
              <a:solidFill>
                <a:prstClr val="black"/>
              </a:solidFill>
              <a:latin typeface="Calibri"/>
            </a:endParaRPr>
          </a:p>
        </p:txBody>
      </p:sp>
      <p:sp>
        <p:nvSpPr>
          <p:cNvPr id="7" name="Rectangle 3"/>
          <p:cNvSpPr txBox="1">
            <a:spLocks noChangeArrowheads="1"/>
          </p:cNvSpPr>
          <p:nvPr/>
        </p:nvSpPr>
        <p:spPr bwMode="auto">
          <a:xfrm>
            <a:off x="324000" y="1296000"/>
            <a:ext cx="4104000" cy="37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lt-LT" b="1" dirty="0" smtClean="0">
                <a:solidFill>
                  <a:srgbClr val="1F497D">
                    <a:lumMod val="60000"/>
                    <a:lumOff val="40000"/>
                  </a:srgbClr>
                </a:solidFill>
                <a:latin typeface="Calibri"/>
              </a:rPr>
              <a:t>Nedarbo lygis regionuose</a:t>
            </a:r>
            <a:endParaRPr lang="lt-LT" dirty="0">
              <a:solidFill>
                <a:srgbClr val="1F497D">
                  <a:lumMod val="60000"/>
                  <a:lumOff val="40000"/>
                </a:srgbClr>
              </a:solidFill>
              <a:latin typeface="Calibri"/>
            </a:endParaRPr>
          </a:p>
        </p:txBody>
      </p:sp>
      <p:sp>
        <p:nvSpPr>
          <p:cNvPr id="8" name="Rectangle 3"/>
          <p:cNvSpPr txBox="1">
            <a:spLocks noChangeArrowheads="1"/>
          </p:cNvSpPr>
          <p:nvPr/>
        </p:nvSpPr>
        <p:spPr bwMode="auto">
          <a:xfrm>
            <a:off x="4644000" y="1296000"/>
            <a:ext cx="4104000" cy="37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lt-LT" b="1" dirty="0" smtClean="0">
                <a:solidFill>
                  <a:srgbClr val="1F497D">
                    <a:lumMod val="60000"/>
                    <a:lumOff val="40000"/>
                  </a:srgbClr>
                </a:solidFill>
                <a:latin typeface="Calibri"/>
              </a:rPr>
              <a:t>Darbo vietų skaičius regionuose</a:t>
            </a:r>
            <a:endParaRPr lang="lt-LT" dirty="0">
              <a:solidFill>
                <a:srgbClr val="1F497D">
                  <a:lumMod val="60000"/>
                  <a:lumOff val="40000"/>
                </a:srgbClr>
              </a:solidFill>
              <a:latin typeface="Calibri"/>
            </a:endParaRPr>
          </a:p>
        </p:txBody>
      </p:sp>
      <p:graphicFrame>
        <p:nvGraphicFramePr>
          <p:cNvPr id="11" name="Chart 10"/>
          <p:cNvGraphicFramePr>
            <a:graphicFrameLocks/>
          </p:cNvGraphicFramePr>
          <p:nvPr>
            <p:extLst>
              <p:ext uri="{D42A27DB-BD31-4B8C-83A1-F6EECF244321}">
                <p14:modId xmlns:p14="http://schemas.microsoft.com/office/powerpoint/2010/main" val="733729206"/>
              </p:ext>
            </p:extLst>
          </p:nvPr>
        </p:nvGraphicFramePr>
        <p:xfrm>
          <a:off x="324000" y="1844824"/>
          <a:ext cx="4104000" cy="403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1130922932"/>
              </p:ext>
            </p:extLst>
          </p:nvPr>
        </p:nvGraphicFramePr>
        <p:xfrm>
          <a:off x="4714644" y="1666800"/>
          <a:ext cx="4104000" cy="42104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80444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338413D2-2309-4F8D-881F-D03DF29B1F61}" type="slidenum">
              <a:rPr lang="en-GB" smtClean="0"/>
              <a:pPr>
                <a:defRPr/>
              </a:pPr>
              <a:t>11</a:t>
            </a:fld>
            <a:endParaRPr lang="en-GB"/>
          </a:p>
        </p:txBody>
      </p:sp>
      <p:sp>
        <p:nvSpPr>
          <p:cNvPr id="5" name="Rectangle 4"/>
          <p:cNvSpPr/>
          <p:nvPr/>
        </p:nvSpPr>
        <p:spPr>
          <a:xfrm>
            <a:off x="1044004" y="215957"/>
            <a:ext cx="8100392" cy="954107"/>
          </a:xfrm>
          <a:prstGeom prst="rect">
            <a:avLst/>
          </a:prstGeom>
        </p:spPr>
        <p:txBody>
          <a:bodyPr wrap="square" anchor="ctr">
            <a:spAutoFit/>
          </a:bodyPr>
          <a:lstStyle/>
          <a:p>
            <a:r>
              <a:rPr lang="lt-LT" altLang="lt-LT" sz="2800" b="1" dirty="0" smtClean="0">
                <a:solidFill>
                  <a:srgbClr val="000000"/>
                </a:solidFill>
                <a:latin typeface="+mn-lt"/>
              </a:rPr>
              <a:t>Įtampa darbo rinkoje toliau didina darbo užmokestį, šiek tiek prisideda ir keliama MMA</a:t>
            </a:r>
            <a:endParaRPr lang="lt-LT" sz="2800" b="1" dirty="0">
              <a:latin typeface="+mn-lt"/>
            </a:endParaRPr>
          </a:p>
        </p:txBody>
      </p:sp>
      <p:sp>
        <p:nvSpPr>
          <p:cNvPr id="13" name="Rectangle 3"/>
          <p:cNvSpPr txBox="1">
            <a:spLocks noChangeArrowheads="1"/>
          </p:cNvSpPr>
          <p:nvPr/>
        </p:nvSpPr>
        <p:spPr bwMode="auto">
          <a:xfrm>
            <a:off x="4788024" y="1476119"/>
            <a:ext cx="3635896"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0000"/>
              </a:lnSpc>
            </a:pPr>
            <a:r>
              <a:rPr lang="lt-LT" b="1" dirty="0" smtClean="0">
                <a:solidFill>
                  <a:schemeClr val="tx2">
                    <a:lumMod val="60000"/>
                    <a:lumOff val="40000"/>
                  </a:schemeClr>
                </a:solidFill>
                <a:latin typeface="+mj-lt"/>
              </a:rPr>
              <a:t>Darbo užmokesčio augimo skirstinys</a:t>
            </a:r>
            <a:endParaRPr lang="lt-LT" dirty="0">
              <a:solidFill>
                <a:schemeClr val="tx2">
                  <a:lumMod val="60000"/>
                  <a:lumOff val="40000"/>
                </a:schemeClr>
              </a:solidFill>
              <a:latin typeface="+mj-lt"/>
            </a:endParaRPr>
          </a:p>
        </p:txBody>
      </p:sp>
      <p:graphicFrame>
        <p:nvGraphicFramePr>
          <p:cNvPr id="6" name="Chart 5"/>
          <p:cNvGraphicFramePr>
            <a:graphicFrameLocks/>
          </p:cNvGraphicFramePr>
          <p:nvPr>
            <p:extLst>
              <p:ext uri="{D42A27DB-BD31-4B8C-83A1-F6EECF244321}">
                <p14:modId xmlns:p14="http://schemas.microsoft.com/office/powerpoint/2010/main" val="3644407500"/>
              </p:ext>
            </p:extLst>
          </p:nvPr>
        </p:nvGraphicFramePr>
        <p:xfrm>
          <a:off x="4679504" y="1775454"/>
          <a:ext cx="4464496" cy="439400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3"/>
          <p:cNvSpPr txBox="1">
            <a:spLocks noChangeArrowheads="1"/>
          </p:cNvSpPr>
          <p:nvPr/>
        </p:nvSpPr>
        <p:spPr bwMode="auto">
          <a:xfrm>
            <a:off x="32662" y="1487422"/>
            <a:ext cx="4427984"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lt-LT" b="1" dirty="0">
                <a:solidFill>
                  <a:schemeClr val="tx2">
                    <a:lumMod val="60000"/>
                    <a:lumOff val="40000"/>
                  </a:schemeClr>
                </a:solidFill>
                <a:latin typeface="+mj-lt"/>
              </a:rPr>
              <a:t>Realiojo </a:t>
            </a:r>
            <a:r>
              <a:rPr lang="lt-LT" b="1" dirty="0" smtClean="0">
                <a:solidFill>
                  <a:schemeClr val="tx2">
                    <a:lumMod val="60000"/>
                    <a:lumOff val="40000"/>
                  </a:schemeClr>
                </a:solidFill>
                <a:latin typeface="+mj-lt"/>
              </a:rPr>
              <a:t>darbo </a:t>
            </a:r>
            <a:r>
              <a:rPr lang="lt-LT" b="1" dirty="0">
                <a:solidFill>
                  <a:schemeClr val="tx2">
                    <a:lumMod val="60000"/>
                    <a:lumOff val="40000"/>
                  </a:schemeClr>
                </a:solidFill>
                <a:latin typeface="+mj-lt"/>
              </a:rPr>
              <a:t>užmokesčio kaitos veiksniai</a:t>
            </a:r>
            <a:endParaRPr lang="lt-LT" dirty="0">
              <a:solidFill>
                <a:schemeClr val="tx2">
                  <a:lumMod val="60000"/>
                  <a:lumOff val="40000"/>
                </a:schemeClr>
              </a:solidFill>
              <a:latin typeface="+mj-lt"/>
            </a:endParaRPr>
          </a:p>
        </p:txBody>
      </p:sp>
      <p:graphicFrame>
        <p:nvGraphicFramePr>
          <p:cNvPr id="8" name="Chart 7"/>
          <p:cNvGraphicFramePr>
            <a:graphicFrameLocks/>
          </p:cNvGraphicFramePr>
          <p:nvPr>
            <p:extLst>
              <p:ext uri="{D42A27DB-BD31-4B8C-83A1-F6EECF244321}">
                <p14:modId xmlns:p14="http://schemas.microsoft.com/office/powerpoint/2010/main" val="1581008263"/>
              </p:ext>
            </p:extLst>
          </p:nvPr>
        </p:nvGraphicFramePr>
        <p:xfrm>
          <a:off x="107504" y="1805837"/>
          <a:ext cx="4464496" cy="43594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17812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15616" y="252414"/>
            <a:ext cx="7920880" cy="827087"/>
          </a:xfrm>
        </p:spPr>
        <p:txBody>
          <a:bodyPr/>
          <a:lstStyle/>
          <a:p>
            <a:pPr eaLnBrk="1" hangingPunct="1"/>
            <a:r>
              <a:rPr lang="lt-LT" altLang="lt-LT" sz="2300" dirty="0" smtClean="0">
                <a:solidFill>
                  <a:schemeClr val="tx1"/>
                </a:solidFill>
                <a:latin typeface="Arial Narrow" pitchFamily="34" charset="0"/>
              </a:rPr>
              <a:t>Spartus DU ir vangokas produktyvumo augimas didina darbo sąnaudas, todėl ilgainiui gali nukentėti konkurencingumas</a:t>
            </a:r>
            <a:endParaRPr lang="en-GB" altLang="lt-LT" sz="2300" dirty="0" smtClean="0">
              <a:solidFill>
                <a:schemeClr val="tx1"/>
              </a:solidFill>
              <a:latin typeface="Arial Narrow"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1044777650"/>
              </p:ext>
            </p:extLst>
          </p:nvPr>
        </p:nvGraphicFramePr>
        <p:xfrm>
          <a:off x="827584" y="1844824"/>
          <a:ext cx="7488832"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3"/>
          <p:cNvSpPr txBox="1">
            <a:spLocks noChangeArrowheads="1"/>
          </p:cNvSpPr>
          <p:nvPr/>
        </p:nvSpPr>
        <p:spPr bwMode="auto">
          <a:xfrm>
            <a:off x="827584" y="1470740"/>
            <a:ext cx="4427984"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lt-LT" b="1" dirty="0" smtClean="0">
                <a:solidFill>
                  <a:schemeClr val="tx2">
                    <a:lumMod val="60000"/>
                    <a:lumOff val="40000"/>
                  </a:schemeClr>
                </a:solidFill>
                <a:latin typeface="+mj-lt"/>
              </a:rPr>
              <a:t>Vienetinių darbo sąnaudų kaita</a:t>
            </a:r>
            <a:endParaRPr lang="lt-LT" dirty="0">
              <a:solidFill>
                <a:schemeClr val="tx2">
                  <a:lumMod val="60000"/>
                  <a:lumOff val="40000"/>
                </a:schemeClr>
              </a:solidFill>
              <a:latin typeface="+mj-lt"/>
            </a:endParaRPr>
          </a:p>
        </p:txBody>
      </p:sp>
    </p:spTree>
    <p:extLst>
      <p:ext uri="{BB962C8B-B14F-4D97-AF65-F5344CB8AC3E}">
        <p14:creationId xmlns:p14="http://schemas.microsoft.com/office/powerpoint/2010/main" val="508831624"/>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4788023" y="1453988"/>
            <a:ext cx="4340531"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lt-LT" b="1" dirty="0" smtClean="0">
                <a:solidFill>
                  <a:schemeClr val="tx2">
                    <a:lumMod val="60000"/>
                    <a:lumOff val="40000"/>
                  </a:schemeClr>
                </a:solidFill>
                <a:latin typeface="+mj-lt"/>
              </a:rPr>
              <a:t>Imigrantų ir emigrantų skaičius</a:t>
            </a:r>
          </a:p>
          <a:p>
            <a:pPr algn="ctr" eaLnBrk="1" hangingPunct="1">
              <a:lnSpc>
                <a:spcPct val="90000"/>
              </a:lnSpc>
            </a:pPr>
            <a:r>
              <a:rPr lang="lt-LT" b="1" dirty="0" smtClean="0">
                <a:solidFill>
                  <a:schemeClr val="tx2">
                    <a:lumMod val="60000"/>
                    <a:lumOff val="40000"/>
                  </a:schemeClr>
                </a:solidFill>
                <a:latin typeface="+mj-lt"/>
              </a:rPr>
              <a:t>(pagal sezoniškumą pakoreguoti duomenys)</a:t>
            </a:r>
            <a:endParaRPr lang="lt-LT" dirty="0">
              <a:solidFill>
                <a:schemeClr val="tx2">
                  <a:lumMod val="60000"/>
                  <a:lumOff val="40000"/>
                </a:schemeClr>
              </a:solidFill>
              <a:latin typeface="+mj-l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1112" y="1919194"/>
            <a:ext cx="4534352" cy="4477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3"/>
          <p:cNvSpPr txBox="1">
            <a:spLocks noChangeArrowheads="1"/>
          </p:cNvSpPr>
          <p:nvPr/>
        </p:nvSpPr>
        <p:spPr bwMode="auto">
          <a:xfrm>
            <a:off x="73188" y="1460259"/>
            <a:ext cx="4932040"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lt-LT" b="1" dirty="0" smtClean="0">
                <a:solidFill>
                  <a:schemeClr val="tx2">
                    <a:lumMod val="60000"/>
                    <a:lumOff val="40000"/>
                  </a:schemeClr>
                </a:solidFill>
                <a:latin typeface="+mj-lt"/>
              </a:rPr>
              <a:t>Mažėjantis darbingo amžiaus žmonių skaičius riboja darbo jėgos ir užimtumo augimą</a:t>
            </a:r>
            <a:endParaRPr lang="lt-LT" dirty="0">
              <a:solidFill>
                <a:schemeClr val="tx2">
                  <a:lumMod val="60000"/>
                  <a:lumOff val="40000"/>
                </a:schemeClr>
              </a:solidFill>
              <a:latin typeface="+mj-lt"/>
            </a:endParaRPr>
          </a:p>
        </p:txBody>
      </p:sp>
      <p:sp>
        <p:nvSpPr>
          <p:cNvPr id="11" name="Rectangle 2"/>
          <p:cNvSpPr txBox="1">
            <a:spLocks noChangeArrowheads="1"/>
          </p:cNvSpPr>
          <p:nvPr/>
        </p:nvSpPr>
        <p:spPr>
          <a:xfrm>
            <a:off x="1114861" y="260648"/>
            <a:ext cx="7780734" cy="827087"/>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r>
              <a:rPr lang="lt-LT" altLang="lt-LT" sz="2300" kern="0" dirty="0" smtClean="0">
                <a:solidFill>
                  <a:schemeClr val="tx1"/>
                </a:solidFill>
                <a:latin typeface="Arial Narrow" pitchFamily="34" charset="0"/>
              </a:rPr>
              <a:t>Naujausi migracijos duomenys suteikia vilties, kad nepalankią darbingo amžiaus žmonių skaičiaus prognozę gali tekti peržiūrėti</a:t>
            </a:r>
            <a:endParaRPr lang="en-GB" altLang="lt-LT" sz="2300" kern="0" dirty="0" smtClean="0">
              <a:solidFill>
                <a:schemeClr val="tx1"/>
              </a:solidFill>
              <a:latin typeface="Arial Narrow" pitchFamily="34" charset="0"/>
            </a:endParaRPr>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49" y="1919194"/>
            <a:ext cx="4641163" cy="4462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563176"/>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1"/>
          </p:nvPr>
        </p:nvSpPr>
        <p:spPr/>
        <p:txBody>
          <a:bodyPr/>
          <a:lstStyle/>
          <a:p>
            <a:pPr>
              <a:defRPr/>
            </a:pPr>
            <a:fld id="{338413D2-2309-4F8D-881F-D03DF29B1F61}" type="slidenum">
              <a:rPr lang="en-GB" smtClean="0">
                <a:solidFill>
                  <a:prstClr val="white">
                    <a:lumMod val="50000"/>
                  </a:prstClr>
                </a:solidFill>
              </a:rPr>
              <a:pPr>
                <a:defRPr/>
              </a:pPr>
              <a:t>14</a:t>
            </a:fld>
            <a:endParaRPr lang="en-GB">
              <a:solidFill>
                <a:prstClr val="white">
                  <a:lumMod val="50000"/>
                </a:prstClr>
              </a:solidFill>
            </a:endParaRPr>
          </a:p>
        </p:txBody>
      </p:sp>
      <p:sp>
        <p:nvSpPr>
          <p:cNvPr id="6" name="Rectangle 4"/>
          <p:cNvSpPr txBox="1">
            <a:spLocks noChangeArrowheads="1"/>
          </p:cNvSpPr>
          <p:nvPr/>
        </p:nvSpPr>
        <p:spPr>
          <a:xfrm>
            <a:off x="179512" y="1196753"/>
            <a:ext cx="9359900" cy="3240360"/>
          </a:xfrm>
          <a:prstGeom prst="rect">
            <a:avLst/>
          </a:prstGeom>
        </p:spPr>
        <p:txBody>
          <a:bodyPr anchor="b"/>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pPr eaLnBrk="1" hangingPunct="1">
              <a:lnSpc>
                <a:spcPct val="90000"/>
              </a:lnSpc>
            </a:pPr>
            <a:endParaRPr lang="en-GB" altLang="lt-LT" sz="3600" b="1" kern="0" dirty="0" smtClean="0">
              <a:latin typeface="Arial Narrow" pitchFamily="34" charset="0"/>
            </a:endParaRPr>
          </a:p>
          <a:p>
            <a:pPr eaLnBrk="1" hangingPunct="1">
              <a:lnSpc>
                <a:spcPct val="90000"/>
              </a:lnSpc>
            </a:pPr>
            <a:r>
              <a:rPr lang="en-GB" altLang="lt-LT" sz="3600" b="1" kern="0" dirty="0" smtClean="0">
                <a:latin typeface="Arial Narrow" pitchFamily="34" charset="0"/>
              </a:rPr>
              <a:t>	II</a:t>
            </a:r>
            <a:r>
              <a:rPr lang="lt-LT" altLang="lt-LT" sz="3600" b="1" kern="0" dirty="0" smtClean="0">
                <a:latin typeface="Arial Narrow" pitchFamily="34" charset="0"/>
              </a:rPr>
              <a:t>I</a:t>
            </a:r>
            <a:r>
              <a:rPr lang="en-GB" altLang="lt-LT" sz="3600" b="1" kern="0" dirty="0" smtClean="0">
                <a:latin typeface="Arial Narrow" pitchFamily="34" charset="0"/>
              </a:rPr>
              <a:t>. </a:t>
            </a:r>
            <a:r>
              <a:rPr lang="lt-LT" altLang="lt-LT" sz="3600" b="1" kern="0" dirty="0" smtClean="0">
                <a:latin typeface="Arial Narrow" pitchFamily="34" charset="0"/>
              </a:rPr>
              <a:t>Kainos</a:t>
            </a:r>
            <a:endParaRPr lang="en-GB" altLang="lt-LT" sz="3600" b="1" kern="0" dirty="0" smtClean="0">
              <a:latin typeface="Arial Narrow" pitchFamily="34" charset="0"/>
            </a:endParaRPr>
          </a:p>
          <a:p>
            <a:pPr eaLnBrk="1" hangingPunct="1">
              <a:lnSpc>
                <a:spcPct val="90000"/>
              </a:lnSpc>
            </a:pPr>
            <a:r>
              <a:rPr lang="en-GB" altLang="lt-LT" sz="3600" b="1" kern="0" dirty="0" smtClean="0">
                <a:latin typeface="Arial Narrow" pitchFamily="34" charset="0"/>
              </a:rPr>
              <a:t>	</a:t>
            </a:r>
          </a:p>
        </p:txBody>
      </p:sp>
    </p:spTree>
    <p:extLst>
      <p:ext uri="{BB962C8B-B14F-4D97-AF65-F5344CB8AC3E}">
        <p14:creationId xmlns:p14="http://schemas.microsoft.com/office/powerpoint/2010/main" val="874464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000" y="216000"/>
            <a:ext cx="8064000" cy="954000"/>
          </a:xfrm>
        </p:spPr>
        <p:txBody>
          <a:bodyPr anchor="ctr"/>
          <a:lstStyle/>
          <a:p>
            <a:r>
              <a:rPr lang="lt-LT" sz="2800" kern="1200" dirty="0" smtClean="0">
                <a:solidFill>
                  <a:srgbClr val="000000"/>
                </a:solidFill>
                <a:latin typeface="+mn-lt"/>
                <a:ea typeface="+mn-ea"/>
                <a:cs typeface="+mn-cs"/>
              </a:rPr>
              <a:t>Nuo 2017 m. antrojo pusmečio infliacija Lietuvoje lėtėja daugiausia dėl mažiau kylančių maisto kainų</a:t>
            </a:r>
            <a:endParaRPr lang="lt-LT" sz="2800" kern="1200" dirty="0">
              <a:solidFill>
                <a:srgbClr val="000000"/>
              </a:solidFill>
              <a:latin typeface="+mn-lt"/>
              <a:ea typeface="+mn-ea"/>
              <a:cs typeface="+mn-cs"/>
            </a:endParaRPr>
          </a:p>
        </p:txBody>
      </p:sp>
      <p:sp>
        <p:nvSpPr>
          <p:cNvPr id="5" name="Slide Number Placeholder 4"/>
          <p:cNvSpPr>
            <a:spLocks noGrp="1"/>
          </p:cNvSpPr>
          <p:nvPr>
            <p:ph type="sldNum" sz="quarter" idx="11"/>
          </p:nvPr>
        </p:nvSpPr>
        <p:spPr/>
        <p:txBody>
          <a:bodyPr/>
          <a:lstStyle/>
          <a:p>
            <a:pPr>
              <a:defRPr/>
            </a:pPr>
            <a:fld id="{15A41C70-D0E6-4AB9-902F-12CDB188A677}" type="slidenum">
              <a:rPr lang="en-GB" smtClean="0"/>
              <a:pPr>
                <a:defRPr/>
              </a:pPr>
              <a:t>15</a:t>
            </a:fld>
            <a:endParaRPr lang="en-GB"/>
          </a:p>
        </p:txBody>
      </p:sp>
      <p:sp>
        <p:nvSpPr>
          <p:cNvPr id="16" name="Rectangle 3"/>
          <p:cNvSpPr txBox="1">
            <a:spLocks noChangeArrowheads="1"/>
          </p:cNvSpPr>
          <p:nvPr/>
        </p:nvSpPr>
        <p:spPr bwMode="auto">
          <a:xfrm>
            <a:off x="755576" y="1340768"/>
            <a:ext cx="3960000" cy="4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lt-LT" b="1" dirty="0" smtClean="0">
                <a:solidFill>
                  <a:srgbClr val="558ED5"/>
                </a:solidFill>
                <a:latin typeface="+mj-lt"/>
              </a:rPr>
              <a:t>Infliacijos kaitos veik</a:t>
            </a:r>
            <a:r>
              <a:rPr lang="en-US" b="1" dirty="0" smtClean="0">
                <a:solidFill>
                  <a:srgbClr val="558ED5"/>
                </a:solidFill>
                <a:latin typeface="+mj-lt"/>
              </a:rPr>
              <a:t>s</a:t>
            </a:r>
            <a:r>
              <a:rPr lang="lt-LT" b="1" dirty="0" err="1" smtClean="0">
                <a:solidFill>
                  <a:srgbClr val="558ED5"/>
                </a:solidFill>
                <a:latin typeface="+mj-lt"/>
              </a:rPr>
              <a:t>niai</a:t>
            </a:r>
            <a:endParaRPr lang="lt-LT" b="1" dirty="0">
              <a:solidFill>
                <a:srgbClr val="558ED5"/>
              </a:solidFill>
              <a:latin typeface="+mj-lt"/>
            </a:endParaRPr>
          </a:p>
        </p:txBody>
      </p:sp>
      <p:graphicFrame>
        <p:nvGraphicFramePr>
          <p:cNvPr id="9" name="Chart 8"/>
          <p:cNvGraphicFramePr>
            <a:graphicFrameLocks/>
          </p:cNvGraphicFramePr>
          <p:nvPr>
            <p:extLst>
              <p:ext uri="{D42A27DB-BD31-4B8C-83A1-F6EECF244321}">
                <p14:modId xmlns:p14="http://schemas.microsoft.com/office/powerpoint/2010/main" val="2341038718"/>
              </p:ext>
            </p:extLst>
          </p:nvPr>
        </p:nvGraphicFramePr>
        <p:xfrm>
          <a:off x="467544" y="1759968"/>
          <a:ext cx="8208912" cy="45493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16155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15616" y="252414"/>
            <a:ext cx="7789527" cy="828675"/>
          </a:xfrm>
        </p:spPr>
        <p:txBody>
          <a:bodyPr/>
          <a:lstStyle/>
          <a:p>
            <a:pPr eaLnBrk="1" hangingPunct="1"/>
            <a:r>
              <a:rPr lang="lt-LT" altLang="lt-LT" sz="2400" dirty="0" smtClean="0">
                <a:solidFill>
                  <a:schemeClr val="tx1"/>
                </a:solidFill>
                <a:latin typeface="Arial Narrow" pitchFamily="34" charset="0"/>
              </a:rPr>
              <a:t>Maisto kainos kyla mažiau dėl nunykusio padidintų akcizų poveikio, tačiau pastaruoju metu sparčiau kyla degalų kainos</a:t>
            </a:r>
            <a:endParaRPr lang="en-GB" altLang="lt-LT" sz="2400" dirty="0" smtClean="0">
              <a:solidFill>
                <a:schemeClr val="tx1"/>
              </a:solidFill>
              <a:latin typeface="Arial Narrow" pitchFamily="34" charset="0"/>
            </a:endParaRPr>
          </a:p>
        </p:txBody>
      </p:sp>
      <p:sp>
        <p:nvSpPr>
          <p:cNvPr id="7" name="Rectangle 3"/>
          <p:cNvSpPr txBox="1">
            <a:spLocks noChangeArrowheads="1"/>
          </p:cNvSpPr>
          <p:nvPr/>
        </p:nvSpPr>
        <p:spPr bwMode="auto">
          <a:xfrm>
            <a:off x="323968" y="1251478"/>
            <a:ext cx="3960000" cy="4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lt-LT" b="1" dirty="0" smtClean="0">
                <a:solidFill>
                  <a:srgbClr val="558ED5"/>
                </a:solidFill>
                <a:latin typeface="+mj-lt"/>
              </a:rPr>
              <a:t>Maisto kainų įtaka infliacijai</a:t>
            </a:r>
            <a:endParaRPr lang="lt-LT" b="1" dirty="0">
              <a:solidFill>
                <a:srgbClr val="558ED5"/>
              </a:solidFill>
              <a:latin typeface="+mj-lt"/>
            </a:endParaRPr>
          </a:p>
        </p:txBody>
      </p:sp>
      <p:graphicFrame>
        <p:nvGraphicFramePr>
          <p:cNvPr id="8" name="Chart 7"/>
          <p:cNvGraphicFramePr>
            <a:graphicFrameLocks/>
          </p:cNvGraphicFramePr>
          <p:nvPr>
            <p:extLst>
              <p:ext uri="{D42A27DB-BD31-4B8C-83A1-F6EECF244321}">
                <p14:modId xmlns:p14="http://schemas.microsoft.com/office/powerpoint/2010/main" val="3739823621"/>
              </p:ext>
            </p:extLst>
          </p:nvPr>
        </p:nvGraphicFramePr>
        <p:xfrm>
          <a:off x="64150" y="1570842"/>
          <a:ext cx="4555826" cy="4737884"/>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3"/>
          <p:cNvSpPr txBox="1">
            <a:spLocks noChangeArrowheads="1"/>
          </p:cNvSpPr>
          <p:nvPr/>
        </p:nvSpPr>
        <p:spPr bwMode="auto">
          <a:xfrm>
            <a:off x="4932480" y="1263600"/>
            <a:ext cx="3960000" cy="4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lt-LT" b="1" dirty="0" smtClean="0">
                <a:solidFill>
                  <a:srgbClr val="558ED5"/>
                </a:solidFill>
                <a:latin typeface="+mj-lt"/>
              </a:rPr>
              <a:t>Degalų kainų kaita</a:t>
            </a:r>
            <a:endParaRPr lang="lt-LT" b="1" dirty="0">
              <a:solidFill>
                <a:srgbClr val="558ED5"/>
              </a:solidFill>
              <a:latin typeface="+mj-lt"/>
            </a:endParaRPr>
          </a:p>
        </p:txBody>
      </p:sp>
      <p:graphicFrame>
        <p:nvGraphicFramePr>
          <p:cNvPr id="12" name="Chart 11"/>
          <p:cNvGraphicFramePr>
            <a:graphicFrameLocks/>
          </p:cNvGraphicFramePr>
          <p:nvPr>
            <p:extLst>
              <p:ext uri="{D42A27DB-BD31-4B8C-83A1-F6EECF244321}">
                <p14:modId xmlns:p14="http://schemas.microsoft.com/office/powerpoint/2010/main" val="1718024922"/>
              </p:ext>
            </p:extLst>
          </p:nvPr>
        </p:nvGraphicFramePr>
        <p:xfrm>
          <a:off x="4572000" y="1556792"/>
          <a:ext cx="4464496" cy="47525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64153478"/>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15616" y="252414"/>
            <a:ext cx="7789527" cy="828675"/>
          </a:xfrm>
        </p:spPr>
        <p:txBody>
          <a:bodyPr/>
          <a:lstStyle/>
          <a:p>
            <a:pPr eaLnBrk="1" hangingPunct="1"/>
            <a:r>
              <a:rPr lang="lt-LT" altLang="lt-LT" sz="2400" dirty="0" smtClean="0">
                <a:solidFill>
                  <a:schemeClr val="tx1"/>
                </a:solidFill>
                <a:latin typeface="Arial Narrow" pitchFamily="34" charset="0"/>
              </a:rPr>
              <a:t>Prie bendros infliacijos Lietuvoje ir toliau reikšmingai prisideda kylančios paslaugų kainos</a:t>
            </a:r>
            <a:endParaRPr lang="en-GB" altLang="lt-LT" sz="2400" dirty="0" smtClean="0">
              <a:solidFill>
                <a:schemeClr val="tx1"/>
              </a:solidFill>
              <a:latin typeface="Arial Narrow" pitchFamily="34" charset="0"/>
            </a:endParaRPr>
          </a:p>
        </p:txBody>
      </p:sp>
      <p:sp>
        <p:nvSpPr>
          <p:cNvPr id="7" name="Rectangle 3"/>
          <p:cNvSpPr txBox="1">
            <a:spLocks noChangeArrowheads="1"/>
          </p:cNvSpPr>
          <p:nvPr/>
        </p:nvSpPr>
        <p:spPr bwMode="auto">
          <a:xfrm>
            <a:off x="755576" y="1251478"/>
            <a:ext cx="7200800" cy="4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lt-LT" b="1" dirty="0">
                <a:solidFill>
                  <a:srgbClr val="558ED5"/>
                </a:solidFill>
                <a:latin typeface="+mj-lt"/>
              </a:rPr>
              <a:t>Paslaugų kainų įtaka bendrajai metinei infliacijai</a:t>
            </a:r>
          </a:p>
        </p:txBody>
      </p:sp>
      <p:graphicFrame>
        <p:nvGraphicFramePr>
          <p:cNvPr id="10" name="Chart 9"/>
          <p:cNvGraphicFramePr>
            <a:graphicFrameLocks/>
          </p:cNvGraphicFramePr>
          <p:nvPr>
            <p:extLst>
              <p:ext uri="{D42A27DB-BD31-4B8C-83A1-F6EECF244321}">
                <p14:modId xmlns:p14="http://schemas.microsoft.com/office/powerpoint/2010/main" val="1507337663"/>
              </p:ext>
            </p:extLst>
          </p:nvPr>
        </p:nvGraphicFramePr>
        <p:xfrm>
          <a:off x="611560" y="1672130"/>
          <a:ext cx="7992888" cy="46089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2132956"/>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000" y="216000"/>
            <a:ext cx="8064000" cy="954000"/>
          </a:xfrm>
        </p:spPr>
        <p:txBody>
          <a:bodyPr anchor="ctr"/>
          <a:lstStyle/>
          <a:p>
            <a:r>
              <a:rPr lang="lt-LT" sz="2400" kern="1200" dirty="0" smtClean="0">
                <a:solidFill>
                  <a:srgbClr val="000000"/>
                </a:solidFill>
                <a:latin typeface="+mn-lt"/>
                <a:ea typeface="+mn-ea"/>
                <a:cs typeface="+mn-cs"/>
              </a:rPr>
              <a:t>Paslaugų kainas didina kylantis darbo užmokestis, nes darbo našumas paslaugų sektoriuje iš esmės beveik neauga</a:t>
            </a:r>
            <a:endParaRPr lang="lt-LT" sz="2400" kern="1200" dirty="0">
              <a:solidFill>
                <a:srgbClr val="000000"/>
              </a:solidFill>
              <a:latin typeface="+mn-lt"/>
              <a:ea typeface="+mn-ea"/>
              <a:cs typeface="+mn-cs"/>
            </a:endParaRPr>
          </a:p>
        </p:txBody>
      </p:sp>
      <p:sp>
        <p:nvSpPr>
          <p:cNvPr id="5" name="Slide Number Placeholder 4"/>
          <p:cNvSpPr>
            <a:spLocks noGrp="1"/>
          </p:cNvSpPr>
          <p:nvPr>
            <p:ph type="sldNum" sz="quarter" idx="11"/>
          </p:nvPr>
        </p:nvSpPr>
        <p:spPr/>
        <p:txBody>
          <a:bodyPr/>
          <a:lstStyle/>
          <a:p>
            <a:pPr>
              <a:defRPr/>
            </a:pPr>
            <a:fld id="{15A41C70-D0E6-4AB9-902F-12CDB188A677}" type="slidenum">
              <a:rPr lang="en-GB" smtClean="0"/>
              <a:pPr>
                <a:defRPr/>
              </a:pPr>
              <a:t>18</a:t>
            </a:fld>
            <a:endParaRPr lang="en-GB"/>
          </a:p>
        </p:txBody>
      </p:sp>
      <p:sp>
        <p:nvSpPr>
          <p:cNvPr id="16" name="Rectangle 3"/>
          <p:cNvSpPr txBox="1">
            <a:spLocks noChangeArrowheads="1"/>
          </p:cNvSpPr>
          <p:nvPr/>
        </p:nvSpPr>
        <p:spPr bwMode="auto">
          <a:xfrm>
            <a:off x="179512" y="1405433"/>
            <a:ext cx="3960440" cy="4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lt-LT" b="1" dirty="0" smtClean="0">
                <a:solidFill>
                  <a:srgbClr val="558ED5"/>
                </a:solidFill>
                <a:latin typeface="+mj-lt"/>
              </a:rPr>
              <a:t>Eksportuojantis ekonomikos sektorius</a:t>
            </a:r>
            <a:endParaRPr lang="lt-LT" b="1" dirty="0">
              <a:solidFill>
                <a:srgbClr val="558ED5"/>
              </a:solidFill>
              <a:latin typeface="+mj-lt"/>
            </a:endParaRPr>
          </a:p>
        </p:txBody>
      </p:sp>
      <p:graphicFrame>
        <p:nvGraphicFramePr>
          <p:cNvPr id="10" name="Chart 9"/>
          <p:cNvGraphicFramePr>
            <a:graphicFrameLocks/>
          </p:cNvGraphicFramePr>
          <p:nvPr>
            <p:extLst>
              <p:ext uri="{D42A27DB-BD31-4B8C-83A1-F6EECF244321}">
                <p14:modId xmlns:p14="http://schemas.microsoft.com/office/powerpoint/2010/main" val="272936184"/>
              </p:ext>
            </p:extLst>
          </p:nvPr>
        </p:nvGraphicFramePr>
        <p:xfrm>
          <a:off x="4572000" y="1700808"/>
          <a:ext cx="4464496" cy="4680519"/>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3"/>
          <p:cNvSpPr txBox="1">
            <a:spLocks noChangeArrowheads="1"/>
          </p:cNvSpPr>
          <p:nvPr/>
        </p:nvSpPr>
        <p:spPr bwMode="auto">
          <a:xfrm>
            <a:off x="4971280" y="1405433"/>
            <a:ext cx="4065216" cy="4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lt-LT" b="1" dirty="0" smtClean="0">
                <a:solidFill>
                  <a:srgbClr val="558ED5"/>
                </a:solidFill>
                <a:latin typeface="+mj-lt"/>
              </a:rPr>
              <a:t>Paslaugų sektorius (be valdžios sekt.)</a:t>
            </a:r>
            <a:endParaRPr lang="lt-LT" b="1" dirty="0">
              <a:solidFill>
                <a:srgbClr val="558ED5"/>
              </a:solidFill>
              <a:latin typeface="+mj-lt"/>
            </a:endParaRPr>
          </a:p>
        </p:txBody>
      </p:sp>
      <p:graphicFrame>
        <p:nvGraphicFramePr>
          <p:cNvPr id="8" name="Chart 7"/>
          <p:cNvGraphicFramePr>
            <a:graphicFrameLocks/>
          </p:cNvGraphicFramePr>
          <p:nvPr>
            <p:extLst>
              <p:ext uri="{D42A27DB-BD31-4B8C-83A1-F6EECF244321}">
                <p14:modId xmlns:p14="http://schemas.microsoft.com/office/powerpoint/2010/main" val="3573653016"/>
              </p:ext>
            </p:extLst>
          </p:nvPr>
        </p:nvGraphicFramePr>
        <p:xfrm>
          <a:off x="107504" y="1700808"/>
          <a:ext cx="4320480" cy="468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14171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338413D2-2309-4F8D-881F-D03DF29B1F61}" type="slidenum">
              <a:rPr lang="en-GB" smtClean="0"/>
              <a:pPr>
                <a:defRPr/>
              </a:pPr>
              <a:t>19</a:t>
            </a:fld>
            <a:endParaRPr lang="en-GB"/>
          </a:p>
        </p:txBody>
      </p:sp>
      <p:sp>
        <p:nvSpPr>
          <p:cNvPr id="6" name="Rectangle 5"/>
          <p:cNvSpPr/>
          <p:nvPr/>
        </p:nvSpPr>
        <p:spPr>
          <a:xfrm>
            <a:off x="1044004" y="217365"/>
            <a:ext cx="8100392" cy="954107"/>
          </a:xfrm>
          <a:prstGeom prst="rect">
            <a:avLst/>
          </a:prstGeom>
        </p:spPr>
        <p:txBody>
          <a:bodyPr wrap="square">
            <a:spAutoFit/>
          </a:bodyPr>
          <a:lstStyle/>
          <a:p>
            <a:r>
              <a:rPr lang="lt-LT" altLang="lt-LT" sz="2800" b="1" dirty="0">
                <a:solidFill>
                  <a:srgbClr val="000000"/>
                </a:solidFill>
                <a:latin typeface="+mn-lt"/>
              </a:rPr>
              <a:t>D</a:t>
            </a:r>
            <a:r>
              <a:rPr lang="lt-LT" altLang="lt-LT" sz="2800" b="1" dirty="0" smtClean="0">
                <a:solidFill>
                  <a:srgbClr val="000000"/>
                </a:solidFill>
                <a:latin typeface="+mn-lt"/>
              </a:rPr>
              <a:t>arbo užmokesčio </a:t>
            </a:r>
            <a:r>
              <a:rPr lang="lt-LT" altLang="lt-LT" sz="2800" b="1" dirty="0">
                <a:solidFill>
                  <a:srgbClr val="000000"/>
                </a:solidFill>
                <a:latin typeface="+mn-lt"/>
              </a:rPr>
              <a:t>augimas </a:t>
            </a:r>
            <a:r>
              <a:rPr lang="lt-LT" altLang="lt-LT" sz="2800" b="1" dirty="0" smtClean="0">
                <a:solidFill>
                  <a:srgbClr val="000000"/>
                </a:solidFill>
                <a:latin typeface="+mn-lt"/>
              </a:rPr>
              <a:t>paslaugų sektoriuje stipriai </a:t>
            </a:r>
            <a:r>
              <a:rPr lang="lt-LT" altLang="lt-LT" sz="2800" b="1" dirty="0">
                <a:solidFill>
                  <a:srgbClr val="000000"/>
                </a:solidFill>
                <a:latin typeface="+mn-lt"/>
              </a:rPr>
              <a:t>veikia paslaugų </a:t>
            </a:r>
            <a:r>
              <a:rPr lang="lt-LT" altLang="lt-LT" sz="2800" b="1" dirty="0" smtClean="0">
                <a:solidFill>
                  <a:srgbClr val="000000"/>
                </a:solidFill>
                <a:latin typeface="+mn-lt"/>
              </a:rPr>
              <a:t>kainas</a:t>
            </a:r>
            <a:endParaRPr lang="lt-LT" altLang="lt-LT" sz="2800" b="1" dirty="0">
              <a:solidFill>
                <a:srgbClr val="000000"/>
              </a:solidFill>
              <a:latin typeface="+mn-lt"/>
            </a:endParaRPr>
          </a:p>
        </p:txBody>
      </p:sp>
      <p:sp>
        <p:nvSpPr>
          <p:cNvPr id="8" name="Rectangle 3"/>
          <p:cNvSpPr txBox="1">
            <a:spLocks noChangeArrowheads="1"/>
          </p:cNvSpPr>
          <p:nvPr/>
        </p:nvSpPr>
        <p:spPr bwMode="auto">
          <a:xfrm>
            <a:off x="755576" y="1353600"/>
            <a:ext cx="8748464"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lt-LT" b="1" dirty="0" smtClean="0">
                <a:solidFill>
                  <a:schemeClr val="tx2">
                    <a:lumMod val="60000"/>
                    <a:lumOff val="40000"/>
                  </a:schemeClr>
                </a:solidFill>
                <a:latin typeface="+mj-lt"/>
              </a:rPr>
              <a:t>Sąryšis tarp paslaugų kainų ir paslaugų sektoriaus VDU Lietuvoje 2006–2018 K1</a:t>
            </a:r>
            <a:endParaRPr lang="lt-LT" dirty="0">
              <a:solidFill>
                <a:schemeClr val="tx2">
                  <a:lumMod val="60000"/>
                  <a:lumOff val="40000"/>
                </a:schemeClr>
              </a:solidFill>
              <a:latin typeface="+mj-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613642"/>
            <a:ext cx="7056784" cy="467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041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338413D2-2309-4F8D-881F-D03DF29B1F61}" type="slidenum">
              <a:rPr lang="en-GB" smtClean="0">
                <a:solidFill>
                  <a:prstClr val="white">
                    <a:lumMod val="50000"/>
                  </a:prstClr>
                </a:solidFill>
              </a:rPr>
              <a:pPr>
                <a:defRPr/>
              </a:pPr>
              <a:t>2</a:t>
            </a:fld>
            <a:endParaRPr lang="en-GB">
              <a:solidFill>
                <a:prstClr val="white">
                  <a:lumMod val="50000"/>
                </a:prstClr>
              </a:solidFill>
            </a:endParaRPr>
          </a:p>
        </p:txBody>
      </p:sp>
      <p:sp>
        <p:nvSpPr>
          <p:cNvPr id="6" name="Rectangle 5"/>
          <p:cNvSpPr/>
          <p:nvPr/>
        </p:nvSpPr>
        <p:spPr>
          <a:xfrm>
            <a:off x="1044004" y="431390"/>
            <a:ext cx="8100392" cy="523220"/>
          </a:xfrm>
          <a:prstGeom prst="rect">
            <a:avLst/>
          </a:prstGeom>
        </p:spPr>
        <p:txBody>
          <a:bodyPr wrap="square" anchor="ctr">
            <a:spAutoFit/>
          </a:bodyPr>
          <a:lstStyle/>
          <a:p>
            <a:r>
              <a:rPr lang="lt-LT" altLang="lt-LT" sz="2800" b="1" dirty="0" smtClean="0">
                <a:latin typeface="+mn-lt"/>
              </a:rPr>
              <a:t>Pristatymo turinys</a:t>
            </a:r>
            <a:endParaRPr lang="en-US" sz="2800" b="1" dirty="0">
              <a:latin typeface="+mn-lt"/>
            </a:endParaRPr>
          </a:p>
        </p:txBody>
      </p:sp>
      <p:sp>
        <p:nvSpPr>
          <p:cNvPr id="7" name="Rectangle 4"/>
          <p:cNvSpPr txBox="1">
            <a:spLocks noChangeArrowheads="1"/>
          </p:cNvSpPr>
          <p:nvPr/>
        </p:nvSpPr>
        <p:spPr>
          <a:xfrm>
            <a:off x="179512" y="1196752"/>
            <a:ext cx="9359900" cy="4391893"/>
          </a:xfrm>
          <a:prstGeom prst="rect">
            <a:avLst/>
          </a:prstGeom>
        </p:spPr>
        <p:txBody>
          <a:bodyPr anchor="b"/>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pPr eaLnBrk="1" hangingPunct="1">
              <a:lnSpc>
                <a:spcPct val="90000"/>
              </a:lnSpc>
            </a:pPr>
            <a:endParaRPr lang="en-GB" altLang="lt-LT" sz="3600" b="1" kern="0" dirty="0" smtClean="0">
              <a:latin typeface="Arial Narrow" pitchFamily="34" charset="0"/>
            </a:endParaRPr>
          </a:p>
          <a:p>
            <a:pPr eaLnBrk="1" hangingPunct="1">
              <a:lnSpc>
                <a:spcPct val="90000"/>
              </a:lnSpc>
            </a:pPr>
            <a:r>
              <a:rPr lang="en-GB" altLang="lt-LT" sz="3600" b="1" kern="0" dirty="0" smtClean="0">
                <a:latin typeface="Arial Narrow" pitchFamily="34" charset="0"/>
              </a:rPr>
              <a:t>	I. Real</a:t>
            </a:r>
            <a:r>
              <a:rPr lang="lt-LT" altLang="lt-LT" sz="3600" b="1" kern="0" dirty="0" err="1" smtClean="0">
                <a:latin typeface="Arial Narrow" pitchFamily="34" charset="0"/>
              </a:rPr>
              <a:t>us</a:t>
            </a:r>
            <a:r>
              <a:rPr lang="lt-LT" altLang="lt-LT" sz="3600" b="1" kern="0" dirty="0" smtClean="0">
                <a:latin typeface="Arial Narrow" pitchFamily="34" charset="0"/>
              </a:rPr>
              <a:t> ir išorės sektorius</a:t>
            </a:r>
          </a:p>
          <a:p>
            <a:pPr eaLnBrk="1" hangingPunct="1">
              <a:lnSpc>
                <a:spcPct val="90000"/>
              </a:lnSpc>
            </a:pPr>
            <a:r>
              <a:rPr lang="lt-LT" altLang="lt-LT" sz="3600" b="1" kern="0" dirty="0" smtClean="0">
                <a:latin typeface="Arial Narrow" pitchFamily="34" charset="0"/>
              </a:rPr>
              <a:t>	II. Darbo rinka</a:t>
            </a:r>
          </a:p>
          <a:p>
            <a:pPr eaLnBrk="1" hangingPunct="1">
              <a:lnSpc>
                <a:spcPct val="90000"/>
              </a:lnSpc>
            </a:pPr>
            <a:r>
              <a:rPr lang="en-GB" altLang="lt-LT" sz="3600" b="1" kern="0" dirty="0" smtClean="0">
                <a:latin typeface="Arial Narrow" pitchFamily="34" charset="0"/>
              </a:rPr>
              <a:t>	II</a:t>
            </a:r>
            <a:r>
              <a:rPr lang="lt-LT" altLang="lt-LT" sz="3600" b="1" kern="0" dirty="0" smtClean="0">
                <a:latin typeface="Arial Narrow" pitchFamily="34" charset="0"/>
              </a:rPr>
              <a:t>I</a:t>
            </a:r>
            <a:r>
              <a:rPr lang="en-GB" altLang="lt-LT" sz="3600" b="1" kern="0" dirty="0" smtClean="0">
                <a:latin typeface="Arial Narrow" pitchFamily="34" charset="0"/>
              </a:rPr>
              <a:t>. </a:t>
            </a:r>
            <a:r>
              <a:rPr lang="lt-LT" altLang="lt-LT" sz="3600" b="1" kern="0" dirty="0" smtClean="0">
                <a:latin typeface="Arial Narrow" pitchFamily="34" charset="0"/>
              </a:rPr>
              <a:t>Kainos</a:t>
            </a:r>
            <a:endParaRPr lang="en-GB" altLang="lt-LT" sz="3600" b="1" kern="0" dirty="0" smtClean="0">
              <a:latin typeface="Arial Narrow" pitchFamily="34" charset="0"/>
            </a:endParaRPr>
          </a:p>
          <a:p>
            <a:pPr eaLnBrk="1" hangingPunct="1">
              <a:lnSpc>
                <a:spcPct val="90000"/>
              </a:lnSpc>
            </a:pPr>
            <a:r>
              <a:rPr lang="en-GB" altLang="lt-LT" sz="3600" b="1" kern="0" dirty="0" smtClean="0">
                <a:latin typeface="Arial Narrow" pitchFamily="34" charset="0"/>
              </a:rPr>
              <a:t>	IV. </a:t>
            </a:r>
            <a:r>
              <a:rPr lang="lt-LT" altLang="lt-LT" sz="3600" b="1" kern="0" dirty="0" smtClean="0">
                <a:latin typeface="Arial Narrow" pitchFamily="34" charset="0"/>
              </a:rPr>
              <a:t>VS finansai</a:t>
            </a:r>
            <a:endParaRPr lang="en-GB" altLang="lt-LT" sz="3600" b="1" kern="0" dirty="0" smtClean="0">
              <a:latin typeface="Arial Narrow" pitchFamily="34" charset="0"/>
            </a:endParaRPr>
          </a:p>
          <a:p>
            <a:pPr eaLnBrk="1" hangingPunct="1">
              <a:lnSpc>
                <a:spcPct val="90000"/>
              </a:lnSpc>
            </a:pPr>
            <a:r>
              <a:rPr lang="en-GB" altLang="lt-LT" sz="3600" b="1" kern="0" dirty="0" smtClean="0">
                <a:latin typeface="Arial Narrow" pitchFamily="34" charset="0"/>
              </a:rPr>
              <a:t>	V. </a:t>
            </a:r>
            <a:r>
              <a:rPr lang="lt-LT" altLang="lt-LT" sz="3600" b="1" kern="0" dirty="0" smtClean="0">
                <a:latin typeface="Arial Narrow" pitchFamily="34" charset="0"/>
              </a:rPr>
              <a:t>Ciklinė pozicija ir prognozės</a:t>
            </a:r>
            <a:endParaRPr lang="en-GB" altLang="lt-LT" sz="3600" b="1" kern="0" dirty="0" smtClean="0">
              <a:latin typeface="Arial Narrow" pitchFamily="34" charset="0"/>
            </a:endParaRPr>
          </a:p>
        </p:txBody>
      </p:sp>
    </p:spTree>
    <p:extLst>
      <p:ext uri="{BB962C8B-B14F-4D97-AF65-F5344CB8AC3E}">
        <p14:creationId xmlns:p14="http://schemas.microsoft.com/office/powerpoint/2010/main" val="874464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448" y="342900"/>
            <a:ext cx="8040688" cy="812660"/>
          </a:xfrm>
        </p:spPr>
        <p:txBody>
          <a:bodyPr/>
          <a:lstStyle/>
          <a:p>
            <a:r>
              <a:rPr lang="lt-LT" sz="2600" dirty="0">
                <a:solidFill>
                  <a:schemeClr val="tx1"/>
                </a:solidFill>
              </a:rPr>
              <a:t>Palyginti su kitomis VRE</a:t>
            </a:r>
            <a:r>
              <a:rPr lang="en-US" sz="2600" dirty="0">
                <a:solidFill>
                  <a:schemeClr val="tx1"/>
                </a:solidFill>
              </a:rPr>
              <a:t> </a:t>
            </a:r>
            <a:r>
              <a:rPr lang="lt-LT" sz="2600" dirty="0" smtClean="0">
                <a:solidFill>
                  <a:schemeClr val="tx1"/>
                </a:solidFill>
              </a:rPr>
              <a:t>valstybėmis</a:t>
            </a:r>
            <a:r>
              <a:rPr lang="lt-LT" sz="2600" dirty="0">
                <a:solidFill>
                  <a:schemeClr val="tx1"/>
                </a:solidFill>
              </a:rPr>
              <a:t>, Lietuva neišsiskiria </a:t>
            </a:r>
            <a:r>
              <a:rPr lang="en-US" sz="2600" dirty="0" err="1" smtClean="0">
                <a:solidFill>
                  <a:schemeClr val="tx1"/>
                </a:solidFill>
              </a:rPr>
              <a:t>maisto</a:t>
            </a:r>
            <a:r>
              <a:rPr lang="en-US" sz="2600" dirty="0" smtClean="0">
                <a:solidFill>
                  <a:schemeClr val="tx1"/>
                </a:solidFill>
              </a:rPr>
              <a:t>, </a:t>
            </a:r>
            <a:r>
              <a:rPr lang="en-US" sz="2600" dirty="0" err="1" smtClean="0">
                <a:solidFill>
                  <a:schemeClr val="tx1"/>
                </a:solidFill>
              </a:rPr>
              <a:t>alkoholio</a:t>
            </a:r>
            <a:r>
              <a:rPr lang="en-US" sz="2600" dirty="0" smtClean="0">
                <a:solidFill>
                  <a:schemeClr val="tx1"/>
                </a:solidFill>
              </a:rPr>
              <a:t> </a:t>
            </a:r>
            <a:r>
              <a:rPr lang="en-US" sz="2600" dirty="0" err="1" smtClean="0">
                <a:solidFill>
                  <a:schemeClr val="tx1"/>
                </a:solidFill>
              </a:rPr>
              <a:t>ir</a:t>
            </a:r>
            <a:r>
              <a:rPr lang="en-US" sz="2600" dirty="0" smtClean="0">
                <a:solidFill>
                  <a:schemeClr val="tx1"/>
                </a:solidFill>
              </a:rPr>
              <a:t> </a:t>
            </a:r>
            <a:r>
              <a:rPr lang="en-US" sz="2600" dirty="0" err="1" smtClean="0">
                <a:solidFill>
                  <a:schemeClr val="tx1"/>
                </a:solidFill>
              </a:rPr>
              <a:t>tabako</a:t>
            </a:r>
            <a:r>
              <a:rPr lang="en-US" sz="2600" dirty="0" smtClean="0">
                <a:solidFill>
                  <a:schemeClr val="tx1"/>
                </a:solidFill>
              </a:rPr>
              <a:t> </a:t>
            </a:r>
            <a:r>
              <a:rPr lang="lt-LT" sz="2600" dirty="0" smtClean="0">
                <a:solidFill>
                  <a:schemeClr val="tx1"/>
                </a:solidFill>
              </a:rPr>
              <a:t>kainų pokyčiais</a:t>
            </a:r>
            <a:endParaRPr lang="lt-LT" sz="2600" dirty="0">
              <a:solidFill>
                <a:schemeClr val="tx1"/>
              </a:solidFill>
            </a:endParaRPr>
          </a:p>
        </p:txBody>
      </p:sp>
      <p:sp>
        <p:nvSpPr>
          <p:cNvPr id="4" name="Slide Number Placeholder 3"/>
          <p:cNvSpPr>
            <a:spLocks noGrp="1"/>
          </p:cNvSpPr>
          <p:nvPr>
            <p:ph type="sldNum" sz="quarter" idx="11"/>
          </p:nvPr>
        </p:nvSpPr>
        <p:spPr/>
        <p:txBody>
          <a:bodyPr/>
          <a:lstStyle/>
          <a:p>
            <a:fld id="{F1918700-0CBE-4395-9A85-297B4F93F833}" type="slidenum">
              <a:rPr lang="en-GB" smtClean="0">
                <a:solidFill>
                  <a:srgbClr val="FFFFFF">
                    <a:lumMod val="50000"/>
                  </a:srgbClr>
                </a:solidFill>
              </a:rPr>
              <a:pPr/>
              <a:t>20</a:t>
            </a:fld>
            <a:endParaRPr lang="en-GB">
              <a:solidFill>
                <a:srgbClr val="FFFFFF">
                  <a:lumMod val="50000"/>
                </a:srgbClr>
              </a:solidFill>
            </a:endParaRPr>
          </a:p>
        </p:txBody>
      </p:sp>
      <p:sp>
        <p:nvSpPr>
          <p:cNvPr id="7" name="Rectangle 22"/>
          <p:cNvSpPr>
            <a:spLocks noChangeArrowheads="1"/>
          </p:cNvSpPr>
          <p:nvPr/>
        </p:nvSpPr>
        <p:spPr bwMode="auto">
          <a:xfrm>
            <a:off x="4880344" y="1154359"/>
            <a:ext cx="4104168" cy="909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7925" tIns="38963" rIns="77925" bIns="38963" anchor="ctr">
            <a:spAutoFit/>
          </a:bodyPr>
          <a:lstStyle/>
          <a:p>
            <a:pPr algn="ctr"/>
            <a:r>
              <a:rPr lang="lt-LT" b="1" dirty="0" smtClean="0">
                <a:solidFill>
                  <a:schemeClr val="tx2">
                    <a:lumMod val="60000"/>
                    <a:lumOff val="40000"/>
                  </a:schemeClr>
                </a:solidFill>
                <a:latin typeface="Arial Narrow" pitchFamily="34" charset="0"/>
              </a:rPr>
              <a:t>Maisto kainų pokytis 2018 m. I pusmetį</a:t>
            </a:r>
            <a:r>
              <a:rPr lang="en-US" b="1" dirty="0" smtClean="0">
                <a:solidFill>
                  <a:schemeClr val="tx2">
                    <a:lumMod val="60000"/>
                    <a:lumOff val="40000"/>
                  </a:schemeClr>
                </a:solidFill>
                <a:latin typeface="Arial Narrow" pitchFamily="34" charset="0"/>
              </a:rPr>
              <a:t> </a:t>
            </a:r>
            <a:r>
              <a:rPr lang="lt-LT" b="1" dirty="0" smtClean="0">
                <a:solidFill>
                  <a:schemeClr val="tx2">
                    <a:lumMod val="60000"/>
                    <a:lumOff val="40000"/>
                  </a:schemeClr>
                </a:solidFill>
                <a:latin typeface="Arial Narrow" pitchFamily="34" charset="0"/>
              </a:rPr>
              <a:t>VRE valstybėse (</a:t>
            </a:r>
            <a:r>
              <a:rPr lang="lt-LT" b="1" dirty="0" smtClean="0">
                <a:solidFill>
                  <a:srgbClr val="FF0000"/>
                </a:solidFill>
                <a:latin typeface="Arial Narrow" pitchFamily="34" charset="0"/>
              </a:rPr>
              <a:t>eliminavus mokesčių pokyčių poveikį</a:t>
            </a:r>
            <a:r>
              <a:rPr lang="lt-LT" b="1" dirty="0" smtClean="0">
                <a:solidFill>
                  <a:schemeClr val="accent1"/>
                </a:solidFill>
                <a:latin typeface="Arial Narrow" pitchFamily="34" charset="0"/>
              </a:rPr>
              <a:t>)</a:t>
            </a:r>
            <a:endParaRPr lang="en-GB" b="1" dirty="0">
              <a:solidFill>
                <a:schemeClr val="accent1"/>
              </a:solidFill>
              <a:latin typeface="Arial Narrow" pitchFamily="34" charset="0"/>
            </a:endParaRPr>
          </a:p>
        </p:txBody>
      </p:sp>
      <p:sp>
        <p:nvSpPr>
          <p:cNvPr id="8" name="Rectangle 22"/>
          <p:cNvSpPr>
            <a:spLocks noChangeArrowheads="1"/>
          </p:cNvSpPr>
          <p:nvPr/>
        </p:nvSpPr>
        <p:spPr bwMode="auto">
          <a:xfrm>
            <a:off x="432936" y="1245233"/>
            <a:ext cx="3284673" cy="632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7925" tIns="38963" rIns="77925" bIns="38963" anchor="ctr">
            <a:spAutoFit/>
          </a:bodyPr>
          <a:lstStyle/>
          <a:p>
            <a:pPr algn="ctr"/>
            <a:r>
              <a:rPr lang="lt-LT" b="1" dirty="0" smtClean="0">
                <a:solidFill>
                  <a:schemeClr val="tx2">
                    <a:lumMod val="60000"/>
                    <a:lumOff val="40000"/>
                  </a:schemeClr>
                </a:solidFill>
                <a:latin typeface="Arial Narrow" pitchFamily="34" charset="0"/>
              </a:rPr>
              <a:t>Maisto kainų pokytis 2018 m. I pusmetį VRE valstybėse</a:t>
            </a:r>
            <a:endParaRPr lang="en-GB" b="1" dirty="0">
              <a:solidFill>
                <a:schemeClr val="tx2">
                  <a:lumMod val="60000"/>
                  <a:lumOff val="40000"/>
                </a:schemeClr>
              </a:solidFill>
              <a:latin typeface="Arial Narrow"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3006070555"/>
              </p:ext>
            </p:extLst>
          </p:nvPr>
        </p:nvGraphicFramePr>
        <p:xfrm>
          <a:off x="4610100" y="2064043"/>
          <a:ext cx="4533900" cy="42224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3977486720"/>
              </p:ext>
            </p:extLst>
          </p:nvPr>
        </p:nvGraphicFramePr>
        <p:xfrm>
          <a:off x="0" y="2070101"/>
          <a:ext cx="4427984" cy="41653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872016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338413D2-2309-4F8D-881F-D03DF29B1F61}" type="slidenum">
              <a:rPr lang="en-GB" smtClean="0">
                <a:solidFill>
                  <a:prstClr val="white">
                    <a:lumMod val="50000"/>
                  </a:prstClr>
                </a:solidFill>
              </a:rPr>
              <a:pPr>
                <a:defRPr/>
              </a:pPr>
              <a:t>21</a:t>
            </a:fld>
            <a:endParaRPr lang="en-GB">
              <a:solidFill>
                <a:prstClr val="white">
                  <a:lumMod val="50000"/>
                </a:prstClr>
              </a:solidFill>
            </a:endParaRPr>
          </a:p>
        </p:txBody>
      </p:sp>
      <p:sp>
        <p:nvSpPr>
          <p:cNvPr id="7" name="Rectangle 4"/>
          <p:cNvSpPr txBox="1">
            <a:spLocks noChangeArrowheads="1"/>
          </p:cNvSpPr>
          <p:nvPr/>
        </p:nvSpPr>
        <p:spPr>
          <a:xfrm>
            <a:off x="179512" y="1196753"/>
            <a:ext cx="9359900" cy="3024335"/>
          </a:xfrm>
          <a:prstGeom prst="rect">
            <a:avLst/>
          </a:prstGeom>
        </p:spPr>
        <p:txBody>
          <a:bodyPr anchor="b"/>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pPr eaLnBrk="1" hangingPunct="1">
              <a:lnSpc>
                <a:spcPct val="90000"/>
              </a:lnSpc>
            </a:pPr>
            <a:endParaRPr lang="en-GB" altLang="lt-LT" sz="3600" b="1" kern="0" dirty="0" smtClean="0">
              <a:latin typeface="Arial Narrow" pitchFamily="34" charset="0"/>
            </a:endParaRPr>
          </a:p>
          <a:p>
            <a:pPr eaLnBrk="1" hangingPunct="1">
              <a:lnSpc>
                <a:spcPct val="90000"/>
              </a:lnSpc>
            </a:pPr>
            <a:r>
              <a:rPr lang="en-GB" altLang="lt-LT" sz="3600" b="1" kern="0" dirty="0" smtClean="0">
                <a:latin typeface="Arial Narrow" pitchFamily="34" charset="0"/>
              </a:rPr>
              <a:t>	IV. </a:t>
            </a:r>
            <a:r>
              <a:rPr lang="lt-LT" altLang="lt-LT" sz="3600" b="1" kern="0" dirty="0" smtClean="0">
                <a:latin typeface="Arial Narrow" pitchFamily="34" charset="0"/>
              </a:rPr>
              <a:t>VS finansai</a:t>
            </a:r>
            <a:endParaRPr lang="en-GB" altLang="lt-LT" sz="3600" b="1" kern="0" dirty="0" smtClean="0">
              <a:latin typeface="Arial Narrow" pitchFamily="34" charset="0"/>
            </a:endParaRPr>
          </a:p>
        </p:txBody>
      </p:sp>
    </p:spTree>
    <p:extLst>
      <p:ext uri="{BB962C8B-B14F-4D97-AF65-F5344CB8AC3E}">
        <p14:creationId xmlns:p14="http://schemas.microsoft.com/office/powerpoint/2010/main" val="8782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1115616" y="252414"/>
            <a:ext cx="7909688" cy="827087"/>
          </a:xfrm>
        </p:spPr>
        <p:txBody>
          <a:bodyPr/>
          <a:lstStyle/>
          <a:p>
            <a:pPr eaLnBrk="1" hangingPunct="1"/>
            <a:r>
              <a:rPr lang="lt-LT" altLang="lt-LT" sz="2400" dirty="0" smtClean="0">
                <a:solidFill>
                  <a:schemeClr val="tx1"/>
                </a:solidFill>
                <a:latin typeface="Arial Narrow" pitchFamily="34" charset="0"/>
              </a:rPr>
              <a:t>Ciklinis ekonomikos pakilimas yra dosnus pajamų valdžios sektoriui</a:t>
            </a:r>
            <a:endParaRPr lang="en-GB" altLang="lt-LT" sz="2400" dirty="0" smtClean="0">
              <a:solidFill>
                <a:schemeClr val="tx1"/>
              </a:solidFill>
              <a:latin typeface="Arial Narrow" pitchFamily="34" charset="0"/>
            </a:endParaRPr>
          </a:p>
        </p:txBody>
      </p:sp>
      <p:sp>
        <p:nvSpPr>
          <p:cNvPr id="5" name="Rectangle 22"/>
          <p:cNvSpPr>
            <a:spLocks noChangeArrowheads="1"/>
          </p:cNvSpPr>
          <p:nvPr/>
        </p:nvSpPr>
        <p:spPr bwMode="auto">
          <a:xfrm>
            <a:off x="179512" y="1362083"/>
            <a:ext cx="6443320" cy="355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7925" tIns="38963" rIns="77925" bIns="38963" anchor="ctr">
            <a:spAutoFit/>
          </a:bodyPr>
          <a:lstStyle/>
          <a:p>
            <a:pPr algn="ctr"/>
            <a:r>
              <a:rPr lang="lt-LT" b="1" dirty="0" smtClean="0">
                <a:solidFill>
                  <a:schemeClr val="tx2">
                    <a:lumMod val="60000"/>
                    <a:lumOff val="40000"/>
                  </a:schemeClr>
                </a:solidFill>
                <a:latin typeface="Arial Narrow" pitchFamily="34" charset="0"/>
              </a:rPr>
              <a:t>Valdžios sektoriaus pajamos, išlaidos ir balansas (4K </a:t>
            </a:r>
            <a:r>
              <a:rPr lang="lt-LT" b="1" dirty="0" err="1" smtClean="0">
                <a:solidFill>
                  <a:schemeClr val="tx2">
                    <a:lumMod val="60000"/>
                    <a:lumOff val="40000"/>
                  </a:schemeClr>
                </a:solidFill>
                <a:latin typeface="Arial Narrow" pitchFamily="34" charset="0"/>
              </a:rPr>
              <a:t>sl</a:t>
            </a:r>
            <a:r>
              <a:rPr lang="lt-LT" b="1" dirty="0" smtClean="0">
                <a:solidFill>
                  <a:schemeClr val="tx2">
                    <a:lumMod val="60000"/>
                    <a:lumOff val="40000"/>
                  </a:schemeClr>
                </a:solidFill>
                <a:latin typeface="Arial Narrow" pitchFamily="34" charset="0"/>
              </a:rPr>
              <a:t>. </a:t>
            </a:r>
            <a:r>
              <a:rPr lang="lt-LT" b="1" dirty="0">
                <a:solidFill>
                  <a:schemeClr val="tx2">
                    <a:lumMod val="60000"/>
                    <a:lumOff val="40000"/>
                  </a:schemeClr>
                </a:solidFill>
                <a:latin typeface="Arial Narrow" pitchFamily="34" charset="0"/>
              </a:rPr>
              <a:t>s</a:t>
            </a:r>
            <a:r>
              <a:rPr lang="lt-LT" b="1" dirty="0" smtClean="0">
                <a:solidFill>
                  <a:schemeClr val="tx2">
                    <a:lumMod val="60000"/>
                    <a:lumOff val="40000"/>
                  </a:schemeClr>
                </a:solidFill>
                <a:latin typeface="Arial Narrow" pitchFamily="34" charset="0"/>
              </a:rPr>
              <a:t>umos)</a:t>
            </a:r>
            <a:endParaRPr lang="en-GB" b="1" dirty="0">
              <a:solidFill>
                <a:schemeClr val="tx2">
                  <a:lumMod val="60000"/>
                  <a:lumOff val="40000"/>
                </a:schemeClr>
              </a:solidFill>
              <a:latin typeface="Arial Narrow"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85313926"/>
              </p:ext>
            </p:extLst>
          </p:nvPr>
        </p:nvGraphicFramePr>
        <p:xfrm>
          <a:off x="563936" y="1775280"/>
          <a:ext cx="7968504" cy="44620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650090"/>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1115616" y="252414"/>
            <a:ext cx="7909688" cy="827087"/>
          </a:xfrm>
        </p:spPr>
        <p:txBody>
          <a:bodyPr/>
          <a:lstStyle/>
          <a:p>
            <a:pPr eaLnBrk="1" hangingPunct="1"/>
            <a:r>
              <a:rPr lang="lt-LT" altLang="lt-LT" sz="2400" dirty="0" smtClean="0">
                <a:solidFill>
                  <a:schemeClr val="tx1"/>
                </a:solidFill>
                <a:latin typeface="Arial Narrow" pitchFamily="34" charset="0"/>
              </a:rPr>
              <a:t>Tačiau neramina tai, kad vis daugėja </a:t>
            </a:r>
            <a:r>
              <a:rPr lang="lt-LT" altLang="lt-LT" sz="2400" dirty="0" err="1" smtClean="0">
                <a:solidFill>
                  <a:schemeClr val="tx1"/>
                </a:solidFill>
                <a:latin typeface="Arial Narrow" pitchFamily="34" charset="0"/>
              </a:rPr>
              <a:t>prociklinės</a:t>
            </a:r>
            <a:r>
              <a:rPr lang="lt-LT" altLang="lt-LT" sz="2400" dirty="0" smtClean="0">
                <a:solidFill>
                  <a:schemeClr val="tx1"/>
                </a:solidFill>
                <a:latin typeface="Arial Narrow" pitchFamily="34" charset="0"/>
              </a:rPr>
              <a:t> fiskalinės politikos požymių (I) (</a:t>
            </a:r>
            <a:r>
              <a:rPr lang="lt-LT" altLang="lt-LT" sz="2400" dirty="0" smtClean="0">
                <a:solidFill>
                  <a:srgbClr val="FF0000"/>
                </a:solidFill>
                <a:latin typeface="Arial Narrow" pitchFamily="34" charset="0"/>
              </a:rPr>
              <a:t>nevieša</a:t>
            </a:r>
            <a:r>
              <a:rPr lang="lt-LT" altLang="lt-LT" sz="2400" dirty="0" smtClean="0">
                <a:solidFill>
                  <a:schemeClr val="tx1"/>
                </a:solidFill>
                <a:latin typeface="Arial Narrow" pitchFamily="34" charset="0"/>
              </a:rPr>
              <a:t>)</a:t>
            </a:r>
            <a:endParaRPr lang="en-GB" altLang="lt-LT" sz="2400" dirty="0" smtClean="0">
              <a:solidFill>
                <a:schemeClr val="tx1"/>
              </a:solidFill>
              <a:latin typeface="Arial Narrow" pitchFamily="34" charset="0"/>
            </a:endParaRPr>
          </a:p>
        </p:txBody>
      </p:sp>
      <p:sp>
        <p:nvSpPr>
          <p:cNvPr id="5" name="Rectangle 22"/>
          <p:cNvSpPr>
            <a:spLocks noChangeArrowheads="1"/>
          </p:cNvSpPr>
          <p:nvPr/>
        </p:nvSpPr>
        <p:spPr bwMode="auto">
          <a:xfrm>
            <a:off x="132490" y="1268760"/>
            <a:ext cx="8784976" cy="632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7925" tIns="38963" rIns="77925" bIns="38963" anchor="ctr">
            <a:spAutoFit/>
          </a:bodyPr>
          <a:lstStyle/>
          <a:p>
            <a:r>
              <a:rPr lang="lt-LT" b="1" dirty="0" smtClean="0">
                <a:solidFill>
                  <a:schemeClr val="tx2">
                    <a:lumMod val="60000"/>
                    <a:lumOff val="40000"/>
                  </a:schemeClr>
                </a:solidFill>
                <a:latin typeface="Arial Narrow" pitchFamily="34" charset="0"/>
              </a:rPr>
              <a:t>Preliminarūs vertinimai rodo, kad 2018 </a:t>
            </a:r>
            <a:r>
              <a:rPr lang="lt-LT" b="1" dirty="0">
                <a:solidFill>
                  <a:schemeClr val="tx2">
                    <a:lumMod val="60000"/>
                    <a:lumOff val="40000"/>
                  </a:schemeClr>
                </a:solidFill>
                <a:latin typeface="Arial Narrow" pitchFamily="34" charset="0"/>
              </a:rPr>
              <a:t>m. birželio 26 d. LR Seimo priimtų mokesčių ir socialinio draudimo pakeitimai nėra </a:t>
            </a:r>
            <a:r>
              <a:rPr lang="lt-LT" b="1" dirty="0" err="1">
                <a:solidFill>
                  <a:schemeClr val="tx2">
                    <a:lumMod val="60000"/>
                    <a:lumOff val="40000"/>
                  </a:schemeClr>
                </a:solidFill>
                <a:latin typeface="Arial Narrow" pitchFamily="34" charset="0"/>
              </a:rPr>
              <a:t>fiskališkai</a:t>
            </a:r>
            <a:r>
              <a:rPr lang="lt-LT" b="1" dirty="0">
                <a:solidFill>
                  <a:schemeClr val="tx2">
                    <a:lumMod val="60000"/>
                    <a:lumOff val="40000"/>
                  </a:schemeClr>
                </a:solidFill>
                <a:latin typeface="Arial Narrow" pitchFamily="34" charset="0"/>
              </a:rPr>
              <a:t> </a:t>
            </a:r>
            <a:r>
              <a:rPr lang="lt-LT" b="1" dirty="0" smtClean="0">
                <a:solidFill>
                  <a:schemeClr val="tx2">
                    <a:lumMod val="60000"/>
                    <a:lumOff val="40000"/>
                  </a:schemeClr>
                </a:solidFill>
                <a:latin typeface="Arial Narrow" pitchFamily="34" charset="0"/>
              </a:rPr>
              <a:t>neutralūs...</a:t>
            </a:r>
            <a:endParaRPr lang="lt-LT" b="1" dirty="0">
              <a:solidFill>
                <a:schemeClr val="tx2">
                  <a:lumMod val="60000"/>
                  <a:lumOff val="40000"/>
                </a:schemeClr>
              </a:solidFill>
              <a:latin typeface="Arial Narrow" pitchFamily="34" charset="0"/>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51520" y="1916832"/>
            <a:ext cx="7128792" cy="4464496"/>
          </a:xfrm>
          <a:prstGeom prst="rect">
            <a:avLst/>
          </a:prstGeom>
          <a:noFill/>
          <a:ln>
            <a:noFill/>
          </a:ln>
        </p:spPr>
      </p:pic>
    </p:spTree>
    <p:extLst>
      <p:ext uri="{BB962C8B-B14F-4D97-AF65-F5344CB8AC3E}">
        <p14:creationId xmlns:p14="http://schemas.microsoft.com/office/powerpoint/2010/main" val="2486443766"/>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1115616" y="252414"/>
            <a:ext cx="7909688" cy="827087"/>
          </a:xfrm>
        </p:spPr>
        <p:txBody>
          <a:bodyPr/>
          <a:lstStyle/>
          <a:p>
            <a:pPr eaLnBrk="1" hangingPunct="1"/>
            <a:r>
              <a:rPr lang="lt-LT" altLang="lt-LT" sz="2400" dirty="0" smtClean="0">
                <a:solidFill>
                  <a:schemeClr val="tx1"/>
                </a:solidFill>
                <a:latin typeface="Arial Narrow" pitchFamily="34" charset="0"/>
              </a:rPr>
              <a:t>Tačiau neramina tai, kad vis daugėja </a:t>
            </a:r>
            <a:r>
              <a:rPr lang="lt-LT" altLang="lt-LT" sz="2400" dirty="0" err="1" smtClean="0">
                <a:solidFill>
                  <a:schemeClr val="tx1"/>
                </a:solidFill>
                <a:latin typeface="Arial Narrow" pitchFamily="34" charset="0"/>
              </a:rPr>
              <a:t>prociklinės</a:t>
            </a:r>
            <a:r>
              <a:rPr lang="lt-LT" altLang="lt-LT" sz="2400" dirty="0" smtClean="0">
                <a:solidFill>
                  <a:schemeClr val="tx1"/>
                </a:solidFill>
                <a:latin typeface="Arial Narrow" pitchFamily="34" charset="0"/>
              </a:rPr>
              <a:t> fiskalinės politikos požymių (II</a:t>
            </a:r>
            <a:r>
              <a:rPr lang="lt-LT" altLang="lt-LT" sz="2400" dirty="0">
                <a:solidFill>
                  <a:schemeClr val="tx1"/>
                </a:solidFill>
                <a:latin typeface="Arial Narrow" pitchFamily="34" charset="0"/>
              </a:rPr>
              <a:t>) (</a:t>
            </a:r>
            <a:r>
              <a:rPr lang="lt-LT" altLang="lt-LT" sz="2400" dirty="0">
                <a:solidFill>
                  <a:srgbClr val="FF0000"/>
                </a:solidFill>
                <a:latin typeface="Arial Narrow" pitchFamily="34" charset="0"/>
              </a:rPr>
              <a:t>nevieša</a:t>
            </a:r>
            <a:r>
              <a:rPr lang="lt-LT" altLang="lt-LT" sz="2400" dirty="0">
                <a:solidFill>
                  <a:schemeClr val="tx1"/>
                </a:solidFill>
                <a:latin typeface="Arial Narrow" pitchFamily="34" charset="0"/>
              </a:rPr>
              <a:t>)</a:t>
            </a:r>
            <a:endParaRPr lang="en-GB" altLang="lt-LT" sz="2400" dirty="0" smtClean="0">
              <a:solidFill>
                <a:schemeClr val="tx1"/>
              </a:solidFill>
              <a:latin typeface="Arial Narrow" pitchFamily="34" charset="0"/>
            </a:endParaRPr>
          </a:p>
        </p:txBody>
      </p:sp>
      <p:sp>
        <p:nvSpPr>
          <p:cNvPr id="5" name="Rectangle 22"/>
          <p:cNvSpPr>
            <a:spLocks noChangeArrowheads="1"/>
          </p:cNvSpPr>
          <p:nvPr/>
        </p:nvSpPr>
        <p:spPr bwMode="auto">
          <a:xfrm>
            <a:off x="160760" y="1196752"/>
            <a:ext cx="8784976" cy="632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7925" tIns="38963" rIns="77925" bIns="38963" anchor="ctr">
            <a:spAutoFit/>
          </a:bodyPr>
          <a:lstStyle/>
          <a:p>
            <a:r>
              <a:rPr lang="lt-LT" b="1" dirty="0" smtClean="0">
                <a:solidFill>
                  <a:schemeClr val="tx2">
                    <a:lumMod val="60000"/>
                    <a:lumOff val="40000"/>
                  </a:schemeClr>
                </a:solidFill>
                <a:latin typeface="Arial Narrow" pitchFamily="34" charset="0"/>
              </a:rPr>
              <a:t>... ir atsižvelgus </a:t>
            </a:r>
            <a:r>
              <a:rPr lang="lt-LT" b="1" dirty="0">
                <a:solidFill>
                  <a:schemeClr val="tx2">
                    <a:lumMod val="60000"/>
                    <a:lumOff val="40000"/>
                  </a:schemeClr>
                </a:solidFill>
                <a:latin typeface="Arial Narrow" pitchFamily="34" charset="0"/>
              </a:rPr>
              <a:t>į ekonomikos </a:t>
            </a:r>
            <a:r>
              <a:rPr lang="lt-LT" b="1" dirty="0" smtClean="0">
                <a:solidFill>
                  <a:schemeClr val="tx2">
                    <a:lumMod val="60000"/>
                    <a:lumOff val="40000"/>
                  </a:schemeClr>
                </a:solidFill>
                <a:latin typeface="Arial Narrow" pitchFamily="34" charset="0"/>
              </a:rPr>
              <a:t>ciklinę padėtį priimti pakeitimai laikytini </a:t>
            </a:r>
            <a:r>
              <a:rPr lang="lt-LT" b="1" dirty="0" err="1">
                <a:solidFill>
                  <a:schemeClr val="tx2">
                    <a:lumMod val="60000"/>
                    <a:lumOff val="40000"/>
                  </a:schemeClr>
                </a:solidFill>
                <a:latin typeface="Arial Narrow" pitchFamily="34" charset="0"/>
              </a:rPr>
              <a:t>prociklinės</a:t>
            </a:r>
            <a:r>
              <a:rPr lang="lt-LT" b="1" dirty="0">
                <a:solidFill>
                  <a:schemeClr val="tx2">
                    <a:lumMod val="60000"/>
                    <a:lumOff val="40000"/>
                  </a:schemeClr>
                </a:solidFill>
                <a:latin typeface="Arial Narrow" pitchFamily="34" charset="0"/>
              </a:rPr>
              <a:t> fiskalinės politikos išraiška</a:t>
            </a:r>
            <a:r>
              <a:rPr lang="lt-LT" b="1" dirty="0" smtClean="0">
                <a:solidFill>
                  <a:schemeClr val="tx2">
                    <a:lumMod val="60000"/>
                    <a:lumOff val="40000"/>
                  </a:schemeClr>
                </a:solidFill>
                <a:latin typeface="Arial Narrow" pitchFamily="34" charset="0"/>
              </a:rPr>
              <a:t>.</a:t>
            </a:r>
            <a:endParaRPr lang="lt-LT" b="1" dirty="0">
              <a:solidFill>
                <a:schemeClr val="tx2">
                  <a:lumMod val="60000"/>
                  <a:lumOff val="40000"/>
                </a:schemeClr>
              </a:solidFill>
              <a:latin typeface="Arial Narrow" pitchFamily="34" charset="0"/>
            </a:endParaRPr>
          </a:p>
        </p:txBody>
      </p:sp>
      <p:sp>
        <p:nvSpPr>
          <p:cNvPr id="2" name="TextBox 1"/>
          <p:cNvSpPr txBox="1"/>
          <p:nvPr/>
        </p:nvSpPr>
        <p:spPr>
          <a:xfrm>
            <a:off x="256999" y="1847302"/>
            <a:ext cx="8496944" cy="1323439"/>
          </a:xfrm>
          <a:prstGeom prst="rect">
            <a:avLst/>
          </a:prstGeom>
          <a:noFill/>
        </p:spPr>
        <p:txBody>
          <a:bodyPr wrap="square" rtlCol="0">
            <a:spAutoFit/>
          </a:bodyPr>
          <a:lstStyle/>
          <a:p>
            <a:r>
              <a:rPr lang="lt-LT" sz="1600" dirty="0" smtClean="0"/>
              <a:t>„[...] apie </a:t>
            </a:r>
            <a:r>
              <a:rPr lang="lt-LT" sz="1600" dirty="0"/>
              <a:t>fiskalinės politikos pobūdį galima spręsti pagal pirminio (t. y. be mokamų palūkanų, kurios yra ankstesniais laikotarpiais vykdytos fiskalinės politikos pasekmė) struktūrinio valdžios sektoriaus balanso (PSVSB) pokytį ir produkcijos atotrūkio nuo potencialo (PA) ženklą. Jeigu tam tikrais metais PA </a:t>
            </a:r>
            <a:r>
              <a:rPr lang="lt-LT" sz="1600" dirty="0" smtClean="0"/>
              <a:t>ir </a:t>
            </a:r>
            <a:r>
              <a:rPr lang="lt-LT" sz="1600" dirty="0"/>
              <a:t>PSVSB pokytis yra </a:t>
            </a:r>
            <a:r>
              <a:rPr lang="lt-LT" sz="1600" u="sng" dirty="0" smtClean="0"/>
              <a:t>to paties</a:t>
            </a:r>
            <a:r>
              <a:rPr lang="lt-LT" sz="1600" dirty="0" smtClean="0"/>
              <a:t> </a:t>
            </a:r>
            <a:r>
              <a:rPr lang="lt-LT" sz="1600" dirty="0"/>
              <a:t>(</a:t>
            </a:r>
            <a:r>
              <a:rPr lang="lt-LT" sz="1600" b="1" dirty="0"/>
              <a:t>skirtingo</a:t>
            </a:r>
            <a:r>
              <a:rPr lang="lt-LT" sz="1600" dirty="0"/>
              <a:t>) </a:t>
            </a:r>
            <a:r>
              <a:rPr lang="lt-LT" sz="1600" dirty="0" smtClean="0"/>
              <a:t>ženklo – fiskalinė politika laikytina </a:t>
            </a:r>
            <a:r>
              <a:rPr lang="lt-LT" sz="1600" u="sng" dirty="0" smtClean="0"/>
              <a:t>anticikline</a:t>
            </a:r>
            <a:r>
              <a:rPr lang="lt-LT" sz="1600" dirty="0" smtClean="0"/>
              <a:t> (</a:t>
            </a:r>
            <a:r>
              <a:rPr lang="lt-LT" sz="1600" b="1" dirty="0" err="1" smtClean="0"/>
              <a:t>procikline</a:t>
            </a:r>
            <a:r>
              <a:rPr lang="lt-LT" sz="1600" dirty="0" smtClean="0"/>
              <a:t>) [...]“.</a:t>
            </a:r>
            <a:endParaRPr lang="lt-LT" sz="1600" dirty="0"/>
          </a:p>
        </p:txBody>
      </p:sp>
      <p:pic>
        <p:nvPicPr>
          <p:cNvPr id="92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0688" y="3179208"/>
            <a:ext cx="12152500" cy="3058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6096164"/>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338413D2-2309-4F8D-881F-D03DF29B1F61}" type="slidenum">
              <a:rPr lang="en-GB" smtClean="0">
                <a:solidFill>
                  <a:prstClr val="white">
                    <a:lumMod val="50000"/>
                  </a:prstClr>
                </a:solidFill>
              </a:rPr>
              <a:pPr>
                <a:defRPr/>
              </a:pPr>
              <a:t>25</a:t>
            </a:fld>
            <a:endParaRPr lang="en-GB">
              <a:solidFill>
                <a:prstClr val="white">
                  <a:lumMod val="50000"/>
                </a:prstClr>
              </a:solidFill>
            </a:endParaRPr>
          </a:p>
        </p:txBody>
      </p:sp>
      <p:sp>
        <p:nvSpPr>
          <p:cNvPr id="7" name="Rectangle 4"/>
          <p:cNvSpPr txBox="1">
            <a:spLocks noChangeArrowheads="1"/>
          </p:cNvSpPr>
          <p:nvPr/>
        </p:nvSpPr>
        <p:spPr>
          <a:xfrm>
            <a:off x="179512" y="1196753"/>
            <a:ext cx="9359900" cy="2952327"/>
          </a:xfrm>
          <a:prstGeom prst="rect">
            <a:avLst/>
          </a:prstGeom>
        </p:spPr>
        <p:txBody>
          <a:bodyPr anchor="b"/>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pPr eaLnBrk="1" hangingPunct="1">
              <a:lnSpc>
                <a:spcPct val="90000"/>
              </a:lnSpc>
            </a:pPr>
            <a:endParaRPr lang="en-GB" altLang="lt-LT" sz="3600" b="1" kern="0" dirty="0" smtClean="0">
              <a:latin typeface="Arial Narrow" pitchFamily="34" charset="0"/>
            </a:endParaRPr>
          </a:p>
          <a:p>
            <a:pPr eaLnBrk="1" hangingPunct="1">
              <a:lnSpc>
                <a:spcPct val="90000"/>
              </a:lnSpc>
            </a:pPr>
            <a:r>
              <a:rPr lang="en-GB" altLang="lt-LT" sz="3600" b="1" kern="0" dirty="0" smtClean="0">
                <a:latin typeface="Arial Narrow" pitchFamily="34" charset="0"/>
              </a:rPr>
              <a:t>	V. </a:t>
            </a:r>
            <a:r>
              <a:rPr lang="lt-LT" altLang="lt-LT" sz="3600" b="1" kern="0" dirty="0" smtClean="0">
                <a:latin typeface="Arial Narrow" pitchFamily="34" charset="0"/>
              </a:rPr>
              <a:t>Ciklinė pozicija ir prognozės</a:t>
            </a:r>
            <a:endParaRPr lang="en-GB" altLang="lt-LT" sz="3600" b="1" kern="0" dirty="0" smtClean="0">
              <a:latin typeface="Arial Narrow" pitchFamily="34" charset="0"/>
            </a:endParaRPr>
          </a:p>
        </p:txBody>
      </p:sp>
    </p:spTree>
    <p:extLst>
      <p:ext uri="{BB962C8B-B14F-4D97-AF65-F5344CB8AC3E}">
        <p14:creationId xmlns:p14="http://schemas.microsoft.com/office/powerpoint/2010/main" val="87821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eaLnBrk="0" fontAlgn="base" hangingPunct="0">
              <a:spcBef>
                <a:spcPct val="0"/>
              </a:spcBef>
              <a:spcAft>
                <a:spcPct val="0"/>
              </a:spcAft>
              <a:defRPr sz="2800">
                <a:solidFill>
                  <a:schemeClr val="tx2"/>
                </a:solidFill>
                <a:latin typeface="Arial" charset="0"/>
              </a:defRPr>
            </a:lvl6pPr>
            <a:lvl7pPr marL="2971800" indent="-228600" eaLnBrk="0" fontAlgn="base" hangingPunct="0">
              <a:spcBef>
                <a:spcPct val="0"/>
              </a:spcBef>
              <a:spcAft>
                <a:spcPct val="0"/>
              </a:spcAft>
              <a:defRPr sz="2800">
                <a:solidFill>
                  <a:schemeClr val="tx2"/>
                </a:solidFill>
                <a:latin typeface="Arial" charset="0"/>
              </a:defRPr>
            </a:lvl7pPr>
            <a:lvl8pPr marL="3429000" indent="-228600" eaLnBrk="0" fontAlgn="base" hangingPunct="0">
              <a:spcBef>
                <a:spcPct val="0"/>
              </a:spcBef>
              <a:spcAft>
                <a:spcPct val="0"/>
              </a:spcAft>
              <a:defRPr sz="2800">
                <a:solidFill>
                  <a:schemeClr val="tx2"/>
                </a:solidFill>
                <a:latin typeface="Arial" charset="0"/>
              </a:defRPr>
            </a:lvl8pPr>
            <a:lvl9pPr marL="3886200" indent="-228600" eaLnBrk="0" fontAlgn="base" hangingPunct="0">
              <a:spcBef>
                <a:spcPct val="0"/>
              </a:spcBef>
              <a:spcAft>
                <a:spcPct val="0"/>
              </a:spcAft>
              <a:defRPr sz="2800">
                <a:solidFill>
                  <a:schemeClr val="tx2"/>
                </a:solidFill>
                <a:latin typeface="Arial" charset="0"/>
              </a:defRPr>
            </a:lvl9pPr>
          </a:lstStyle>
          <a:p>
            <a:pPr eaLnBrk="1" hangingPunct="1"/>
            <a:fld id="{34118FF8-550A-4D9A-864D-B19D64B69208}" type="slidenum">
              <a:rPr lang="en-GB" altLang="lt-LT" sz="1000" smtClean="0">
                <a:solidFill>
                  <a:srgbClr val="004833"/>
                </a:solidFill>
              </a:rPr>
              <a:pPr eaLnBrk="1" hangingPunct="1"/>
              <a:t>26</a:t>
            </a:fld>
            <a:endParaRPr lang="en-GB" altLang="lt-LT" sz="1000" smtClean="0">
              <a:solidFill>
                <a:srgbClr val="004833"/>
              </a:solidFill>
            </a:endParaRPr>
          </a:p>
        </p:txBody>
      </p:sp>
      <p:sp>
        <p:nvSpPr>
          <p:cNvPr id="5" name="Rectangle 4"/>
          <p:cNvSpPr/>
          <p:nvPr/>
        </p:nvSpPr>
        <p:spPr>
          <a:xfrm>
            <a:off x="1115616" y="460199"/>
            <a:ext cx="7829550" cy="461962"/>
          </a:xfrm>
          <a:prstGeom prst="rect">
            <a:avLst/>
          </a:prstGeom>
        </p:spPr>
        <p:txBody>
          <a:bodyPr anchor="ctr">
            <a:spAutoFit/>
          </a:bodyPr>
          <a:lstStyle/>
          <a:p>
            <a:pPr>
              <a:defRPr/>
            </a:pPr>
            <a:r>
              <a:rPr lang="lt-LT" sz="2400" b="1" dirty="0" smtClean="0">
                <a:latin typeface="Arial Narrow" pitchFamily="34" charset="0"/>
                <a:ea typeface="+mj-ea"/>
                <a:cs typeface="+mj-cs"/>
              </a:rPr>
              <a:t>LB vertinimu, ekonomikos aktyvumas viršija potencialųjį jo lygį</a:t>
            </a:r>
            <a:endParaRPr lang="en-GB" sz="2400" b="1" dirty="0">
              <a:latin typeface="Arial Narrow" pitchFamily="34" charset="0"/>
              <a:ea typeface="+mj-ea"/>
              <a:cs typeface="+mj-cs"/>
            </a:endParaRPr>
          </a:p>
        </p:txBody>
      </p:sp>
      <p:graphicFrame>
        <p:nvGraphicFramePr>
          <p:cNvPr id="2" name="Chart 5"/>
          <p:cNvGraphicFramePr>
            <a:graphicFrameLocks/>
          </p:cNvGraphicFramePr>
          <p:nvPr>
            <p:extLst>
              <p:ext uri="{D42A27DB-BD31-4B8C-83A1-F6EECF244321}">
                <p14:modId xmlns:p14="http://schemas.microsoft.com/office/powerpoint/2010/main" val="2031243714"/>
              </p:ext>
            </p:extLst>
          </p:nvPr>
        </p:nvGraphicFramePr>
        <p:xfrm>
          <a:off x="323528" y="1268760"/>
          <a:ext cx="7898724" cy="5112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26976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4499069"/>
              </p:ext>
            </p:extLst>
          </p:nvPr>
        </p:nvGraphicFramePr>
        <p:xfrm>
          <a:off x="1049216" y="1260434"/>
          <a:ext cx="7045570" cy="5126564"/>
        </p:xfrm>
        <a:graphic>
          <a:graphicData uri="http://schemas.openxmlformats.org/drawingml/2006/table">
            <a:tbl>
              <a:tblPr>
                <a:tableStyleId>{5C22544A-7EE6-4342-B048-85BDC9FD1C3A}</a:tableStyleId>
              </a:tblPr>
              <a:tblGrid>
                <a:gridCol w="3439614"/>
                <a:gridCol w="1242976"/>
                <a:gridCol w="1063503"/>
                <a:gridCol w="1299477"/>
              </a:tblGrid>
              <a:tr h="304015">
                <a:tc>
                  <a:txBody>
                    <a:bodyPr/>
                    <a:lstStyle/>
                    <a:p>
                      <a:pPr>
                        <a:lnSpc>
                          <a:spcPct val="115000"/>
                        </a:lnSpc>
                        <a:spcAft>
                          <a:spcPts val="1000"/>
                        </a:spcAft>
                      </a:pPr>
                      <a:r>
                        <a:rPr lang="lt-LT" sz="1400" noProof="0" dirty="0" smtClean="0">
                          <a:effectLst/>
                          <a:latin typeface="+mn-lt"/>
                        </a:rPr>
                        <a:t> </a:t>
                      </a:r>
                      <a:endParaRPr lang="lt-LT" sz="1400" noProof="0" dirty="0">
                        <a:effectLst/>
                        <a:latin typeface="+mn-lt"/>
                        <a:ea typeface="Calibri"/>
                        <a:cs typeface="Times New Roman"/>
                      </a:endParaRPr>
                    </a:p>
                  </a:txBody>
                  <a:tcPr marL="8792" marR="8792" marT="9525" marB="0" anchor="b"/>
                </a:tc>
                <a:tc gridSpan="3">
                  <a:txBody>
                    <a:bodyPr/>
                    <a:lstStyle/>
                    <a:p>
                      <a:pPr algn="ctr">
                        <a:spcAft>
                          <a:spcPts val="0"/>
                        </a:spcAft>
                      </a:pPr>
                      <a:r>
                        <a:rPr lang="lt-LT" sz="1400" b="1" baseline="0" noProof="0" dirty="0" smtClean="0">
                          <a:effectLst/>
                          <a:latin typeface="+mn-lt"/>
                        </a:rPr>
                        <a:t>LB 2018 m. birželio mėn.</a:t>
                      </a:r>
                      <a:r>
                        <a:rPr lang="lt-LT" sz="1400" b="1" noProof="0" dirty="0" smtClean="0">
                          <a:effectLst/>
                          <a:latin typeface="+mn-lt"/>
                        </a:rPr>
                        <a:t> prognozės</a:t>
                      </a:r>
                      <a:endParaRPr lang="lt-LT" sz="1400" b="1" noProof="0" dirty="0">
                        <a:effectLst/>
                        <a:latin typeface="+mn-lt"/>
                        <a:ea typeface="Times New Roman"/>
                        <a:cs typeface="Times New Roman"/>
                      </a:endParaRPr>
                    </a:p>
                  </a:txBody>
                  <a:tcPr marL="8792" marR="8792" marT="9525" marB="0" anchor="ctr"/>
                </a:tc>
                <a:tc hMerge="1">
                  <a:txBody>
                    <a:bodyPr/>
                    <a:lstStyle/>
                    <a:p>
                      <a:endParaRPr lang="lt-LT"/>
                    </a:p>
                  </a:txBody>
                  <a:tcPr/>
                </a:tc>
                <a:tc hMerge="1">
                  <a:txBody>
                    <a:bodyPr/>
                    <a:lstStyle/>
                    <a:p>
                      <a:endParaRPr lang="lt-LT"/>
                    </a:p>
                  </a:txBody>
                  <a:tcPr/>
                </a:tc>
              </a:tr>
              <a:tr h="304015">
                <a:tc>
                  <a:txBody>
                    <a:bodyPr/>
                    <a:lstStyle/>
                    <a:p>
                      <a:pPr>
                        <a:lnSpc>
                          <a:spcPct val="115000"/>
                        </a:lnSpc>
                        <a:spcAft>
                          <a:spcPts val="1000"/>
                        </a:spcAft>
                      </a:pPr>
                      <a:r>
                        <a:rPr lang="lt-LT" sz="1400" noProof="0" dirty="0" smtClean="0">
                          <a:effectLst/>
                          <a:latin typeface="+mn-lt"/>
                        </a:rPr>
                        <a:t> </a:t>
                      </a:r>
                      <a:endParaRPr lang="lt-LT" sz="1400" noProof="0" dirty="0">
                        <a:effectLst/>
                        <a:latin typeface="+mn-lt"/>
                        <a:ea typeface="Calibri"/>
                        <a:cs typeface="Times New Roman"/>
                      </a:endParaRPr>
                    </a:p>
                  </a:txBody>
                  <a:tcPr marL="8792" marR="8792" marT="9525" marB="0" anchor="b"/>
                </a:tc>
                <a:tc>
                  <a:txBody>
                    <a:bodyPr/>
                    <a:lstStyle/>
                    <a:p>
                      <a:pPr marL="0" algn="ctr" defTabSz="914400" rtl="0" eaLnBrk="1" latinLnBrk="0" hangingPunct="1">
                        <a:lnSpc>
                          <a:spcPct val="115000"/>
                        </a:lnSpc>
                        <a:spcAft>
                          <a:spcPts val="1000"/>
                        </a:spcAft>
                      </a:pPr>
                      <a:r>
                        <a:rPr lang="lt-LT" sz="1400" b="1" kern="1200" noProof="0" dirty="0" smtClean="0">
                          <a:solidFill>
                            <a:schemeClr val="dk1"/>
                          </a:solidFill>
                          <a:effectLst/>
                          <a:latin typeface="+mn-lt"/>
                          <a:ea typeface="+mn-ea"/>
                          <a:cs typeface="+mn-cs"/>
                        </a:rPr>
                        <a:t>2017</a:t>
                      </a:r>
                      <a:endParaRPr lang="lt-LT" sz="1400" b="1" kern="1200" noProof="0" dirty="0">
                        <a:solidFill>
                          <a:schemeClr val="dk1"/>
                        </a:solidFill>
                        <a:effectLst/>
                        <a:latin typeface="+mn-lt"/>
                        <a:ea typeface="+mn-ea"/>
                        <a:cs typeface="+mn-cs"/>
                      </a:endParaRPr>
                    </a:p>
                  </a:txBody>
                  <a:tcPr marL="8792" marR="8792" marT="9525" marB="0" anchor="ctr"/>
                </a:tc>
                <a:tc>
                  <a:txBody>
                    <a:bodyPr/>
                    <a:lstStyle/>
                    <a:p>
                      <a:pPr marL="0" algn="ctr" defTabSz="914400" rtl="0" eaLnBrk="1" latinLnBrk="0" hangingPunct="1">
                        <a:lnSpc>
                          <a:spcPct val="115000"/>
                        </a:lnSpc>
                        <a:spcAft>
                          <a:spcPts val="1000"/>
                        </a:spcAft>
                      </a:pPr>
                      <a:r>
                        <a:rPr lang="lt-LT" sz="1400" b="1" kern="1200" noProof="0" dirty="0" smtClean="0">
                          <a:solidFill>
                            <a:schemeClr val="dk1"/>
                          </a:solidFill>
                          <a:effectLst/>
                          <a:latin typeface="+mn-lt"/>
                          <a:ea typeface="+mn-ea"/>
                          <a:cs typeface="+mn-cs"/>
                        </a:rPr>
                        <a:t>2018P</a:t>
                      </a:r>
                      <a:endParaRPr lang="lt-LT" sz="1400" b="1" kern="1200" noProof="0" dirty="0">
                        <a:solidFill>
                          <a:schemeClr val="dk1"/>
                        </a:solidFill>
                        <a:effectLst/>
                        <a:latin typeface="+mn-lt"/>
                        <a:ea typeface="+mn-ea"/>
                        <a:cs typeface="+mn-cs"/>
                      </a:endParaRPr>
                    </a:p>
                  </a:txBody>
                  <a:tcPr marL="8792" marR="8792" marT="9525" marB="0" anchor="ctr"/>
                </a:tc>
                <a:tc>
                  <a:txBody>
                    <a:bodyPr/>
                    <a:lstStyle/>
                    <a:p>
                      <a:pPr marL="0" algn="ctr" defTabSz="914400" rtl="0" eaLnBrk="1" latinLnBrk="0" hangingPunct="1">
                        <a:lnSpc>
                          <a:spcPct val="115000"/>
                        </a:lnSpc>
                        <a:spcAft>
                          <a:spcPts val="1000"/>
                        </a:spcAft>
                      </a:pPr>
                      <a:r>
                        <a:rPr lang="lt-LT" sz="1400" b="1" kern="1200" noProof="0" dirty="0" smtClean="0">
                          <a:solidFill>
                            <a:schemeClr val="dk1"/>
                          </a:solidFill>
                          <a:effectLst/>
                          <a:latin typeface="+mn-lt"/>
                          <a:ea typeface="+mn-ea"/>
                          <a:cs typeface="+mn-cs"/>
                        </a:rPr>
                        <a:t>2019P</a:t>
                      </a:r>
                      <a:endParaRPr lang="lt-LT" sz="1400" b="1" kern="1200" noProof="0" dirty="0">
                        <a:solidFill>
                          <a:schemeClr val="dk1"/>
                        </a:solidFill>
                        <a:effectLst/>
                        <a:latin typeface="+mn-lt"/>
                        <a:ea typeface="+mn-ea"/>
                        <a:cs typeface="+mn-cs"/>
                      </a:endParaRPr>
                    </a:p>
                  </a:txBody>
                  <a:tcPr marL="8792" marR="8792" marT="9525" marB="0" anchor="ctr"/>
                </a:tc>
              </a:tr>
              <a:tr h="304015">
                <a:tc gridSpan="4">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lt-LT" sz="1400" b="1" noProof="0" dirty="0" smtClean="0">
                          <a:effectLst/>
                          <a:latin typeface="+mn-lt"/>
                        </a:rPr>
                        <a:t>Ekonomikos aktyvumas (palyginamosiomis kainomis; metinis pokytis</a:t>
                      </a:r>
                      <a:r>
                        <a:rPr lang="lt-LT" sz="1400" b="1" baseline="0" noProof="0" dirty="0" smtClean="0">
                          <a:effectLst/>
                          <a:latin typeface="+mn-lt"/>
                        </a:rPr>
                        <a:t> proc.</a:t>
                      </a:r>
                      <a:r>
                        <a:rPr lang="lt-LT" sz="1400" b="1" noProof="0" dirty="0" smtClean="0">
                          <a:effectLst/>
                          <a:latin typeface="+mn-lt"/>
                        </a:rPr>
                        <a:t>)</a:t>
                      </a:r>
                      <a:endParaRPr lang="lt-LT" sz="1400" b="1" noProof="0" dirty="0">
                        <a:effectLst/>
                        <a:latin typeface="+mn-lt"/>
                        <a:ea typeface="Calibri"/>
                        <a:cs typeface="Times New Roman"/>
                      </a:endParaRPr>
                    </a:p>
                  </a:txBody>
                  <a:tcPr marL="8792" marR="8792" marT="9525" marB="0" anchor="b"/>
                </a:tc>
                <a:tc hMerge="1">
                  <a:txBody>
                    <a:bodyPr/>
                    <a:lstStyle/>
                    <a:p>
                      <a:pPr>
                        <a:lnSpc>
                          <a:spcPct val="115000"/>
                        </a:lnSpc>
                        <a:spcAft>
                          <a:spcPts val="1000"/>
                        </a:spcAft>
                      </a:pPr>
                      <a:endParaRPr lang="en-GB" sz="1200" noProof="0" dirty="0">
                        <a:effectLst/>
                        <a:latin typeface="Arial" pitchFamily="34" charset="0"/>
                        <a:ea typeface="Calibri"/>
                        <a:cs typeface="Arial" pitchFamily="34" charset="0"/>
                      </a:endParaRPr>
                    </a:p>
                  </a:txBody>
                  <a:tcPr marL="9525" marR="9525" marT="9524" marB="0" anchor="b"/>
                </a:tc>
                <a:tc hMerge="1">
                  <a:txBody>
                    <a:bodyPr/>
                    <a:lstStyle/>
                    <a:p>
                      <a:endParaRPr lang="lt-LT"/>
                    </a:p>
                  </a:txBody>
                  <a:tcPr/>
                </a:tc>
                <a:tc hMerge="1">
                  <a:txBody>
                    <a:bodyPr/>
                    <a:lstStyle/>
                    <a:p>
                      <a:endParaRPr lang="lt-LT"/>
                    </a:p>
                  </a:txBody>
                  <a:tcPr/>
                </a:tc>
              </a:tr>
              <a:tr h="304015">
                <a:tc>
                  <a:txBody>
                    <a:bodyPr/>
                    <a:lstStyle/>
                    <a:p>
                      <a:pPr>
                        <a:lnSpc>
                          <a:spcPct val="115000"/>
                        </a:lnSpc>
                        <a:spcAft>
                          <a:spcPts val="1000"/>
                        </a:spcAft>
                      </a:pPr>
                      <a:r>
                        <a:rPr lang="lt-LT" sz="1400" noProof="0" dirty="0" smtClean="0">
                          <a:effectLst/>
                          <a:latin typeface="+mn-lt"/>
                        </a:rPr>
                        <a:t>BVP</a:t>
                      </a:r>
                      <a:endParaRPr lang="lt-LT" sz="1400" noProof="0" dirty="0">
                        <a:effectLst/>
                        <a:latin typeface="+mn-lt"/>
                        <a:ea typeface="Calibri"/>
                        <a:cs typeface="Times New Roman"/>
                      </a:endParaRPr>
                    </a:p>
                  </a:txBody>
                  <a:tcPr marL="8792" marR="8792" marT="9524" marB="0" anchor="b"/>
                </a:tc>
                <a:tc>
                  <a:txBody>
                    <a:bodyPr/>
                    <a:lstStyle/>
                    <a:p>
                      <a:pPr marL="0" algn="ctr" defTabSz="914400" rtl="0" eaLnBrk="1" latinLnBrk="0" hangingPunct="1">
                        <a:lnSpc>
                          <a:spcPct val="115000"/>
                        </a:lnSpc>
                        <a:spcAft>
                          <a:spcPts val="1000"/>
                        </a:spcAft>
                      </a:pPr>
                      <a:r>
                        <a:rPr lang="lt-LT" sz="1400" b="1" kern="1200" noProof="0" dirty="0" smtClean="0">
                          <a:solidFill>
                            <a:schemeClr val="dk1"/>
                          </a:solidFill>
                          <a:effectLst/>
                          <a:latin typeface="+mn-lt"/>
                          <a:ea typeface="Calibri"/>
                          <a:cs typeface="Arial" pitchFamily="34" charset="0"/>
                        </a:rPr>
                        <a:t>3,9</a:t>
                      </a:r>
                      <a:endParaRPr lang="lt-LT" sz="1400" b="1" kern="1200" noProof="0" dirty="0">
                        <a:solidFill>
                          <a:schemeClr val="dk1"/>
                        </a:solidFill>
                        <a:effectLst/>
                        <a:latin typeface="+mn-lt"/>
                        <a:ea typeface="Calibri"/>
                        <a:cs typeface="Arial" pitchFamily="34" charset="0"/>
                      </a:endParaRPr>
                    </a:p>
                  </a:txBody>
                  <a:tcPr marL="8792" marR="8792" marT="9525" marB="0" anchor="ctr"/>
                </a:tc>
                <a:tc>
                  <a:txBody>
                    <a:bodyPr/>
                    <a:lstStyle/>
                    <a:p>
                      <a:pPr marL="0" algn="ctr" defTabSz="914400" rtl="0" eaLnBrk="1" latinLnBrk="0" hangingPunct="1">
                        <a:lnSpc>
                          <a:spcPct val="115000"/>
                        </a:lnSpc>
                        <a:spcAft>
                          <a:spcPts val="1000"/>
                        </a:spcAft>
                      </a:pPr>
                      <a:r>
                        <a:rPr lang="lt-LT" sz="1400" b="1" kern="1200" noProof="0" dirty="0" smtClean="0">
                          <a:solidFill>
                            <a:schemeClr val="dk1"/>
                          </a:solidFill>
                          <a:effectLst/>
                          <a:latin typeface="+mn-lt"/>
                          <a:ea typeface="Calibri"/>
                          <a:cs typeface="Arial" pitchFamily="34" charset="0"/>
                        </a:rPr>
                        <a:t>3,2</a:t>
                      </a:r>
                      <a:endParaRPr lang="lt-LT" sz="1400" b="1" kern="1200" noProof="0" dirty="0">
                        <a:solidFill>
                          <a:schemeClr val="dk1"/>
                        </a:solidFill>
                        <a:effectLst/>
                        <a:latin typeface="+mn-lt"/>
                        <a:ea typeface="Calibri"/>
                        <a:cs typeface="Arial" pitchFamily="34" charset="0"/>
                      </a:endParaRPr>
                    </a:p>
                  </a:txBody>
                  <a:tcPr marL="8792" marR="8792" marT="9525" marB="0" anchor="ctr"/>
                </a:tc>
                <a:tc>
                  <a:txBody>
                    <a:bodyPr/>
                    <a:lstStyle/>
                    <a:p>
                      <a:pPr marL="0" algn="ctr" defTabSz="914400" rtl="0" eaLnBrk="1" latinLnBrk="0" hangingPunct="1">
                        <a:lnSpc>
                          <a:spcPct val="115000"/>
                        </a:lnSpc>
                        <a:spcAft>
                          <a:spcPts val="1000"/>
                        </a:spcAft>
                      </a:pPr>
                      <a:r>
                        <a:rPr lang="lt-LT" sz="1400" b="1" kern="1200" noProof="0" dirty="0" smtClean="0">
                          <a:solidFill>
                            <a:schemeClr val="dk1"/>
                          </a:solidFill>
                          <a:effectLst/>
                          <a:latin typeface="+mn-lt"/>
                          <a:ea typeface="Calibri"/>
                          <a:cs typeface="Arial" pitchFamily="34" charset="0"/>
                        </a:rPr>
                        <a:t>2,7</a:t>
                      </a:r>
                      <a:endParaRPr lang="lt-LT" sz="1400" b="1" kern="1200" noProof="0" dirty="0">
                        <a:solidFill>
                          <a:schemeClr val="dk1"/>
                        </a:solidFill>
                        <a:effectLst/>
                        <a:latin typeface="+mn-lt"/>
                        <a:ea typeface="Calibri"/>
                        <a:cs typeface="Arial" pitchFamily="34" charset="0"/>
                      </a:endParaRPr>
                    </a:p>
                  </a:txBody>
                  <a:tcPr marL="0" marR="0" marT="0" marB="0" anchor="ctr"/>
                </a:tc>
              </a:tr>
              <a:tr h="304015">
                <a:tc>
                  <a:txBody>
                    <a:bodyPr/>
                    <a:lstStyle/>
                    <a:p>
                      <a:pPr>
                        <a:lnSpc>
                          <a:spcPct val="115000"/>
                        </a:lnSpc>
                        <a:spcAft>
                          <a:spcPts val="1000"/>
                        </a:spcAft>
                      </a:pPr>
                      <a:r>
                        <a:rPr lang="lt-LT" sz="1400" noProof="0" dirty="0" smtClean="0">
                          <a:effectLst/>
                          <a:latin typeface="+mn-lt"/>
                        </a:rPr>
                        <a:t>   Privačiojo</a:t>
                      </a:r>
                      <a:r>
                        <a:rPr lang="lt-LT" sz="1400" baseline="0" noProof="0" dirty="0" smtClean="0">
                          <a:effectLst/>
                          <a:latin typeface="+mn-lt"/>
                        </a:rPr>
                        <a:t> vartojimo išlaidos</a:t>
                      </a:r>
                      <a:endParaRPr lang="lt-LT" sz="1400" noProof="0" dirty="0">
                        <a:effectLst/>
                        <a:latin typeface="+mn-lt"/>
                        <a:ea typeface="Calibri"/>
                        <a:cs typeface="Times New Roman"/>
                      </a:endParaRPr>
                    </a:p>
                  </a:txBody>
                  <a:tcPr marL="8792" marR="8792" marT="9524" marB="0" anchor="b"/>
                </a:tc>
                <a:tc>
                  <a:txBody>
                    <a:bodyPr/>
                    <a:lstStyle/>
                    <a:p>
                      <a:pPr marL="0" algn="ctr" defTabSz="914400" rtl="0" eaLnBrk="1" latinLnBrk="0" hangingPunct="1">
                        <a:lnSpc>
                          <a:spcPct val="115000"/>
                        </a:lnSpc>
                        <a:spcAft>
                          <a:spcPts val="1000"/>
                        </a:spcAft>
                      </a:pPr>
                      <a:r>
                        <a:rPr lang="lt-LT" sz="1400" b="1" kern="1200" noProof="0" dirty="0" smtClean="0">
                          <a:solidFill>
                            <a:schemeClr val="dk1"/>
                          </a:solidFill>
                          <a:effectLst/>
                          <a:latin typeface="+mn-lt"/>
                          <a:ea typeface="Calibri"/>
                          <a:cs typeface="Arial" pitchFamily="34" charset="0"/>
                        </a:rPr>
                        <a:t>4,1</a:t>
                      </a:r>
                      <a:endParaRPr lang="lt-LT" sz="1400" b="1" kern="1200" noProof="0" dirty="0">
                        <a:solidFill>
                          <a:schemeClr val="dk1"/>
                        </a:solidFill>
                        <a:effectLst/>
                        <a:latin typeface="+mn-lt"/>
                        <a:ea typeface="Calibri"/>
                        <a:cs typeface="Arial" pitchFamily="34" charset="0"/>
                      </a:endParaRPr>
                    </a:p>
                  </a:txBody>
                  <a:tcPr marL="8792" marR="8792" marT="9525" marB="0" anchor="ctr"/>
                </a:tc>
                <a:tc>
                  <a:txBody>
                    <a:bodyPr/>
                    <a:lstStyle/>
                    <a:p>
                      <a:pPr marL="0" algn="ctr" defTabSz="914400" rtl="0" eaLnBrk="1" latinLnBrk="0" hangingPunct="1">
                        <a:lnSpc>
                          <a:spcPct val="115000"/>
                        </a:lnSpc>
                        <a:spcAft>
                          <a:spcPts val="1000"/>
                        </a:spcAft>
                      </a:pPr>
                      <a:r>
                        <a:rPr lang="lt-LT" sz="1400" b="1" kern="1200" noProof="0" dirty="0" smtClean="0">
                          <a:solidFill>
                            <a:schemeClr val="dk1"/>
                          </a:solidFill>
                          <a:effectLst/>
                          <a:latin typeface="+mn-lt"/>
                          <a:ea typeface="Calibri"/>
                          <a:cs typeface="Arial" pitchFamily="34" charset="0"/>
                        </a:rPr>
                        <a:t>3,8</a:t>
                      </a:r>
                      <a:endParaRPr lang="lt-LT" sz="1400" b="1" kern="1200" noProof="0" dirty="0">
                        <a:solidFill>
                          <a:schemeClr val="dk1"/>
                        </a:solidFill>
                        <a:effectLst/>
                        <a:latin typeface="+mn-lt"/>
                        <a:ea typeface="Calibri"/>
                        <a:cs typeface="Arial" pitchFamily="34" charset="0"/>
                      </a:endParaRPr>
                    </a:p>
                  </a:txBody>
                  <a:tcPr marL="8792" marR="8792" marT="9525" marB="0" anchor="ctr"/>
                </a:tc>
                <a:tc>
                  <a:txBody>
                    <a:bodyPr/>
                    <a:lstStyle/>
                    <a:p>
                      <a:pPr marL="0" algn="ctr" defTabSz="914400" rtl="0" eaLnBrk="1" latinLnBrk="0" hangingPunct="1">
                        <a:lnSpc>
                          <a:spcPct val="115000"/>
                        </a:lnSpc>
                        <a:spcAft>
                          <a:spcPts val="1000"/>
                        </a:spcAft>
                      </a:pPr>
                      <a:r>
                        <a:rPr lang="lt-LT" sz="1400" b="1" kern="1200" noProof="0" dirty="0" smtClean="0">
                          <a:solidFill>
                            <a:schemeClr val="dk1"/>
                          </a:solidFill>
                          <a:effectLst/>
                          <a:latin typeface="+mn-lt"/>
                          <a:ea typeface="Calibri"/>
                          <a:cs typeface="Arial" pitchFamily="34" charset="0"/>
                        </a:rPr>
                        <a:t>3,5</a:t>
                      </a:r>
                      <a:endParaRPr lang="lt-LT" sz="1400" b="1" kern="1200" noProof="0" dirty="0">
                        <a:solidFill>
                          <a:schemeClr val="dk1"/>
                        </a:solidFill>
                        <a:effectLst/>
                        <a:latin typeface="+mn-lt"/>
                        <a:ea typeface="Calibri"/>
                        <a:cs typeface="Arial" pitchFamily="34" charset="0"/>
                      </a:endParaRPr>
                    </a:p>
                  </a:txBody>
                  <a:tcPr marL="0" marR="0" marT="0" marB="0" anchor="ctr"/>
                </a:tc>
              </a:tr>
              <a:tr h="304015">
                <a:tc>
                  <a:txBody>
                    <a:bodyPr/>
                    <a:lstStyle/>
                    <a:p>
                      <a:pPr>
                        <a:lnSpc>
                          <a:spcPct val="115000"/>
                        </a:lnSpc>
                        <a:spcAft>
                          <a:spcPts val="1000"/>
                        </a:spcAft>
                      </a:pPr>
                      <a:r>
                        <a:rPr lang="lt-LT" sz="1400" noProof="0" dirty="0" smtClean="0">
                          <a:effectLst/>
                          <a:latin typeface="+mn-lt"/>
                        </a:rPr>
                        <a:t>   Bendrojo pagrindinio kapitalo formavimas</a:t>
                      </a:r>
                      <a:endParaRPr lang="lt-LT" sz="1400" noProof="0" dirty="0">
                        <a:effectLst/>
                        <a:latin typeface="+mn-lt"/>
                        <a:ea typeface="Calibri"/>
                        <a:cs typeface="Times New Roman"/>
                      </a:endParaRPr>
                    </a:p>
                  </a:txBody>
                  <a:tcPr marL="8792" marR="8792" marT="9524" marB="0" anchor="b"/>
                </a:tc>
                <a:tc>
                  <a:txBody>
                    <a:bodyPr/>
                    <a:lstStyle/>
                    <a:p>
                      <a:pPr marL="0" algn="ctr" defTabSz="914400" rtl="0" eaLnBrk="1" latinLnBrk="0" hangingPunct="1">
                        <a:lnSpc>
                          <a:spcPct val="115000"/>
                        </a:lnSpc>
                        <a:spcAft>
                          <a:spcPts val="1000"/>
                        </a:spcAft>
                      </a:pPr>
                      <a:r>
                        <a:rPr lang="lt-LT" sz="1400" b="1" kern="1200" noProof="0" dirty="0" smtClean="0">
                          <a:solidFill>
                            <a:schemeClr val="dk1"/>
                          </a:solidFill>
                          <a:effectLst/>
                          <a:latin typeface="+mn-lt"/>
                          <a:ea typeface="Calibri"/>
                          <a:cs typeface="Arial" pitchFamily="34" charset="0"/>
                        </a:rPr>
                        <a:t>6,7</a:t>
                      </a:r>
                      <a:endParaRPr lang="lt-LT" sz="1400" b="1" kern="1200" noProof="0" dirty="0">
                        <a:solidFill>
                          <a:schemeClr val="dk1"/>
                        </a:solidFill>
                        <a:effectLst/>
                        <a:latin typeface="+mn-lt"/>
                        <a:ea typeface="Calibri"/>
                        <a:cs typeface="Arial" pitchFamily="34" charset="0"/>
                      </a:endParaRPr>
                    </a:p>
                  </a:txBody>
                  <a:tcPr marL="8792" marR="8792" marT="9525" marB="0" anchor="ctr"/>
                </a:tc>
                <a:tc>
                  <a:txBody>
                    <a:bodyPr/>
                    <a:lstStyle/>
                    <a:p>
                      <a:pPr marL="0" algn="ctr" defTabSz="914400" rtl="0" eaLnBrk="1" latinLnBrk="0" hangingPunct="1">
                        <a:lnSpc>
                          <a:spcPct val="115000"/>
                        </a:lnSpc>
                        <a:spcAft>
                          <a:spcPts val="1000"/>
                        </a:spcAft>
                      </a:pPr>
                      <a:r>
                        <a:rPr lang="lt-LT" sz="1400" b="1" kern="1200" noProof="0" dirty="0" smtClean="0">
                          <a:solidFill>
                            <a:schemeClr val="dk1"/>
                          </a:solidFill>
                          <a:effectLst/>
                          <a:latin typeface="+mn-lt"/>
                          <a:ea typeface="Calibri"/>
                          <a:cs typeface="Arial" pitchFamily="34" charset="0"/>
                        </a:rPr>
                        <a:t>6,9</a:t>
                      </a:r>
                      <a:endParaRPr lang="lt-LT" sz="1400" b="1" kern="1200" noProof="0" dirty="0">
                        <a:solidFill>
                          <a:schemeClr val="dk1"/>
                        </a:solidFill>
                        <a:effectLst/>
                        <a:latin typeface="+mn-lt"/>
                        <a:ea typeface="Calibri"/>
                        <a:cs typeface="Arial" pitchFamily="34" charset="0"/>
                      </a:endParaRPr>
                    </a:p>
                  </a:txBody>
                  <a:tcPr marL="8792" marR="8792" marT="9525" marB="0" anchor="ctr"/>
                </a:tc>
                <a:tc>
                  <a:txBody>
                    <a:bodyPr/>
                    <a:lstStyle/>
                    <a:p>
                      <a:pPr marL="0" algn="ctr" defTabSz="914400" rtl="0" eaLnBrk="1" latinLnBrk="0" hangingPunct="1">
                        <a:lnSpc>
                          <a:spcPct val="115000"/>
                        </a:lnSpc>
                        <a:spcAft>
                          <a:spcPts val="1000"/>
                        </a:spcAft>
                      </a:pPr>
                      <a:r>
                        <a:rPr lang="lt-LT" sz="1400" b="1" kern="1200" noProof="0" dirty="0" smtClean="0">
                          <a:solidFill>
                            <a:schemeClr val="dk1"/>
                          </a:solidFill>
                          <a:effectLst/>
                          <a:latin typeface="+mn-lt"/>
                          <a:ea typeface="Calibri"/>
                          <a:cs typeface="Arial" pitchFamily="34" charset="0"/>
                        </a:rPr>
                        <a:t>5,2</a:t>
                      </a:r>
                      <a:endParaRPr lang="lt-LT" sz="1400" b="1" kern="1200" noProof="0" dirty="0">
                        <a:solidFill>
                          <a:schemeClr val="dk1"/>
                        </a:solidFill>
                        <a:effectLst/>
                        <a:latin typeface="+mn-lt"/>
                        <a:ea typeface="Calibri"/>
                        <a:cs typeface="Arial" pitchFamily="34" charset="0"/>
                      </a:endParaRPr>
                    </a:p>
                  </a:txBody>
                  <a:tcPr marL="0" marR="0" marT="0" marB="0" anchor="ctr"/>
                </a:tc>
              </a:tr>
              <a:tr h="304015">
                <a:tc>
                  <a:txBody>
                    <a:bodyPr/>
                    <a:lstStyle/>
                    <a:p>
                      <a:pPr>
                        <a:lnSpc>
                          <a:spcPct val="115000"/>
                        </a:lnSpc>
                        <a:spcAft>
                          <a:spcPts val="1000"/>
                        </a:spcAft>
                      </a:pPr>
                      <a:r>
                        <a:rPr lang="lt-LT" sz="1400" noProof="0" dirty="0" smtClean="0">
                          <a:effectLst/>
                          <a:latin typeface="+mn-lt"/>
                        </a:rPr>
                        <a:t>   Prekių ir paslaugų eksportas</a:t>
                      </a:r>
                      <a:endParaRPr lang="lt-LT" sz="1400" noProof="0" dirty="0">
                        <a:effectLst/>
                        <a:latin typeface="+mn-lt"/>
                        <a:ea typeface="Calibri"/>
                        <a:cs typeface="Times New Roman"/>
                      </a:endParaRPr>
                    </a:p>
                  </a:txBody>
                  <a:tcPr marL="8792" marR="8792" marT="9524" marB="0" anchor="b"/>
                </a:tc>
                <a:tc>
                  <a:txBody>
                    <a:bodyPr/>
                    <a:lstStyle/>
                    <a:p>
                      <a:pPr marL="0" algn="ctr" defTabSz="914400" rtl="0" eaLnBrk="1" latinLnBrk="0" hangingPunct="1">
                        <a:lnSpc>
                          <a:spcPct val="115000"/>
                        </a:lnSpc>
                        <a:spcAft>
                          <a:spcPts val="1000"/>
                        </a:spcAft>
                      </a:pPr>
                      <a:r>
                        <a:rPr lang="lt-LT" sz="1400" b="1" kern="1200" noProof="0" dirty="0" smtClean="0">
                          <a:solidFill>
                            <a:schemeClr val="dk1"/>
                          </a:solidFill>
                          <a:effectLst/>
                          <a:latin typeface="+mn-lt"/>
                          <a:ea typeface="Calibri"/>
                          <a:cs typeface="Arial" pitchFamily="34" charset="0"/>
                        </a:rPr>
                        <a:t>13,7</a:t>
                      </a:r>
                      <a:endParaRPr lang="lt-LT" sz="1400" b="1" kern="1200" noProof="0" dirty="0">
                        <a:solidFill>
                          <a:schemeClr val="dk1"/>
                        </a:solidFill>
                        <a:effectLst/>
                        <a:latin typeface="+mn-lt"/>
                        <a:ea typeface="Calibri"/>
                        <a:cs typeface="Arial" pitchFamily="34" charset="0"/>
                      </a:endParaRPr>
                    </a:p>
                  </a:txBody>
                  <a:tcPr marL="8792" marR="8792" marT="9525" marB="0" anchor="ctr"/>
                </a:tc>
                <a:tc>
                  <a:txBody>
                    <a:bodyPr/>
                    <a:lstStyle/>
                    <a:p>
                      <a:pPr marL="0" algn="ctr" defTabSz="914400" rtl="0" eaLnBrk="1" latinLnBrk="0" hangingPunct="1">
                        <a:lnSpc>
                          <a:spcPct val="115000"/>
                        </a:lnSpc>
                        <a:spcAft>
                          <a:spcPts val="1000"/>
                        </a:spcAft>
                      </a:pPr>
                      <a:r>
                        <a:rPr lang="lt-LT" sz="1400" b="1" kern="1200" noProof="0" dirty="0" smtClean="0">
                          <a:solidFill>
                            <a:schemeClr val="dk1"/>
                          </a:solidFill>
                          <a:effectLst/>
                          <a:latin typeface="+mn-lt"/>
                          <a:ea typeface="Calibri"/>
                          <a:cs typeface="Arial" pitchFamily="34" charset="0"/>
                        </a:rPr>
                        <a:t>5,7</a:t>
                      </a:r>
                      <a:endParaRPr lang="lt-LT" sz="1400" b="1" kern="1200" noProof="0" dirty="0">
                        <a:solidFill>
                          <a:schemeClr val="dk1"/>
                        </a:solidFill>
                        <a:effectLst/>
                        <a:latin typeface="+mn-lt"/>
                        <a:ea typeface="Calibri"/>
                        <a:cs typeface="Arial" pitchFamily="34" charset="0"/>
                      </a:endParaRPr>
                    </a:p>
                  </a:txBody>
                  <a:tcPr marL="8792" marR="8792" marT="9525" marB="0" anchor="ctr"/>
                </a:tc>
                <a:tc>
                  <a:txBody>
                    <a:bodyPr/>
                    <a:lstStyle/>
                    <a:p>
                      <a:pPr marL="0" algn="ctr" defTabSz="914400" rtl="0" eaLnBrk="1" latinLnBrk="0" hangingPunct="1">
                        <a:lnSpc>
                          <a:spcPct val="115000"/>
                        </a:lnSpc>
                        <a:spcAft>
                          <a:spcPts val="1000"/>
                        </a:spcAft>
                      </a:pPr>
                      <a:r>
                        <a:rPr lang="lt-LT" sz="1400" b="1" kern="1200" noProof="0" dirty="0" smtClean="0">
                          <a:solidFill>
                            <a:schemeClr val="dk1"/>
                          </a:solidFill>
                          <a:effectLst/>
                          <a:latin typeface="+mn-lt"/>
                          <a:ea typeface="Calibri"/>
                          <a:cs typeface="Arial" pitchFamily="34" charset="0"/>
                        </a:rPr>
                        <a:t>4,6</a:t>
                      </a:r>
                      <a:endParaRPr lang="lt-LT" sz="1400" b="1" kern="1200" noProof="0" dirty="0">
                        <a:solidFill>
                          <a:schemeClr val="dk1"/>
                        </a:solidFill>
                        <a:effectLst/>
                        <a:latin typeface="+mn-lt"/>
                        <a:ea typeface="Calibri"/>
                        <a:cs typeface="Arial" pitchFamily="34" charset="0"/>
                      </a:endParaRPr>
                    </a:p>
                  </a:txBody>
                  <a:tcPr marL="0" marR="0" marT="0" marB="0" anchor="ctr"/>
                </a:tc>
              </a:tr>
              <a:tr h="304015">
                <a:tc>
                  <a:txBody>
                    <a:bodyPr/>
                    <a:lstStyle/>
                    <a:p>
                      <a:pPr>
                        <a:lnSpc>
                          <a:spcPct val="115000"/>
                        </a:lnSpc>
                        <a:spcAft>
                          <a:spcPts val="1000"/>
                        </a:spcAft>
                      </a:pPr>
                      <a:r>
                        <a:rPr lang="lt-LT" sz="1400" noProof="0" dirty="0" smtClean="0">
                          <a:effectLst/>
                          <a:latin typeface="+mn-lt"/>
                        </a:rPr>
                        <a:t>   Prekių ir paslaugų importas</a:t>
                      </a:r>
                      <a:endParaRPr lang="lt-LT" sz="1400" noProof="0" dirty="0">
                        <a:effectLst/>
                        <a:latin typeface="+mn-lt"/>
                        <a:ea typeface="Calibri"/>
                        <a:cs typeface="Times New Roman"/>
                      </a:endParaRPr>
                    </a:p>
                  </a:txBody>
                  <a:tcPr marL="8792" marR="8792" marT="9524" marB="0" anchor="b"/>
                </a:tc>
                <a:tc>
                  <a:txBody>
                    <a:bodyPr/>
                    <a:lstStyle/>
                    <a:p>
                      <a:pPr marL="0" algn="ctr" defTabSz="914400" rtl="0" eaLnBrk="1" latinLnBrk="0" hangingPunct="1">
                        <a:lnSpc>
                          <a:spcPct val="115000"/>
                        </a:lnSpc>
                        <a:spcAft>
                          <a:spcPts val="1000"/>
                        </a:spcAft>
                      </a:pPr>
                      <a:r>
                        <a:rPr lang="lt-LT" sz="1400" b="1" kern="1200" noProof="0" dirty="0" smtClean="0">
                          <a:solidFill>
                            <a:schemeClr val="dk1"/>
                          </a:solidFill>
                          <a:effectLst/>
                          <a:latin typeface="+mn-lt"/>
                          <a:ea typeface="Calibri"/>
                          <a:cs typeface="Arial" pitchFamily="34" charset="0"/>
                        </a:rPr>
                        <a:t>13,6</a:t>
                      </a:r>
                      <a:endParaRPr lang="lt-LT" sz="1400" b="1" kern="1200" noProof="0" dirty="0">
                        <a:solidFill>
                          <a:schemeClr val="dk1"/>
                        </a:solidFill>
                        <a:effectLst/>
                        <a:latin typeface="+mn-lt"/>
                        <a:ea typeface="Calibri"/>
                        <a:cs typeface="Arial" pitchFamily="34" charset="0"/>
                      </a:endParaRPr>
                    </a:p>
                  </a:txBody>
                  <a:tcPr marL="8792" marR="8792" marT="9525" marB="0" anchor="ctr"/>
                </a:tc>
                <a:tc>
                  <a:txBody>
                    <a:bodyPr/>
                    <a:lstStyle/>
                    <a:p>
                      <a:pPr marL="0" algn="ctr" defTabSz="914400" rtl="0" eaLnBrk="1" latinLnBrk="0" hangingPunct="1">
                        <a:lnSpc>
                          <a:spcPct val="115000"/>
                        </a:lnSpc>
                        <a:spcAft>
                          <a:spcPts val="1000"/>
                        </a:spcAft>
                      </a:pPr>
                      <a:r>
                        <a:rPr lang="lt-LT" sz="1400" b="1" kern="1200" noProof="0" dirty="0" smtClean="0">
                          <a:solidFill>
                            <a:schemeClr val="dk1"/>
                          </a:solidFill>
                          <a:effectLst/>
                          <a:latin typeface="+mn-lt"/>
                          <a:ea typeface="Calibri"/>
                          <a:cs typeface="Arial" pitchFamily="34" charset="0"/>
                        </a:rPr>
                        <a:t>6,9</a:t>
                      </a:r>
                      <a:endParaRPr lang="lt-LT" sz="1400" b="1" kern="1200" noProof="0" dirty="0">
                        <a:solidFill>
                          <a:schemeClr val="dk1"/>
                        </a:solidFill>
                        <a:effectLst/>
                        <a:latin typeface="+mn-lt"/>
                        <a:ea typeface="Calibri"/>
                        <a:cs typeface="Arial" pitchFamily="34" charset="0"/>
                      </a:endParaRPr>
                    </a:p>
                  </a:txBody>
                  <a:tcPr marL="8792" marR="8792" marT="9525" marB="0" anchor="ctr"/>
                </a:tc>
                <a:tc>
                  <a:txBody>
                    <a:bodyPr/>
                    <a:lstStyle/>
                    <a:p>
                      <a:pPr marL="0" algn="ctr" defTabSz="914400" rtl="0" eaLnBrk="1" latinLnBrk="0" hangingPunct="1">
                        <a:lnSpc>
                          <a:spcPct val="115000"/>
                        </a:lnSpc>
                        <a:spcAft>
                          <a:spcPts val="1000"/>
                        </a:spcAft>
                      </a:pPr>
                      <a:r>
                        <a:rPr lang="lt-LT" sz="1400" b="1" kern="1200" noProof="0" dirty="0" smtClean="0">
                          <a:solidFill>
                            <a:schemeClr val="dk1"/>
                          </a:solidFill>
                          <a:effectLst/>
                          <a:latin typeface="+mn-lt"/>
                          <a:ea typeface="Calibri"/>
                          <a:cs typeface="Arial" pitchFamily="34" charset="0"/>
                        </a:rPr>
                        <a:t>5,4</a:t>
                      </a:r>
                      <a:endParaRPr lang="lt-LT" sz="1400" b="1" kern="1200" noProof="0" dirty="0">
                        <a:solidFill>
                          <a:schemeClr val="dk1"/>
                        </a:solidFill>
                        <a:effectLst/>
                        <a:latin typeface="+mn-lt"/>
                        <a:ea typeface="Calibri"/>
                        <a:cs typeface="Arial" pitchFamily="34" charset="0"/>
                      </a:endParaRPr>
                    </a:p>
                  </a:txBody>
                  <a:tcPr marL="0" marR="0" marT="0" marB="0" anchor="ctr"/>
                </a:tc>
              </a:tr>
              <a:tr h="304015">
                <a:tc>
                  <a:txBody>
                    <a:bodyPr/>
                    <a:lstStyle/>
                    <a:p>
                      <a:pPr>
                        <a:lnSpc>
                          <a:spcPct val="115000"/>
                        </a:lnSpc>
                        <a:spcAft>
                          <a:spcPts val="1000"/>
                        </a:spcAft>
                      </a:pPr>
                      <a:r>
                        <a:rPr lang="lt-LT" sz="1400" noProof="0" dirty="0" smtClean="0">
                          <a:effectLst/>
                          <a:latin typeface="+mn-lt"/>
                          <a:ea typeface="Calibri"/>
                          <a:cs typeface="Times New Roman"/>
                        </a:rPr>
                        <a:t>Produkcijos</a:t>
                      </a:r>
                      <a:r>
                        <a:rPr lang="lt-LT" sz="1400" baseline="0" noProof="0" dirty="0" smtClean="0">
                          <a:effectLst/>
                          <a:latin typeface="+mn-lt"/>
                          <a:ea typeface="Calibri"/>
                          <a:cs typeface="Times New Roman"/>
                        </a:rPr>
                        <a:t> atotrūkis (% BVP) (</a:t>
                      </a:r>
                      <a:r>
                        <a:rPr lang="lt-LT" sz="1400" baseline="0" noProof="0" dirty="0" smtClean="0">
                          <a:solidFill>
                            <a:srgbClr val="FF0000"/>
                          </a:solidFill>
                          <a:effectLst/>
                          <a:latin typeface="+mn-lt"/>
                          <a:ea typeface="Calibri"/>
                          <a:cs typeface="Times New Roman"/>
                        </a:rPr>
                        <a:t>nevieša</a:t>
                      </a:r>
                      <a:r>
                        <a:rPr lang="lt-LT" sz="1400" baseline="0" noProof="0" dirty="0" smtClean="0">
                          <a:effectLst/>
                          <a:latin typeface="+mn-lt"/>
                          <a:ea typeface="Calibri"/>
                          <a:cs typeface="Times New Roman"/>
                        </a:rPr>
                        <a:t>)</a:t>
                      </a:r>
                      <a:endParaRPr lang="lt-LT" sz="1400" noProof="0" dirty="0">
                        <a:effectLst/>
                        <a:latin typeface="+mn-lt"/>
                        <a:ea typeface="Calibri"/>
                        <a:cs typeface="Times New Roman"/>
                      </a:endParaRPr>
                    </a:p>
                  </a:txBody>
                  <a:tcPr marL="8792" marR="8792" marT="9524" marB="0" anchor="b"/>
                </a:tc>
                <a:tc>
                  <a:txBody>
                    <a:bodyPr/>
                    <a:lstStyle/>
                    <a:p>
                      <a:pPr marL="0" algn="ctr" defTabSz="914400" rtl="0" eaLnBrk="1" latinLnBrk="0" hangingPunct="1">
                        <a:lnSpc>
                          <a:spcPct val="115000"/>
                        </a:lnSpc>
                        <a:spcAft>
                          <a:spcPts val="1000"/>
                        </a:spcAft>
                      </a:pPr>
                      <a:r>
                        <a:rPr lang="lt-LT" sz="1400" b="1" kern="1200" noProof="0" dirty="0" smtClean="0">
                          <a:solidFill>
                            <a:schemeClr val="dk1"/>
                          </a:solidFill>
                          <a:effectLst/>
                          <a:latin typeface="+mn-lt"/>
                          <a:ea typeface="Calibri"/>
                          <a:cs typeface="Arial" pitchFamily="34" charset="0"/>
                        </a:rPr>
                        <a:t>1,6</a:t>
                      </a:r>
                      <a:endParaRPr lang="lt-LT" sz="1400" b="1" kern="1200" noProof="0" dirty="0">
                        <a:solidFill>
                          <a:schemeClr val="dk1"/>
                        </a:solidFill>
                        <a:effectLst/>
                        <a:latin typeface="+mn-lt"/>
                        <a:ea typeface="Calibri"/>
                        <a:cs typeface="Arial" pitchFamily="34" charset="0"/>
                      </a:endParaRPr>
                    </a:p>
                  </a:txBody>
                  <a:tcPr marL="8792" marR="8792" marT="9525" marB="0" anchor="ctr"/>
                </a:tc>
                <a:tc>
                  <a:txBody>
                    <a:bodyPr/>
                    <a:lstStyle/>
                    <a:p>
                      <a:pPr marL="0" algn="ctr" defTabSz="914400" rtl="0" eaLnBrk="1" latinLnBrk="0" hangingPunct="1">
                        <a:lnSpc>
                          <a:spcPct val="115000"/>
                        </a:lnSpc>
                        <a:spcAft>
                          <a:spcPts val="1000"/>
                        </a:spcAft>
                      </a:pPr>
                      <a:r>
                        <a:rPr lang="lt-LT" sz="1400" b="1" kern="1200" noProof="0" dirty="0" smtClean="0">
                          <a:solidFill>
                            <a:schemeClr val="dk1"/>
                          </a:solidFill>
                          <a:effectLst/>
                          <a:latin typeface="+mn-lt"/>
                          <a:ea typeface="Calibri"/>
                          <a:cs typeface="Arial" pitchFamily="34" charset="0"/>
                        </a:rPr>
                        <a:t>2,1</a:t>
                      </a:r>
                      <a:endParaRPr lang="lt-LT" sz="1400" b="1" kern="1200" noProof="0" dirty="0">
                        <a:solidFill>
                          <a:schemeClr val="dk1"/>
                        </a:solidFill>
                        <a:effectLst/>
                        <a:latin typeface="+mn-lt"/>
                        <a:ea typeface="Calibri"/>
                        <a:cs typeface="Arial" pitchFamily="34" charset="0"/>
                      </a:endParaRPr>
                    </a:p>
                  </a:txBody>
                  <a:tcPr marL="8792" marR="8792" marT="9525" marB="0" anchor="ctr"/>
                </a:tc>
                <a:tc>
                  <a:txBody>
                    <a:bodyPr/>
                    <a:lstStyle/>
                    <a:p>
                      <a:pPr marL="0" algn="ctr" defTabSz="914400" rtl="0" eaLnBrk="1" latinLnBrk="0" hangingPunct="1">
                        <a:lnSpc>
                          <a:spcPct val="115000"/>
                        </a:lnSpc>
                        <a:spcAft>
                          <a:spcPts val="1000"/>
                        </a:spcAft>
                      </a:pPr>
                      <a:r>
                        <a:rPr lang="lt-LT" sz="1400" b="1" kern="1200" noProof="0" dirty="0" smtClean="0">
                          <a:solidFill>
                            <a:schemeClr val="dk1"/>
                          </a:solidFill>
                          <a:effectLst/>
                          <a:latin typeface="+mn-lt"/>
                          <a:ea typeface="Calibri"/>
                          <a:cs typeface="Arial" pitchFamily="34" charset="0"/>
                        </a:rPr>
                        <a:t>1,9</a:t>
                      </a:r>
                      <a:endParaRPr lang="lt-LT" sz="1400" b="1" kern="1200" noProof="0" dirty="0">
                        <a:solidFill>
                          <a:schemeClr val="dk1"/>
                        </a:solidFill>
                        <a:effectLst/>
                        <a:latin typeface="+mn-lt"/>
                        <a:ea typeface="Calibri"/>
                        <a:cs typeface="Arial" pitchFamily="34" charset="0"/>
                      </a:endParaRPr>
                    </a:p>
                  </a:txBody>
                  <a:tcPr marL="0" marR="0" marT="0" marB="0" anchor="ctr"/>
                </a:tc>
              </a:tr>
              <a:tr h="365803">
                <a:tc>
                  <a:txBody>
                    <a:bodyPr/>
                    <a:lstStyle/>
                    <a:p>
                      <a:pPr>
                        <a:lnSpc>
                          <a:spcPct val="115000"/>
                        </a:lnSpc>
                        <a:spcAft>
                          <a:spcPts val="1000"/>
                        </a:spcAft>
                      </a:pPr>
                      <a:r>
                        <a:rPr lang="lt-LT" sz="1400" b="1" noProof="0" dirty="0" smtClean="0">
                          <a:effectLst/>
                          <a:latin typeface="+mn-lt"/>
                        </a:rPr>
                        <a:t>Darbo</a:t>
                      </a:r>
                      <a:r>
                        <a:rPr lang="lt-LT" sz="1400" b="1" baseline="0" noProof="0" dirty="0" smtClean="0">
                          <a:effectLst/>
                          <a:latin typeface="+mn-lt"/>
                        </a:rPr>
                        <a:t> rinka</a:t>
                      </a:r>
                      <a:endParaRPr lang="lt-LT" sz="1400" b="1" noProof="0" dirty="0">
                        <a:effectLst/>
                        <a:latin typeface="+mn-lt"/>
                        <a:ea typeface="Calibri"/>
                        <a:cs typeface="Times New Roman"/>
                      </a:endParaRPr>
                    </a:p>
                  </a:txBody>
                  <a:tcPr marL="8792" marR="8792" marT="9525" marB="0" anchor="b"/>
                </a:tc>
                <a:tc>
                  <a:txBody>
                    <a:bodyPr/>
                    <a:lstStyle/>
                    <a:p>
                      <a:pPr marL="0" algn="ctr" defTabSz="914400" rtl="0" eaLnBrk="1" latinLnBrk="0" hangingPunct="1">
                        <a:lnSpc>
                          <a:spcPct val="115000"/>
                        </a:lnSpc>
                        <a:spcAft>
                          <a:spcPts val="1000"/>
                        </a:spcAft>
                      </a:pPr>
                      <a:endParaRPr lang="lt-LT" sz="1400" b="1" kern="1200" noProof="0" dirty="0">
                        <a:solidFill>
                          <a:schemeClr val="dk1"/>
                        </a:solidFill>
                        <a:effectLst/>
                        <a:latin typeface="+mn-lt"/>
                        <a:ea typeface="Calibri"/>
                        <a:cs typeface="Arial" pitchFamily="34" charset="0"/>
                      </a:endParaRPr>
                    </a:p>
                  </a:txBody>
                  <a:tcPr marL="8792" marR="8792" marT="9525" marB="0" anchor="ctr"/>
                </a:tc>
                <a:tc>
                  <a:txBody>
                    <a:bodyPr/>
                    <a:lstStyle/>
                    <a:p>
                      <a:pPr marL="0" algn="ctr" defTabSz="914400" rtl="0" eaLnBrk="1" latinLnBrk="0" hangingPunct="1">
                        <a:lnSpc>
                          <a:spcPct val="115000"/>
                        </a:lnSpc>
                        <a:spcAft>
                          <a:spcPts val="1000"/>
                        </a:spcAft>
                      </a:pPr>
                      <a:endParaRPr lang="lt-LT" sz="1400" b="1" kern="1200" noProof="0" dirty="0">
                        <a:solidFill>
                          <a:schemeClr val="dk1"/>
                        </a:solidFill>
                        <a:effectLst/>
                        <a:latin typeface="+mn-lt"/>
                        <a:ea typeface="Calibri"/>
                        <a:cs typeface="Arial" pitchFamily="34" charset="0"/>
                      </a:endParaRPr>
                    </a:p>
                  </a:txBody>
                  <a:tcPr marL="8792" marR="8792" marT="9525" marB="0" anchor="ctr"/>
                </a:tc>
                <a:tc>
                  <a:txBody>
                    <a:bodyPr/>
                    <a:lstStyle/>
                    <a:p>
                      <a:pPr marL="0" algn="ctr" defTabSz="914400" rtl="0" eaLnBrk="1" latinLnBrk="0" hangingPunct="1">
                        <a:lnSpc>
                          <a:spcPct val="115000"/>
                        </a:lnSpc>
                        <a:spcAft>
                          <a:spcPts val="1000"/>
                        </a:spcAft>
                      </a:pPr>
                      <a:endParaRPr lang="lt-LT" sz="1400" b="1" kern="1200" noProof="0" dirty="0">
                        <a:solidFill>
                          <a:schemeClr val="dk1"/>
                        </a:solidFill>
                        <a:effectLst/>
                        <a:latin typeface="+mn-lt"/>
                        <a:ea typeface="Calibri"/>
                        <a:cs typeface="Arial" pitchFamily="34" charset="0"/>
                      </a:endParaRPr>
                    </a:p>
                  </a:txBody>
                  <a:tcPr marL="0" marR="0" marT="0" marB="0" anchor="ctr"/>
                </a:tc>
              </a:tr>
              <a:tr h="534505">
                <a:tc>
                  <a:txBody>
                    <a:bodyPr/>
                    <a:lstStyle/>
                    <a:p>
                      <a:pPr>
                        <a:lnSpc>
                          <a:spcPct val="115000"/>
                        </a:lnSpc>
                        <a:spcAft>
                          <a:spcPts val="1000"/>
                        </a:spcAft>
                      </a:pPr>
                      <a:r>
                        <a:rPr lang="lt-LT" sz="1400" noProof="0" dirty="0" smtClean="0">
                          <a:effectLst/>
                          <a:latin typeface="+mn-lt"/>
                        </a:rPr>
                        <a:t>Nedarbo</a:t>
                      </a:r>
                      <a:r>
                        <a:rPr lang="lt-LT" sz="1400" baseline="0" noProof="0" dirty="0" smtClean="0">
                          <a:effectLst/>
                          <a:latin typeface="+mn-lt"/>
                        </a:rPr>
                        <a:t> lygis</a:t>
                      </a:r>
                      <a:r>
                        <a:rPr lang="lt-LT" sz="1400" noProof="0" dirty="0" smtClean="0">
                          <a:effectLst/>
                          <a:latin typeface="+mn-lt"/>
                        </a:rPr>
                        <a:t> (vidutinis</a:t>
                      </a:r>
                      <a:r>
                        <a:rPr lang="lt-LT" sz="1400" baseline="0" noProof="0" dirty="0" smtClean="0">
                          <a:effectLst/>
                          <a:latin typeface="+mn-lt"/>
                        </a:rPr>
                        <a:t> metinis, proc. nuo darbo jėgos</a:t>
                      </a:r>
                      <a:r>
                        <a:rPr lang="lt-LT" sz="1400" noProof="0" dirty="0" smtClean="0">
                          <a:effectLst/>
                          <a:latin typeface="+mn-lt"/>
                        </a:rPr>
                        <a:t>)</a:t>
                      </a:r>
                      <a:endParaRPr lang="lt-LT" sz="1400" noProof="0" dirty="0">
                        <a:effectLst/>
                        <a:latin typeface="+mn-lt"/>
                        <a:ea typeface="Calibri"/>
                        <a:cs typeface="Times New Roman"/>
                      </a:endParaRPr>
                    </a:p>
                  </a:txBody>
                  <a:tcPr marL="8792" marR="8792" marT="9525" marB="0" anchor="b"/>
                </a:tc>
                <a:tc>
                  <a:txBody>
                    <a:bodyPr/>
                    <a:lstStyle/>
                    <a:p>
                      <a:pPr marL="0" algn="ctr" defTabSz="914400" rtl="0" eaLnBrk="1" latinLnBrk="0" hangingPunct="1">
                        <a:lnSpc>
                          <a:spcPct val="115000"/>
                        </a:lnSpc>
                        <a:spcAft>
                          <a:spcPts val="1000"/>
                        </a:spcAft>
                      </a:pPr>
                      <a:r>
                        <a:rPr lang="lt-LT" sz="1400" b="1" kern="1200" noProof="0" dirty="0" smtClean="0">
                          <a:solidFill>
                            <a:schemeClr val="dk1"/>
                          </a:solidFill>
                          <a:effectLst/>
                          <a:latin typeface="+mn-lt"/>
                          <a:ea typeface="Calibri"/>
                          <a:cs typeface="Arial" pitchFamily="34" charset="0"/>
                        </a:rPr>
                        <a:t>7,1</a:t>
                      </a:r>
                      <a:endParaRPr lang="lt-LT" sz="1400" b="1" kern="1200" noProof="0" dirty="0">
                        <a:solidFill>
                          <a:schemeClr val="dk1"/>
                        </a:solidFill>
                        <a:effectLst/>
                        <a:latin typeface="+mn-lt"/>
                        <a:ea typeface="Calibri"/>
                        <a:cs typeface="Arial" pitchFamily="34" charset="0"/>
                      </a:endParaRPr>
                    </a:p>
                  </a:txBody>
                  <a:tcPr marL="8792" marR="8792" marT="9525" marB="0" anchor="ctr"/>
                </a:tc>
                <a:tc>
                  <a:txBody>
                    <a:bodyPr/>
                    <a:lstStyle/>
                    <a:p>
                      <a:pPr marL="0" algn="ctr" defTabSz="914400" rtl="0" eaLnBrk="1" latinLnBrk="0" hangingPunct="1">
                        <a:lnSpc>
                          <a:spcPct val="115000"/>
                        </a:lnSpc>
                        <a:spcAft>
                          <a:spcPts val="1000"/>
                        </a:spcAft>
                      </a:pPr>
                      <a:r>
                        <a:rPr lang="lt-LT" sz="1400" b="1" kern="1200" noProof="0" dirty="0" smtClean="0">
                          <a:solidFill>
                            <a:schemeClr val="dk1"/>
                          </a:solidFill>
                          <a:effectLst/>
                          <a:latin typeface="+mn-lt"/>
                          <a:ea typeface="Calibri"/>
                          <a:cs typeface="Arial" pitchFamily="34" charset="0"/>
                        </a:rPr>
                        <a:t>6,7</a:t>
                      </a:r>
                      <a:endParaRPr lang="lt-LT" sz="1400" b="1" kern="1200" noProof="0" dirty="0">
                        <a:solidFill>
                          <a:schemeClr val="dk1"/>
                        </a:solidFill>
                        <a:effectLst/>
                        <a:latin typeface="+mn-lt"/>
                        <a:ea typeface="Calibri"/>
                        <a:cs typeface="Arial" pitchFamily="34" charset="0"/>
                      </a:endParaRPr>
                    </a:p>
                  </a:txBody>
                  <a:tcPr marL="8792" marR="8792" marT="9525" marB="0" anchor="ctr"/>
                </a:tc>
                <a:tc>
                  <a:txBody>
                    <a:bodyPr/>
                    <a:lstStyle/>
                    <a:p>
                      <a:pPr marL="0" algn="ctr" defTabSz="914400" rtl="0" eaLnBrk="1" latinLnBrk="0" hangingPunct="1">
                        <a:lnSpc>
                          <a:spcPct val="115000"/>
                        </a:lnSpc>
                        <a:spcAft>
                          <a:spcPts val="1000"/>
                        </a:spcAft>
                      </a:pPr>
                      <a:r>
                        <a:rPr lang="lt-LT" sz="1400" b="1" kern="1200" noProof="0" dirty="0" smtClean="0">
                          <a:solidFill>
                            <a:schemeClr val="dk1"/>
                          </a:solidFill>
                          <a:effectLst/>
                          <a:latin typeface="+mn-lt"/>
                          <a:ea typeface="Calibri"/>
                          <a:cs typeface="Arial" pitchFamily="34" charset="0"/>
                        </a:rPr>
                        <a:t>6,6</a:t>
                      </a:r>
                      <a:endParaRPr lang="lt-LT" sz="1400" b="1" kern="1200" noProof="0" dirty="0">
                        <a:solidFill>
                          <a:schemeClr val="dk1"/>
                        </a:solidFill>
                        <a:effectLst/>
                        <a:latin typeface="+mn-lt"/>
                        <a:ea typeface="Calibri"/>
                        <a:cs typeface="Arial" pitchFamily="34" charset="0"/>
                      </a:endParaRPr>
                    </a:p>
                  </a:txBody>
                  <a:tcPr marL="0" marR="0" marT="0" marB="0" anchor="ctr"/>
                </a:tc>
              </a:tr>
              <a:tr h="304015">
                <a:tc>
                  <a:txBody>
                    <a:bodyPr/>
                    <a:lstStyle/>
                    <a:p>
                      <a:pPr>
                        <a:lnSpc>
                          <a:spcPct val="115000"/>
                        </a:lnSpc>
                        <a:spcAft>
                          <a:spcPts val="1000"/>
                        </a:spcAft>
                      </a:pPr>
                      <a:r>
                        <a:rPr lang="lt-LT" sz="1400" noProof="0" dirty="0" smtClean="0">
                          <a:effectLst/>
                          <a:latin typeface="+mn-lt"/>
                        </a:rPr>
                        <a:t>Užimtumas (metinis pokytis proc.)</a:t>
                      </a:r>
                      <a:endParaRPr lang="lt-LT" sz="1400" noProof="0" dirty="0">
                        <a:effectLst/>
                        <a:latin typeface="+mn-lt"/>
                        <a:ea typeface="Calibri"/>
                        <a:cs typeface="Times New Roman"/>
                      </a:endParaRPr>
                    </a:p>
                  </a:txBody>
                  <a:tcPr marL="8792" marR="8792" marT="9525" marB="0" anchor="b"/>
                </a:tc>
                <a:tc>
                  <a:txBody>
                    <a:bodyPr/>
                    <a:lstStyle/>
                    <a:p>
                      <a:pPr marL="0" algn="ctr" defTabSz="914400" rtl="0" eaLnBrk="1" latinLnBrk="0" hangingPunct="1">
                        <a:lnSpc>
                          <a:spcPct val="115000"/>
                        </a:lnSpc>
                        <a:spcAft>
                          <a:spcPts val="1000"/>
                        </a:spcAft>
                      </a:pPr>
                      <a:r>
                        <a:rPr lang="lt-LT" sz="1400" b="1" kern="1200" noProof="0" dirty="0" smtClean="0">
                          <a:solidFill>
                            <a:schemeClr val="dk1"/>
                          </a:solidFill>
                          <a:effectLst/>
                          <a:latin typeface="+mn-lt"/>
                          <a:ea typeface="Calibri"/>
                          <a:cs typeface="Arial" pitchFamily="34" charset="0"/>
                        </a:rPr>
                        <a:t>–0,5</a:t>
                      </a:r>
                      <a:endParaRPr lang="lt-LT" sz="1400" b="1" kern="1200" noProof="0" dirty="0">
                        <a:solidFill>
                          <a:schemeClr val="dk1"/>
                        </a:solidFill>
                        <a:effectLst/>
                        <a:latin typeface="+mn-lt"/>
                        <a:ea typeface="Calibri"/>
                        <a:cs typeface="Arial" pitchFamily="34" charset="0"/>
                      </a:endParaRPr>
                    </a:p>
                  </a:txBody>
                  <a:tcPr marL="8792" marR="8792" marT="9525" marB="0" anchor="ctr"/>
                </a:tc>
                <a:tc>
                  <a:txBody>
                    <a:bodyPr/>
                    <a:lstStyle/>
                    <a:p>
                      <a:pPr marL="0" algn="ctr" defTabSz="914400" rtl="0" eaLnBrk="1" latinLnBrk="0" hangingPunct="1">
                        <a:lnSpc>
                          <a:spcPct val="115000"/>
                        </a:lnSpc>
                        <a:spcAft>
                          <a:spcPts val="1000"/>
                        </a:spcAft>
                      </a:pPr>
                      <a:r>
                        <a:rPr lang="lt-LT" sz="1400" b="1" kern="1200" noProof="0" dirty="0" smtClean="0">
                          <a:solidFill>
                            <a:schemeClr val="dk1"/>
                          </a:solidFill>
                          <a:effectLst/>
                          <a:latin typeface="+mn-lt"/>
                          <a:ea typeface="Calibri"/>
                          <a:cs typeface="Arial" pitchFamily="34" charset="0"/>
                        </a:rPr>
                        <a:t>–0,1</a:t>
                      </a:r>
                      <a:endParaRPr lang="lt-LT" sz="1400" b="1" kern="1200" noProof="0" dirty="0">
                        <a:solidFill>
                          <a:schemeClr val="dk1"/>
                        </a:solidFill>
                        <a:effectLst/>
                        <a:latin typeface="+mn-lt"/>
                        <a:ea typeface="Calibri"/>
                        <a:cs typeface="Arial" pitchFamily="34" charset="0"/>
                      </a:endParaRPr>
                    </a:p>
                  </a:txBody>
                  <a:tcPr marL="8792" marR="8792" marT="9525" marB="0" anchor="ctr"/>
                </a:tc>
                <a:tc>
                  <a:txBody>
                    <a:bodyPr/>
                    <a:lstStyle/>
                    <a:p>
                      <a:pPr marL="0" algn="ctr" defTabSz="914400" rtl="0" eaLnBrk="1" latinLnBrk="0" hangingPunct="1">
                        <a:lnSpc>
                          <a:spcPct val="115000"/>
                        </a:lnSpc>
                        <a:spcAft>
                          <a:spcPts val="1000"/>
                        </a:spcAft>
                      </a:pPr>
                      <a:r>
                        <a:rPr lang="lt-LT" sz="1400" b="1" kern="1200" noProof="0" dirty="0" smtClean="0">
                          <a:solidFill>
                            <a:schemeClr val="dk1"/>
                          </a:solidFill>
                          <a:effectLst/>
                          <a:latin typeface="+mn-lt"/>
                          <a:ea typeface="Calibri"/>
                          <a:cs typeface="Arial" pitchFamily="34" charset="0"/>
                        </a:rPr>
                        <a:t>–0,3</a:t>
                      </a:r>
                      <a:endParaRPr lang="lt-LT" sz="1400" b="1" kern="1200" noProof="0" dirty="0">
                        <a:solidFill>
                          <a:schemeClr val="dk1"/>
                        </a:solidFill>
                        <a:effectLst/>
                        <a:latin typeface="+mn-lt"/>
                        <a:ea typeface="Calibri"/>
                        <a:cs typeface="Arial" pitchFamily="34" charset="0"/>
                      </a:endParaRPr>
                    </a:p>
                  </a:txBody>
                  <a:tcPr marL="0" marR="0" marT="0" marB="0" anchor="ctr"/>
                </a:tc>
              </a:tr>
              <a:tr h="304015">
                <a:tc>
                  <a:txBody>
                    <a:bodyPr/>
                    <a:lstStyle/>
                    <a:p>
                      <a:pPr>
                        <a:lnSpc>
                          <a:spcPct val="115000"/>
                        </a:lnSpc>
                        <a:spcAft>
                          <a:spcPts val="1000"/>
                        </a:spcAft>
                      </a:pPr>
                      <a:r>
                        <a:rPr lang="lt-LT" sz="1400" noProof="0" dirty="0" smtClean="0">
                          <a:effectLst/>
                          <a:latin typeface="+mn-lt"/>
                        </a:rPr>
                        <a:t>Darbo užmokestis</a:t>
                      </a:r>
                      <a:endParaRPr lang="lt-LT" sz="1400" noProof="0" dirty="0">
                        <a:effectLst/>
                        <a:latin typeface="+mn-lt"/>
                        <a:ea typeface="Calibri"/>
                        <a:cs typeface="Times New Roman"/>
                      </a:endParaRPr>
                    </a:p>
                  </a:txBody>
                  <a:tcPr marL="8791" marR="8791" marT="9453" marB="0" anchor="b"/>
                </a:tc>
                <a:tc>
                  <a:txBody>
                    <a:bodyPr/>
                    <a:lstStyle/>
                    <a:p>
                      <a:pPr marL="0" algn="ctr" defTabSz="914400" rtl="0" eaLnBrk="1" latinLnBrk="0" hangingPunct="1">
                        <a:lnSpc>
                          <a:spcPct val="115000"/>
                        </a:lnSpc>
                        <a:spcAft>
                          <a:spcPts val="1000"/>
                        </a:spcAft>
                      </a:pPr>
                      <a:r>
                        <a:rPr lang="lt-LT" sz="1400" b="1" kern="1200" noProof="0" dirty="0" smtClean="0">
                          <a:solidFill>
                            <a:schemeClr val="dk1"/>
                          </a:solidFill>
                          <a:effectLst/>
                          <a:latin typeface="+mn-lt"/>
                          <a:ea typeface="Calibri"/>
                          <a:cs typeface="Arial" pitchFamily="34" charset="0"/>
                        </a:rPr>
                        <a:t>8,6</a:t>
                      </a:r>
                      <a:endParaRPr lang="lt-LT" sz="1400" b="1" kern="1200" noProof="0" dirty="0">
                        <a:solidFill>
                          <a:schemeClr val="dk1"/>
                        </a:solidFill>
                        <a:effectLst/>
                        <a:latin typeface="+mn-lt"/>
                        <a:ea typeface="Calibri"/>
                        <a:cs typeface="Arial" pitchFamily="34" charset="0"/>
                      </a:endParaRPr>
                    </a:p>
                  </a:txBody>
                  <a:tcPr marL="8792" marR="8792" marT="9512" marB="0" anchor="ctr"/>
                </a:tc>
                <a:tc>
                  <a:txBody>
                    <a:bodyPr/>
                    <a:lstStyle/>
                    <a:p>
                      <a:pPr marL="0" algn="ctr" defTabSz="914400" rtl="0" eaLnBrk="1" latinLnBrk="0" hangingPunct="1">
                        <a:lnSpc>
                          <a:spcPct val="115000"/>
                        </a:lnSpc>
                        <a:spcAft>
                          <a:spcPts val="1000"/>
                        </a:spcAft>
                      </a:pPr>
                      <a:r>
                        <a:rPr lang="lt-LT" sz="1400" b="1" kern="1200" noProof="0" dirty="0" smtClean="0">
                          <a:solidFill>
                            <a:schemeClr val="dk1"/>
                          </a:solidFill>
                          <a:effectLst/>
                          <a:latin typeface="+mn-lt"/>
                          <a:ea typeface="Calibri"/>
                          <a:cs typeface="Arial" pitchFamily="34" charset="0"/>
                        </a:rPr>
                        <a:t>7,6</a:t>
                      </a:r>
                      <a:endParaRPr lang="lt-LT" sz="1400" b="1" kern="1200" noProof="0" dirty="0">
                        <a:solidFill>
                          <a:schemeClr val="dk1"/>
                        </a:solidFill>
                        <a:effectLst/>
                        <a:latin typeface="+mn-lt"/>
                        <a:ea typeface="Calibri"/>
                        <a:cs typeface="Arial" pitchFamily="34" charset="0"/>
                      </a:endParaRPr>
                    </a:p>
                  </a:txBody>
                  <a:tcPr marL="8792" marR="8792" marT="9512" marB="0" anchor="ctr"/>
                </a:tc>
                <a:tc>
                  <a:txBody>
                    <a:bodyPr/>
                    <a:lstStyle/>
                    <a:p>
                      <a:pPr marL="0" algn="ctr" defTabSz="914400" rtl="0" eaLnBrk="1" latinLnBrk="0" hangingPunct="1">
                        <a:lnSpc>
                          <a:spcPct val="115000"/>
                        </a:lnSpc>
                        <a:spcAft>
                          <a:spcPts val="1000"/>
                        </a:spcAft>
                      </a:pPr>
                      <a:r>
                        <a:rPr lang="lt-LT" sz="1400" b="1" kern="1200" noProof="0" dirty="0" smtClean="0">
                          <a:solidFill>
                            <a:schemeClr val="dk1"/>
                          </a:solidFill>
                          <a:effectLst/>
                          <a:latin typeface="+mn-lt"/>
                          <a:ea typeface="Calibri"/>
                          <a:cs typeface="Arial" pitchFamily="34" charset="0"/>
                        </a:rPr>
                        <a:t>6,0</a:t>
                      </a:r>
                      <a:endParaRPr lang="lt-LT" sz="1400" b="1" kern="1200" noProof="0" dirty="0">
                        <a:solidFill>
                          <a:schemeClr val="dk1"/>
                        </a:solidFill>
                        <a:effectLst/>
                        <a:latin typeface="+mn-lt"/>
                        <a:ea typeface="Calibri"/>
                        <a:cs typeface="Arial" pitchFamily="34" charset="0"/>
                      </a:endParaRPr>
                    </a:p>
                  </a:txBody>
                  <a:tcPr marL="0" marR="0" marT="0" marB="0" anchor="ctr"/>
                </a:tc>
              </a:tr>
              <a:tr h="396324">
                <a:tc>
                  <a:txBody>
                    <a:bodyPr/>
                    <a:lstStyle/>
                    <a:p>
                      <a:pPr>
                        <a:lnSpc>
                          <a:spcPct val="115000"/>
                        </a:lnSpc>
                        <a:spcAft>
                          <a:spcPts val="1000"/>
                        </a:spcAft>
                      </a:pPr>
                      <a:r>
                        <a:rPr lang="lt-LT" sz="1400" b="1" noProof="0" dirty="0" smtClean="0">
                          <a:effectLst/>
                          <a:latin typeface="+mn-lt"/>
                          <a:ea typeface="Calibri"/>
                          <a:cs typeface="Times New Roman"/>
                        </a:rPr>
                        <a:t>Kainos </a:t>
                      </a:r>
                      <a:r>
                        <a:rPr lang="lt-LT" sz="1400" b="1" noProof="0" dirty="0" smtClean="0">
                          <a:effectLst/>
                          <a:latin typeface="+mn-lt"/>
                        </a:rPr>
                        <a:t>(metinis pokytis proc.)</a:t>
                      </a:r>
                      <a:endParaRPr lang="lt-LT" sz="1400" noProof="0" dirty="0">
                        <a:effectLst/>
                        <a:latin typeface="+mn-lt"/>
                        <a:ea typeface="Calibri"/>
                        <a:cs typeface="Times New Roman"/>
                      </a:endParaRPr>
                    </a:p>
                  </a:txBody>
                  <a:tcPr marL="8791" marR="8791" marT="9453" marB="0" anchor="b"/>
                </a:tc>
                <a:tc>
                  <a:txBody>
                    <a:bodyPr/>
                    <a:lstStyle/>
                    <a:p>
                      <a:pPr marL="0" algn="ctr" defTabSz="914400" rtl="0" eaLnBrk="1" latinLnBrk="0" hangingPunct="1">
                        <a:lnSpc>
                          <a:spcPct val="115000"/>
                        </a:lnSpc>
                        <a:spcAft>
                          <a:spcPts val="1000"/>
                        </a:spcAft>
                      </a:pPr>
                      <a:endParaRPr lang="lt-LT" sz="1400" b="1" kern="1200" noProof="0" dirty="0">
                        <a:solidFill>
                          <a:schemeClr val="dk1"/>
                        </a:solidFill>
                        <a:effectLst/>
                        <a:latin typeface="+mn-lt"/>
                        <a:ea typeface="Calibri"/>
                        <a:cs typeface="Arial" pitchFamily="34" charset="0"/>
                      </a:endParaRPr>
                    </a:p>
                  </a:txBody>
                  <a:tcPr marL="8792" marR="8792" marT="9512" marB="0" anchor="ctr"/>
                </a:tc>
                <a:tc>
                  <a:txBody>
                    <a:bodyPr/>
                    <a:lstStyle/>
                    <a:p>
                      <a:pPr marL="0" algn="ctr" defTabSz="914400" rtl="0" eaLnBrk="1" latinLnBrk="0" hangingPunct="1">
                        <a:lnSpc>
                          <a:spcPct val="115000"/>
                        </a:lnSpc>
                        <a:spcAft>
                          <a:spcPts val="1000"/>
                        </a:spcAft>
                      </a:pPr>
                      <a:endParaRPr lang="lt-LT" sz="1400" b="1" kern="1200" noProof="0" dirty="0">
                        <a:solidFill>
                          <a:schemeClr val="dk1"/>
                        </a:solidFill>
                        <a:effectLst/>
                        <a:latin typeface="+mn-lt"/>
                        <a:ea typeface="Calibri"/>
                        <a:cs typeface="Arial" pitchFamily="34" charset="0"/>
                      </a:endParaRPr>
                    </a:p>
                  </a:txBody>
                  <a:tcPr marL="8792" marR="8792" marT="9512" marB="0" anchor="ctr"/>
                </a:tc>
                <a:tc>
                  <a:txBody>
                    <a:bodyPr/>
                    <a:lstStyle/>
                    <a:p>
                      <a:pPr marL="0" algn="ctr" defTabSz="914400" rtl="0" eaLnBrk="1" latinLnBrk="0" hangingPunct="1">
                        <a:lnSpc>
                          <a:spcPct val="115000"/>
                        </a:lnSpc>
                        <a:spcAft>
                          <a:spcPts val="1000"/>
                        </a:spcAft>
                      </a:pPr>
                      <a:endParaRPr lang="lt-LT" sz="1400" b="1" kern="1200" noProof="0" dirty="0">
                        <a:solidFill>
                          <a:schemeClr val="dk1"/>
                        </a:solidFill>
                        <a:effectLst/>
                        <a:latin typeface="+mn-lt"/>
                        <a:ea typeface="Calibri"/>
                        <a:cs typeface="Arial" pitchFamily="34" charset="0"/>
                      </a:endParaRPr>
                    </a:p>
                  </a:txBody>
                  <a:tcPr marL="0" marR="0" marT="0" marB="0" anchor="ctr"/>
                </a:tc>
              </a:tr>
              <a:tr h="477442">
                <a:tc>
                  <a:txBody>
                    <a:bodyPr/>
                    <a:lstStyle/>
                    <a:p>
                      <a:pPr>
                        <a:lnSpc>
                          <a:spcPct val="115000"/>
                        </a:lnSpc>
                        <a:spcAft>
                          <a:spcPts val="1000"/>
                        </a:spcAft>
                      </a:pPr>
                      <a:r>
                        <a:rPr lang="lt-LT" sz="1400" noProof="0" dirty="0" smtClean="0">
                          <a:effectLst/>
                          <a:latin typeface="+mn-lt"/>
                        </a:rPr>
                        <a:t>Vidutinė metinė infliacija, apskaičiuota pagal SVKI</a:t>
                      </a:r>
                    </a:p>
                  </a:txBody>
                  <a:tcPr marL="8791" marR="8791" marT="9453" marB="0" anchor="b"/>
                </a:tc>
                <a:tc>
                  <a:txBody>
                    <a:bodyPr/>
                    <a:lstStyle/>
                    <a:p>
                      <a:pPr marL="0" algn="ctr" defTabSz="914400" rtl="0" eaLnBrk="1" latinLnBrk="0" hangingPunct="1">
                        <a:lnSpc>
                          <a:spcPct val="115000"/>
                        </a:lnSpc>
                        <a:spcAft>
                          <a:spcPts val="1000"/>
                        </a:spcAft>
                      </a:pPr>
                      <a:r>
                        <a:rPr lang="lt-LT" sz="1400" b="1" kern="1200" noProof="0" dirty="0" smtClean="0">
                          <a:solidFill>
                            <a:schemeClr val="dk1"/>
                          </a:solidFill>
                          <a:effectLst/>
                          <a:latin typeface="+mn-lt"/>
                          <a:ea typeface="Calibri"/>
                          <a:cs typeface="Arial" pitchFamily="34" charset="0"/>
                        </a:rPr>
                        <a:t>3,7</a:t>
                      </a:r>
                      <a:endParaRPr lang="lt-LT" sz="1400" b="1" kern="1200" noProof="0" dirty="0">
                        <a:solidFill>
                          <a:schemeClr val="dk1"/>
                        </a:solidFill>
                        <a:effectLst/>
                        <a:latin typeface="+mn-lt"/>
                        <a:ea typeface="Calibri"/>
                        <a:cs typeface="Arial" pitchFamily="34" charset="0"/>
                      </a:endParaRPr>
                    </a:p>
                  </a:txBody>
                  <a:tcPr marL="8792" marR="8792" marT="9512" marB="0" anchor="ctr"/>
                </a:tc>
                <a:tc>
                  <a:txBody>
                    <a:bodyPr/>
                    <a:lstStyle/>
                    <a:p>
                      <a:pPr marL="0" algn="ctr" defTabSz="914400" rtl="0" eaLnBrk="1" latinLnBrk="0" hangingPunct="1">
                        <a:lnSpc>
                          <a:spcPct val="115000"/>
                        </a:lnSpc>
                        <a:spcAft>
                          <a:spcPts val="1000"/>
                        </a:spcAft>
                      </a:pPr>
                      <a:r>
                        <a:rPr lang="lt-LT" sz="1400" b="1" kern="1200" noProof="0" dirty="0" smtClean="0">
                          <a:solidFill>
                            <a:schemeClr val="dk1"/>
                          </a:solidFill>
                          <a:effectLst/>
                          <a:latin typeface="+mn-lt"/>
                          <a:ea typeface="Calibri"/>
                          <a:cs typeface="Arial" pitchFamily="34" charset="0"/>
                        </a:rPr>
                        <a:t>2,7</a:t>
                      </a:r>
                      <a:endParaRPr lang="lt-LT" sz="1400" b="1" kern="1200" noProof="0" dirty="0">
                        <a:solidFill>
                          <a:schemeClr val="dk1"/>
                        </a:solidFill>
                        <a:effectLst/>
                        <a:latin typeface="+mn-lt"/>
                        <a:ea typeface="Calibri"/>
                        <a:cs typeface="Arial" pitchFamily="34" charset="0"/>
                      </a:endParaRPr>
                    </a:p>
                  </a:txBody>
                  <a:tcPr marL="8792" marR="8792" marT="9512" marB="0" anchor="ctr"/>
                </a:tc>
                <a:tc>
                  <a:txBody>
                    <a:bodyPr/>
                    <a:lstStyle/>
                    <a:p>
                      <a:pPr marL="0" algn="ctr" defTabSz="914400" rtl="0" eaLnBrk="1" latinLnBrk="0" hangingPunct="1">
                        <a:lnSpc>
                          <a:spcPct val="115000"/>
                        </a:lnSpc>
                        <a:spcAft>
                          <a:spcPts val="1000"/>
                        </a:spcAft>
                      </a:pPr>
                      <a:r>
                        <a:rPr lang="lt-LT" sz="1400" b="1" kern="1200" noProof="0" dirty="0" smtClean="0">
                          <a:solidFill>
                            <a:schemeClr val="dk1"/>
                          </a:solidFill>
                          <a:effectLst/>
                          <a:latin typeface="+mn-lt"/>
                          <a:ea typeface="Calibri"/>
                          <a:cs typeface="Arial" pitchFamily="34" charset="0"/>
                        </a:rPr>
                        <a:t>2,2</a:t>
                      </a:r>
                      <a:endParaRPr lang="lt-LT" sz="1400" b="1" kern="1200" noProof="0" dirty="0">
                        <a:solidFill>
                          <a:schemeClr val="dk1"/>
                        </a:solidFill>
                        <a:effectLst/>
                        <a:latin typeface="+mn-lt"/>
                        <a:ea typeface="Calibri"/>
                        <a:cs typeface="Arial" pitchFamily="34" charset="0"/>
                      </a:endParaRPr>
                    </a:p>
                  </a:txBody>
                  <a:tcPr marL="0" marR="0" marT="0" marB="0" anchor="ctr"/>
                </a:tc>
              </a:tr>
            </a:tbl>
          </a:graphicData>
        </a:graphic>
      </p:graphicFrame>
      <p:sp>
        <p:nvSpPr>
          <p:cNvPr id="5" name="Title 1"/>
          <p:cNvSpPr txBox="1">
            <a:spLocks/>
          </p:cNvSpPr>
          <p:nvPr/>
        </p:nvSpPr>
        <p:spPr>
          <a:xfrm>
            <a:off x="1080000" y="216000"/>
            <a:ext cx="8064000" cy="954000"/>
          </a:xfrm>
          <a:prstGeom prst="rect">
            <a:avLst/>
          </a:prstGeom>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r>
              <a:rPr lang="lt-LT" sz="2400" kern="1200" dirty="0" smtClean="0">
                <a:solidFill>
                  <a:schemeClr val="tx1"/>
                </a:solidFill>
                <a:latin typeface="+mn-lt"/>
                <a:ea typeface="+mn-ea"/>
                <a:cs typeface="+mn-cs"/>
              </a:rPr>
              <a:t>Prognozuojama, kad ir toliau kylant vidaus ir užsienio paklausai realusis BVP šiemet ir kitąmet ženkliai augs</a:t>
            </a:r>
            <a:endParaRPr lang="lt-LT" sz="2400" kern="1200" dirty="0">
              <a:solidFill>
                <a:schemeClr val="tx1"/>
              </a:solidFill>
              <a:latin typeface="+mn-lt"/>
              <a:ea typeface="+mn-ea"/>
              <a:cs typeface="+mn-cs"/>
            </a:endParaRPr>
          </a:p>
        </p:txBody>
      </p:sp>
    </p:spTree>
    <p:extLst>
      <p:ext uri="{BB962C8B-B14F-4D97-AF65-F5344CB8AC3E}">
        <p14:creationId xmlns:p14="http://schemas.microsoft.com/office/powerpoint/2010/main" val="2525205759"/>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000" y="216000"/>
            <a:ext cx="8100000" cy="954000"/>
          </a:xfrm>
        </p:spPr>
        <p:txBody>
          <a:bodyPr anchor="ctr"/>
          <a:lstStyle/>
          <a:p>
            <a:r>
              <a:rPr lang="lt-LT" sz="2800" dirty="0" smtClean="0">
                <a:solidFill>
                  <a:schemeClr val="tx1"/>
                </a:solidFill>
                <a:latin typeface="+mn-lt"/>
              </a:rPr>
              <a:t>Ačiū už dėmesį. </a:t>
            </a:r>
            <a:r>
              <a:rPr lang="lt-LT" sz="2800" dirty="0">
                <a:solidFill>
                  <a:schemeClr val="tx1"/>
                </a:solidFill>
              </a:rPr>
              <a:t>Jūsų klausimai?</a:t>
            </a:r>
            <a:endParaRPr lang="en-US" sz="2800" dirty="0">
              <a:solidFill>
                <a:schemeClr val="tx1"/>
              </a:solidFill>
              <a:latin typeface="+mn-lt"/>
            </a:endParaRPr>
          </a:p>
        </p:txBody>
      </p:sp>
      <p:sp>
        <p:nvSpPr>
          <p:cNvPr id="4" name="Slide Number Placeholder 3"/>
          <p:cNvSpPr>
            <a:spLocks noGrp="1"/>
          </p:cNvSpPr>
          <p:nvPr>
            <p:ph type="sldNum" sz="quarter" idx="11"/>
          </p:nvPr>
        </p:nvSpPr>
        <p:spPr/>
        <p:txBody>
          <a:bodyPr/>
          <a:lstStyle/>
          <a:p>
            <a:pPr>
              <a:defRPr/>
            </a:pPr>
            <a:fld id="{713E9880-19D4-4D96-ABB3-515BF2BC05A2}" type="slidenum">
              <a:rPr lang="en-GB" smtClean="0"/>
              <a:pPr>
                <a:defRPr/>
              </a:pPr>
              <a:t>28</a:t>
            </a:fld>
            <a:endParaRPr lang="en-GB"/>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71600" y="4221098"/>
            <a:ext cx="7344816" cy="2042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90828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80928"/>
            <a:ext cx="8100000" cy="954000"/>
          </a:xfrm>
        </p:spPr>
        <p:txBody>
          <a:bodyPr anchor="ctr"/>
          <a:lstStyle/>
          <a:p>
            <a:r>
              <a:rPr lang="lt-LT" sz="2800" dirty="0" smtClean="0">
                <a:solidFill>
                  <a:schemeClr val="tx1"/>
                </a:solidFill>
                <a:latin typeface="+mn-lt"/>
              </a:rPr>
              <a:t>Rezervinės skaidrės</a:t>
            </a:r>
            <a:endParaRPr lang="en-US" sz="2800" dirty="0">
              <a:solidFill>
                <a:schemeClr val="tx1"/>
              </a:solidFill>
              <a:latin typeface="+mn-lt"/>
            </a:endParaRPr>
          </a:p>
        </p:txBody>
      </p:sp>
      <p:sp>
        <p:nvSpPr>
          <p:cNvPr id="4" name="Slide Number Placeholder 3"/>
          <p:cNvSpPr>
            <a:spLocks noGrp="1"/>
          </p:cNvSpPr>
          <p:nvPr>
            <p:ph type="sldNum" sz="quarter" idx="11"/>
          </p:nvPr>
        </p:nvSpPr>
        <p:spPr/>
        <p:txBody>
          <a:bodyPr/>
          <a:lstStyle/>
          <a:p>
            <a:pPr>
              <a:defRPr/>
            </a:pPr>
            <a:fld id="{713E9880-19D4-4D96-ABB3-515BF2BC05A2}" type="slidenum">
              <a:rPr lang="en-GB" smtClean="0"/>
              <a:pPr>
                <a:defRPr/>
              </a:pPr>
              <a:t>29</a:t>
            </a:fld>
            <a:endParaRPr lang="en-GB"/>
          </a:p>
        </p:txBody>
      </p:sp>
    </p:spTree>
    <p:extLst>
      <p:ext uri="{BB962C8B-B14F-4D97-AF65-F5344CB8AC3E}">
        <p14:creationId xmlns:p14="http://schemas.microsoft.com/office/powerpoint/2010/main" val="1553694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1"/>
          </p:nvPr>
        </p:nvSpPr>
        <p:spPr/>
        <p:txBody>
          <a:bodyPr/>
          <a:lstStyle/>
          <a:p>
            <a:pPr>
              <a:defRPr/>
            </a:pPr>
            <a:fld id="{338413D2-2309-4F8D-881F-D03DF29B1F61}" type="slidenum">
              <a:rPr lang="en-GB" smtClean="0">
                <a:solidFill>
                  <a:prstClr val="white">
                    <a:lumMod val="50000"/>
                  </a:prstClr>
                </a:solidFill>
              </a:rPr>
              <a:pPr>
                <a:defRPr/>
              </a:pPr>
              <a:t>3</a:t>
            </a:fld>
            <a:endParaRPr lang="en-GB">
              <a:solidFill>
                <a:prstClr val="white">
                  <a:lumMod val="50000"/>
                </a:prstClr>
              </a:solidFill>
            </a:endParaRPr>
          </a:p>
        </p:txBody>
      </p:sp>
      <p:sp>
        <p:nvSpPr>
          <p:cNvPr id="6" name="Rectangle 4"/>
          <p:cNvSpPr txBox="1">
            <a:spLocks noChangeArrowheads="1"/>
          </p:cNvSpPr>
          <p:nvPr/>
        </p:nvSpPr>
        <p:spPr>
          <a:xfrm>
            <a:off x="179512" y="1196752"/>
            <a:ext cx="9359900" cy="3240359"/>
          </a:xfrm>
          <a:prstGeom prst="rect">
            <a:avLst/>
          </a:prstGeom>
        </p:spPr>
        <p:txBody>
          <a:bodyPr anchor="b"/>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pPr eaLnBrk="1" hangingPunct="1">
              <a:lnSpc>
                <a:spcPct val="90000"/>
              </a:lnSpc>
            </a:pPr>
            <a:endParaRPr lang="en-GB" altLang="lt-LT" sz="3600" b="1" kern="0" dirty="0" smtClean="0">
              <a:latin typeface="Arial Narrow" pitchFamily="34" charset="0"/>
            </a:endParaRPr>
          </a:p>
          <a:p>
            <a:pPr eaLnBrk="1" hangingPunct="1">
              <a:lnSpc>
                <a:spcPct val="90000"/>
              </a:lnSpc>
            </a:pPr>
            <a:r>
              <a:rPr lang="en-GB" altLang="lt-LT" sz="3600" b="1" kern="0" dirty="0" smtClean="0">
                <a:latin typeface="Arial Narrow" pitchFamily="34" charset="0"/>
              </a:rPr>
              <a:t>	I. Real</a:t>
            </a:r>
            <a:r>
              <a:rPr lang="lt-LT" altLang="lt-LT" sz="3600" b="1" kern="0" dirty="0" err="1" smtClean="0">
                <a:latin typeface="Arial Narrow" pitchFamily="34" charset="0"/>
              </a:rPr>
              <a:t>us</a:t>
            </a:r>
            <a:r>
              <a:rPr lang="lt-LT" altLang="lt-LT" sz="3600" b="1" kern="0" dirty="0" smtClean="0">
                <a:latin typeface="Arial Narrow" pitchFamily="34" charset="0"/>
              </a:rPr>
              <a:t> ir išorės sektorius</a:t>
            </a:r>
          </a:p>
          <a:p>
            <a:pPr eaLnBrk="1" hangingPunct="1">
              <a:lnSpc>
                <a:spcPct val="90000"/>
              </a:lnSpc>
            </a:pPr>
            <a:r>
              <a:rPr lang="lt-LT" altLang="lt-LT" sz="3600" b="1" kern="0" dirty="0" smtClean="0">
                <a:latin typeface="Arial Narrow" pitchFamily="34" charset="0"/>
              </a:rPr>
              <a:t>	</a:t>
            </a:r>
            <a:endParaRPr lang="en-GB" altLang="lt-LT" sz="3600" b="1" kern="0" dirty="0" smtClean="0">
              <a:latin typeface="Arial Narrow" pitchFamily="34" charset="0"/>
            </a:endParaRPr>
          </a:p>
        </p:txBody>
      </p:sp>
    </p:spTree>
    <p:extLst>
      <p:ext uri="{BB962C8B-B14F-4D97-AF65-F5344CB8AC3E}">
        <p14:creationId xmlns:p14="http://schemas.microsoft.com/office/powerpoint/2010/main" val="8744646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15616" y="252414"/>
            <a:ext cx="7789527" cy="827087"/>
          </a:xfrm>
        </p:spPr>
        <p:txBody>
          <a:bodyPr/>
          <a:lstStyle/>
          <a:p>
            <a:pPr eaLnBrk="1" hangingPunct="1"/>
            <a:r>
              <a:rPr lang="lt-LT" altLang="lt-LT" sz="2300" dirty="0" smtClean="0">
                <a:solidFill>
                  <a:schemeClr val="tx1"/>
                </a:solidFill>
                <a:latin typeface="+mn-lt"/>
              </a:rPr>
              <a:t>Dėl </a:t>
            </a:r>
            <a:r>
              <a:rPr lang="lt-LT" altLang="lt-LT" sz="2300" dirty="0">
                <a:solidFill>
                  <a:schemeClr val="tx1"/>
                </a:solidFill>
                <a:latin typeface="+mn-lt"/>
              </a:rPr>
              <a:t>padidėjusios investicijų paklausos ir atsigavusių valdžios sektoriaus </a:t>
            </a:r>
            <a:r>
              <a:rPr lang="lt-LT" altLang="lt-LT" sz="2300" dirty="0" smtClean="0">
                <a:solidFill>
                  <a:schemeClr val="tx1"/>
                </a:solidFill>
                <a:latin typeface="+mn-lt"/>
              </a:rPr>
              <a:t>investicijų auga statybų veiklos aktyvumas</a:t>
            </a:r>
            <a:endParaRPr lang="en-GB" altLang="lt-LT" sz="2300" dirty="0" smtClean="0">
              <a:solidFill>
                <a:srgbClr val="FF0000"/>
              </a:solidFill>
              <a:latin typeface="+mn-l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5" y="1584325"/>
            <a:ext cx="8448693" cy="479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bwMode="auto">
          <a:xfrm>
            <a:off x="395535" y="1264003"/>
            <a:ext cx="4752529"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lt-LT" altLang="lt-LT" sz="1800" b="1" dirty="0" smtClean="0">
                <a:solidFill>
                  <a:srgbClr val="558ED5"/>
                </a:solidFill>
                <a:latin typeface="+mn-lt"/>
              </a:rPr>
              <a:t>Statybos darbų apimtis pagal statinių tipą</a:t>
            </a:r>
            <a:endParaRPr lang="lt-LT" altLang="lt-LT" sz="1800" b="1" dirty="0">
              <a:solidFill>
                <a:srgbClr val="558ED5"/>
              </a:solidFill>
              <a:latin typeface="+mn-lt"/>
            </a:endParaRPr>
          </a:p>
        </p:txBody>
      </p:sp>
    </p:spTree>
    <p:extLst>
      <p:ext uri="{BB962C8B-B14F-4D97-AF65-F5344CB8AC3E}">
        <p14:creationId xmlns:p14="http://schemas.microsoft.com/office/powerpoint/2010/main" val="3832260667"/>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338413D2-2309-4F8D-881F-D03DF29B1F61}" type="slidenum">
              <a:rPr lang="en-GB" smtClean="0"/>
              <a:pPr>
                <a:defRPr/>
              </a:pPr>
              <a:t>31</a:t>
            </a:fld>
            <a:endParaRPr lang="en-GB"/>
          </a:p>
        </p:txBody>
      </p:sp>
      <p:sp>
        <p:nvSpPr>
          <p:cNvPr id="6" name="Rectangle 5"/>
          <p:cNvSpPr/>
          <p:nvPr/>
        </p:nvSpPr>
        <p:spPr>
          <a:xfrm>
            <a:off x="1259632" y="1331707"/>
            <a:ext cx="6336704" cy="646331"/>
          </a:xfrm>
          <a:prstGeom prst="rect">
            <a:avLst/>
          </a:prstGeom>
        </p:spPr>
        <p:txBody>
          <a:bodyPr wrap="square">
            <a:spAutoFit/>
          </a:bodyPr>
          <a:lstStyle/>
          <a:p>
            <a:pPr algn="ctr"/>
            <a:r>
              <a:rPr lang="lt-LT" b="1" dirty="0">
                <a:latin typeface="Arial Narrow" panose="020B0606020202030204" pitchFamily="34" charset="0"/>
              </a:rPr>
              <a:t>Lietuviškos kilmės prekių eksporto dalis visame eksporte pagal prekių grupę </a:t>
            </a:r>
          </a:p>
        </p:txBody>
      </p:sp>
      <p:graphicFrame>
        <p:nvGraphicFramePr>
          <p:cNvPr id="12" name="Chart 11"/>
          <p:cNvGraphicFramePr>
            <a:graphicFrameLocks/>
          </p:cNvGraphicFramePr>
          <p:nvPr>
            <p:extLst>
              <p:ext uri="{D42A27DB-BD31-4B8C-83A1-F6EECF244321}">
                <p14:modId xmlns:p14="http://schemas.microsoft.com/office/powerpoint/2010/main" val="2653774183"/>
              </p:ext>
            </p:extLst>
          </p:nvPr>
        </p:nvGraphicFramePr>
        <p:xfrm>
          <a:off x="683568" y="2060848"/>
          <a:ext cx="8136903"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047800" y="188640"/>
            <a:ext cx="7704856" cy="954107"/>
          </a:xfrm>
          <a:prstGeom prst="rect">
            <a:avLst/>
          </a:prstGeom>
          <a:noFill/>
        </p:spPr>
        <p:txBody>
          <a:bodyPr wrap="square" rtlCol="0">
            <a:spAutoFit/>
          </a:bodyPr>
          <a:lstStyle/>
          <a:p>
            <a:r>
              <a:rPr lang="lt-LT" sz="2800" b="1" dirty="0" smtClean="0">
                <a:latin typeface="+mn-lt"/>
              </a:rPr>
              <a:t>Lietuva daugiausiai eksportuoja chemijos pramonės, žemės ūkio ir medienos gaminius</a:t>
            </a:r>
            <a:endParaRPr lang="lt-LT" sz="2800" b="1" dirty="0">
              <a:latin typeface="+mn-lt"/>
            </a:endParaRPr>
          </a:p>
        </p:txBody>
      </p:sp>
    </p:spTree>
    <p:extLst>
      <p:ext uri="{BB962C8B-B14F-4D97-AF65-F5344CB8AC3E}">
        <p14:creationId xmlns:p14="http://schemas.microsoft.com/office/powerpoint/2010/main" val="5460607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338413D2-2309-4F8D-881F-D03DF29B1F61}" type="slidenum">
              <a:rPr lang="en-GB" smtClean="0">
                <a:solidFill>
                  <a:prstClr val="white">
                    <a:lumMod val="50000"/>
                  </a:prstClr>
                </a:solidFill>
              </a:rPr>
              <a:pPr>
                <a:defRPr/>
              </a:pPr>
              <a:t>32</a:t>
            </a:fld>
            <a:endParaRPr lang="en-GB">
              <a:solidFill>
                <a:prstClr val="white">
                  <a:lumMod val="50000"/>
                </a:prstClr>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44" y="1972139"/>
            <a:ext cx="5794369" cy="36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16746" y="1268760"/>
            <a:ext cx="4919488" cy="584775"/>
          </a:xfrm>
          <a:prstGeom prst="rect">
            <a:avLst/>
          </a:prstGeom>
          <a:noFill/>
        </p:spPr>
        <p:txBody>
          <a:bodyPr wrap="square" rtlCol="0">
            <a:spAutoFit/>
          </a:bodyPr>
          <a:lstStyle/>
          <a:p>
            <a:pPr algn="ctr"/>
            <a:r>
              <a:rPr lang="lt-LT" sz="1600" b="1" dirty="0" smtClean="0">
                <a:solidFill>
                  <a:srgbClr val="000000"/>
                </a:solidFill>
                <a:latin typeface="Arial Narrow" panose="020B0606020202030204" pitchFamily="34" charset="0"/>
              </a:rPr>
              <a:t>Svarbiausios Lietuvos eksporto šalys partnerės 2017 ir 2013 m.</a:t>
            </a:r>
            <a:endParaRPr lang="lt-LT" sz="1600" b="1" dirty="0">
              <a:solidFill>
                <a:srgbClr val="000000"/>
              </a:solidFill>
              <a:latin typeface="Arial Narrow" panose="020B0606020202030204"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060848"/>
            <a:ext cx="2947493" cy="2107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9095" y="4168082"/>
            <a:ext cx="2914480" cy="21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888644" y="1268760"/>
            <a:ext cx="3030510" cy="584775"/>
          </a:xfrm>
          <a:prstGeom prst="rect">
            <a:avLst/>
          </a:prstGeom>
          <a:noFill/>
        </p:spPr>
        <p:txBody>
          <a:bodyPr wrap="square" rtlCol="0">
            <a:spAutoFit/>
          </a:bodyPr>
          <a:lstStyle/>
          <a:p>
            <a:pPr algn="ctr"/>
            <a:r>
              <a:rPr lang="lt-LT" sz="1600" b="1" dirty="0" smtClean="0">
                <a:solidFill>
                  <a:srgbClr val="000000"/>
                </a:solidFill>
                <a:latin typeface="Arial Narrow" panose="020B0606020202030204" pitchFamily="34" charset="0"/>
              </a:rPr>
              <a:t>Lietuvos prekių eksporto į Rusiją </a:t>
            </a:r>
            <a:r>
              <a:rPr lang="lt-LT" sz="1600" b="1" dirty="0">
                <a:solidFill>
                  <a:srgbClr val="000000"/>
                </a:solidFill>
                <a:latin typeface="Arial Narrow" panose="020B0606020202030204" pitchFamily="34" charset="0"/>
              </a:rPr>
              <a:t>struktūra 2017 ir 2013 m</a:t>
            </a:r>
            <a:r>
              <a:rPr lang="lt-LT" sz="1600" b="1" dirty="0" smtClean="0">
                <a:solidFill>
                  <a:srgbClr val="000000"/>
                </a:solidFill>
                <a:latin typeface="Arial Narrow" panose="020B0606020202030204" pitchFamily="34" charset="0"/>
              </a:rPr>
              <a:t>.</a:t>
            </a:r>
            <a:endParaRPr lang="lt-LT" sz="1600" b="1" dirty="0">
              <a:solidFill>
                <a:srgbClr val="000000"/>
              </a:solidFill>
              <a:latin typeface="Arial Narrow" panose="020B0606020202030204" pitchFamily="34" charset="0"/>
            </a:endParaRPr>
          </a:p>
        </p:txBody>
      </p:sp>
      <p:sp>
        <p:nvSpPr>
          <p:cNvPr id="3" name="Rectangle 2"/>
          <p:cNvSpPr/>
          <p:nvPr/>
        </p:nvSpPr>
        <p:spPr>
          <a:xfrm>
            <a:off x="946059" y="188640"/>
            <a:ext cx="8013594" cy="830997"/>
          </a:xfrm>
          <a:prstGeom prst="rect">
            <a:avLst/>
          </a:prstGeom>
        </p:spPr>
        <p:txBody>
          <a:bodyPr wrap="square">
            <a:spAutoFit/>
          </a:bodyPr>
          <a:lstStyle/>
          <a:p>
            <a:r>
              <a:rPr lang="lt-LT" sz="2400" b="1" dirty="0">
                <a:latin typeface="+mn-lt"/>
              </a:rPr>
              <a:t>Didžiausia dalis viso Lietuvos prekių eksporto vis dar tenka Rusijai, tačiau lietuviškos kilmės eksportas tesudaro 8 proc.</a:t>
            </a:r>
          </a:p>
        </p:txBody>
      </p:sp>
    </p:spTree>
    <p:extLst>
      <p:ext uri="{BB962C8B-B14F-4D97-AF65-F5344CB8AC3E}">
        <p14:creationId xmlns:p14="http://schemas.microsoft.com/office/powerpoint/2010/main" val="9083242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000" y="216000"/>
            <a:ext cx="8064000" cy="954000"/>
          </a:xfrm>
        </p:spPr>
        <p:txBody>
          <a:bodyPr/>
          <a:lstStyle/>
          <a:p>
            <a:r>
              <a:rPr lang="lt-LT" sz="2400" kern="1200" dirty="0" smtClean="0">
                <a:solidFill>
                  <a:srgbClr val="000000"/>
                </a:solidFill>
                <a:latin typeface="+mn-lt"/>
                <a:ea typeface="+mn-ea"/>
                <a:cs typeface="+mn-cs"/>
              </a:rPr>
              <a:t>Infliaciją Lietuvoje lemia ne tik trumpalaikiai veiksniai, bet ir tebevykstanti ekonominė (pajamų) konvergencija</a:t>
            </a:r>
            <a:endParaRPr lang="lt-LT" sz="2400" kern="1200" dirty="0">
              <a:solidFill>
                <a:srgbClr val="000000"/>
              </a:solidFill>
              <a:latin typeface="+mn-lt"/>
              <a:ea typeface="+mn-ea"/>
              <a:cs typeface="+mn-cs"/>
            </a:endParaRPr>
          </a:p>
        </p:txBody>
      </p:sp>
      <p:sp>
        <p:nvSpPr>
          <p:cNvPr id="5" name="Slide Number Placeholder 4"/>
          <p:cNvSpPr>
            <a:spLocks noGrp="1"/>
          </p:cNvSpPr>
          <p:nvPr>
            <p:ph type="sldNum" sz="quarter" idx="11"/>
          </p:nvPr>
        </p:nvSpPr>
        <p:spPr/>
        <p:txBody>
          <a:bodyPr/>
          <a:lstStyle/>
          <a:p>
            <a:pPr>
              <a:defRPr/>
            </a:pPr>
            <a:fld id="{15A41C70-D0E6-4AB9-902F-12CDB188A677}" type="slidenum">
              <a:rPr lang="en-GB" smtClean="0"/>
              <a:pPr>
                <a:defRPr/>
              </a:pPr>
              <a:t>33</a:t>
            </a:fld>
            <a:endParaRPr lang="en-GB"/>
          </a:p>
        </p:txBody>
      </p:sp>
      <p:sp>
        <p:nvSpPr>
          <p:cNvPr id="16" name="Rectangle 3"/>
          <p:cNvSpPr txBox="1">
            <a:spLocks noChangeArrowheads="1"/>
          </p:cNvSpPr>
          <p:nvPr/>
        </p:nvSpPr>
        <p:spPr bwMode="auto">
          <a:xfrm>
            <a:off x="899592" y="1405433"/>
            <a:ext cx="6336704" cy="4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lt-LT" b="1" dirty="0">
                <a:solidFill>
                  <a:srgbClr val="558ED5"/>
                </a:solidFill>
                <a:latin typeface="+mj-lt"/>
              </a:rPr>
              <a:t>Infliacijos sudedamosios </a:t>
            </a:r>
            <a:r>
              <a:rPr lang="lt-LT" b="1" dirty="0" smtClean="0">
                <a:solidFill>
                  <a:srgbClr val="558ED5"/>
                </a:solidFill>
                <a:latin typeface="+mj-lt"/>
              </a:rPr>
              <a:t>dalys</a:t>
            </a:r>
            <a:endParaRPr lang="lt-LT" b="1" dirty="0">
              <a:solidFill>
                <a:srgbClr val="558ED5"/>
              </a:solidFill>
              <a:latin typeface="+mj-lt"/>
            </a:endParaRPr>
          </a:p>
        </p:txBody>
      </p:sp>
      <p:cxnSp>
        <p:nvCxnSpPr>
          <p:cNvPr id="9" name="Straight Arrow Connector 8"/>
          <p:cNvCxnSpPr/>
          <p:nvPr/>
        </p:nvCxnSpPr>
        <p:spPr bwMode="auto">
          <a:xfrm flipH="1" flipV="1">
            <a:off x="7054180" y="2521800"/>
            <a:ext cx="1766292" cy="3662"/>
          </a:xfrm>
          <a:prstGeom prst="straightConnector1">
            <a:avLst/>
          </a:prstGeom>
          <a:solidFill>
            <a:schemeClr val="accent1"/>
          </a:solidFill>
          <a:ln w="38100" cap="flat" cmpd="sng" algn="ctr">
            <a:solidFill>
              <a:schemeClr val="tx2"/>
            </a:solidFill>
            <a:prstDash val="solid"/>
            <a:round/>
            <a:headEnd type="none" w="med" len="med"/>
            <a:tailEnd type="arrow"/>
          </a:ln>
          <a:effectLst/>
        </p:spPr>
      </p:cxnSp>
      <p:sp>
        <p:nvSpPr>
          <p:cNvPr id="19" name="Rectangle 3"/>
          <p:cNvSpPr txBox="1">
            <a:spLocks noChangeArrowheads="1"/>
          </p:cNvSpPr>
          <p:nvPr/>
        </p:nvSpPr>
        <p:spPr bwMode="auto">
          <a:xfrm>
            <a:off x="7380312" y="2525462"/>
            <a:ext cx="1584176"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lt-LT" sz="1600" b="1" dirty="0" smtClean="0">
                <a:solidFill>
                  <a:schemeClr val="tx2"/>
                </a:solidFill>
                <a:latin typeface="+mj-lt"/>
              </a:rPr>
              <a:t>Pajamų konvergencijos, pinigų politikos poveikis</a:t>
            </a:r>
            <a:endParaRPr lang="lt-LT" sz="1600" b="1" dirty="0">
              <a:solidFill>
                <a:schemeClr val="tx2"/>
              </a:solidFill>
              <a:latin typeface="+mj-lt"/>
            </a:endParaRPr>
          </a:p>
        </p:txBody>
      </p:sp>
      <p:graphicFrame>
        <p:nvGraphicFramePr>
          <p:cNvPr id="11" name="Chart 10"/>
          <p:cNvGraphicFramePr/>
          <p:nvPr>
            <p:extLst>
              <p:ext uri="{D42A27DB-BD31-4B8C-83A1-F6EECF244321}">
                <p14:modId xmlns:p14="http://schemas.microsoft.com/office/powerpoint/2010/main" val="551110125"/>
              </p:ext>
            </p:extLst>
          </p:nvPr>
        </p:nvGraphicFramePr>
        <p:xfrm>
          <a:off x="911704" y="1692672"/>
          <a:ext cx="6480000" cy="44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70469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000" y="216000"/>
            <a:ext cx="8064000" cy="954000"/>
          </a:xfrm>
        </p:spPr>
        <p:txBody>
          <a:bodyPr/>
          <a:lstStyle/>
          <a:p>
            <a:r>
              <a:rPr lang="lt-LT" sz="2800" u="sng" kern="1200" dirty="0" smtClean="0">
                <a:solidFill>
                  <a:srgbClr val="000000"/>
                </a:solidFill>
                <a:latin typeface="+mn-lt"/>
                <a:ea typeface="+mn-ea"/>
                <a:cs typeface="+mn-cs"/>
              </a:rPr>
              <a:t>Jei neatsižvelgiame į mokesčių didinimą</a:t>
            </a:r>
            <a:r>
              <a:rPr lang="lt-LT" sz="2800" kern="1200" dirty="0" smtClean="0">
                <a:solidFill>
                  <a:srgbClr val="000000"/>
                </a:solidFill>
                <a:latin typeface="+mn-lt"/>
                <a:ea typeface="+mn-ea"/>
                <a:cs typeface="+mn-cs"/>
              </a:rPr>
              <a:t>, maisto </a:t>
            </a:r>
            <a:r>
              <a:rPr lang="lt-LT" sz="2800" kern="1200" dirty="0">
                <a:solidFill>
                  <a:srgbClr val="000000"/>
                </a:solidFill>
                <a:latin typeface="+mn-lt"/>
                <a:ea typeface="+mn-ea"/>
                <a:cs typeface="+mn-cs"/>
              </a:rPr>
              <a:t>kainos Lietuvoje </a:t>
            </a:r>
            <a:r>
              <a:rPr lang="lt-LT" sz="2800" kern="1200" dirty="0" smtClean="0">
                <a:solidFill>
                  <a:srgbClr val="000000"/>
                </a:solidFill>
                <a:latin typeface="+mn-lt"/>
                <a:ea typeface="+mn-ea"/>
                <a:cs typeface="+mn-cs"/>
              </a:rPr>
              <a:t>auga </a:t>
            </a:r>
            <a:r>
              <a:rPr lang="lt-LT" sz="2800" kern="1200" dirty="0">
                <a:solidFill>
                  <a:srgbClr val="000000"/>
                </a:solidFill>
                <a:latin typeface="+mn-lt"/>
                <a:ea typeface="+mn-ea"/>
                <a:cs typeface="+mn-cs"/>
              </a:rPr>
              <a:t>tiek, kiek kitose VRE šalyse</a:t>
            </a:r>
          </a:p>
        </p:txBody>
      </p:sp>
      <p:sp>
        <p:nvSpPr>
          <p:cNvPr id="5" name="Slide Number Placeholder 4"/>
          <p:cNvSpPr>
            <a:spLocks noGrp="1"/>
          </p:cNvSpPr>
          <p:nvPr>
            <p:ph type="sldNum" sz="quarter" idx="11"/>
          </p:nvPr>
        </p:nvSpPr>
        <p:spPr/>
        <p:txBody>
          <a:bodyPr/>
          <a:lstStyle/>
          <a:p>
            <a:pPr>
              <a:defRPr/>
            </a:pPr>
            <a:fld id="{15A41C70-D0E6-4AB9-902F-12CDB188A677}" type="slidenum">
              <a:rPr lang="en-GB" smtClean="0"/>
              <a:pPr>
                <a:defRPr/>
              </a:pPr>
              <a:t>34</a:t>
            </a:fld>
            <a:endParaRPr lang="en-GB"/>
          </a:p>
        </p:txBody>
      </p:sp>
      <p:sp>
        <p:nvSpPr>
          <p:cNvPr id="16" name="Rectangle 3"/>
          <p:cNvSpPr txBox="1">
            <a:spLocks noChangeArrowheads="1"/>
          </p:cNvSpPr>
          <p:nvPr/>
        </p:nvSpPr>
        <p:spPr bwMode="auto">
          <a:xfrm>
            <a:off x="899592" y="1405433"/>
            <a:ext cx="7560840" cy="4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lt-LT" b="1" dirty="0" smtClean="0">
                <a:solidFill>
                  <a:srgbClr val="558ED5"/>
                </a:solidFill>
                <a:latin typeface="+mj-lt"/>
              </a:rPr>
              <a:t>Maisto kainų augimas 2017 m., </a:t>
            </a:r>
            <a:r>
              <a:rPr lang="lt-LT" b="1" u="sng" dirty="0" smtClean="0">
                <a:solidFill>
                  <a:srgbClr val="558ED5"/>
                </a:solidFill>
                <a:latin typeface="+mj-lt"/>
              </a:rPr>
              <a:t>neįskaitant</a:t>
            </a:r>
            <a:r>
              <a:rPr lang="lt-LT" b="1" dirty="0" smtClean="0">
                <a:solidFill>
                  <a:srgbClr val="558ED5"/>
                </a:solidFill>
                <a:latin typeface="+mj-lt"/>
              </a:rPr>
              <a:t> netiesioginių mokesčių poveikio</a:t>
            </a:r>
            <a:endParaRPr lang="lt-LT" b="1" dirty="0">
              <a:solidFill>
                <a:srgbClr val="558ED5"/>
              </a:solidFill>
              <a:latin typeface="+mj-lt"/>
            </a:endParaRPr>
          </a:p>
        </p:txBody>
      </p:sp>
      <p:graphicFrame>
        <p:nvGraphicFramePr>
          <p:cNvPr id="8" name="Chart 7"/>
          <p:cNvGraphicFramePr>
            <a:graphicFrameLocks/>
          </p:cNvGraphicFramePr>
          <p:nvPr>
            <p:extLst>
              <p:ext uri="{D42A27DB-BD31-4B8C-83A1-F6EECF244321}">
                <p14:modId xmlns:p14="http://schemas.microsoft.com/office/powerpoint/2010/main" val="658371607"/>
              </p:ext>
            </p:extLst>
          </p:nvPr>
        </p:nvGraphicFramePr>
        <p:xfrm>
          <a:off x="899592" y="1658367"/>
          <a:ext cx="6480000" cy="44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0489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000" y="216000"/>
            <a:ext cx="8064000" cy="954000"/>
          </a:xfrm>
        </p:spPr>
        <p:txBody>
          <a:bodyPr/>
          <a:lstStyle/>
          <a:p>
            <a:r>
              <a:rPr lang="lt-LT" sz="2800" u="sng" kern="1200" dirty="0" smtClean="0">
                <a:solidFill>
                  <a:srgbClr val="000000"/>
                </a:solidFill>
                <a:latin typeface="+mn-lt"/>
                <a:ea typeface="+mn-ea"/>
                <a:cs typeface="+mn-cs"/>
              </a:rPr>
              <a:t>Jei pridedame mokesčių poveikį</a:t>
            </a:r>
            <a:r>
              <a:rPr lang="lt-LT" sz="2800" kern="1200" dirty="0" smtClean="0">
                <a:solidFill>
                  <a:srgbClr val="000000"/>
                </a:solidFill>
                <a:latin typeface="+mn-lt"/>
                <a:ea typeface="+mn-ea"/>
                <a:cs typeface="+mn-cs"/>
              </a:rPr>
              <a:t>, maisto kainų augimas Lietuvoje – vienas didžiausių</a:t>
            </a:r>
            <a:endParaRPr lang="lt-LT" sz="2800" kern="1200" dirty="0">
              <a:solidFill>
                <a:srgbClr val="000000"/>
              </a:solidFill>
              <a:latin typeface="+mn-lt"/>
              <a:ea typeface="+mn-ea"/>
              <a:cs typeface="+mn-cs"/>
            </a:endParaRPr>
          </a:p>
        </p:txBody>
      </p:sp>
      <p:sp>
        <p:nvSpPr>
          <p:cNvPr id="5" name="Slide Number Placeholder 4"/>
          <p:cNvSpPr>
            <a:spLocks noGrp="1"/>
          </p:cNvSpPr>
          <p:nvPr>
            <p:ph type="sldNum" sz="quarter" idx="11"/>
          </p:nvPr>
        </p:nvSpPr>
        <p:spPr/>
        <p:txBody>
          <a:bodyPr/>
          <a:lstStyle/>
          <a:p>
            <a:pPr>
              <a:defRPr/>
            </a:pPr>
            <a:fld id="{15A41C70-D0E6-4AB9-902F-12CDB188A677}" type="slidenum">
              <a:rPr lang="en-GB" smtClean="0"/>
              <a:pPr>
                <a:defRPr/>
              </a:pPr>
              <a:t>35</a:t>
            </a:fld>
            <a:endParaRPr lang="en-GB"/>
          </a:p>
        </p:txBody>
      </p:sp>
      <p:sp>
        <p:nvSpPr>
          <p:cNvPr id="16" name="Rectangle 3"/>
          <p:cNvSpPr txBox="1">
            <a:spLocks noChangeArrowheads="1"/>
          </p:cNvSpPr>
          <p:nvPr/>
        </p:nvSpPr>
        <p:spPr bwMode="auto">
          <a:xfrm>
            <a:off x="899592" y="1405433"/>
            <a:ext cx="7560840" cy="4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lt-LT" b="1" dirty="0" smtClean="0">
                <a:solidFill>
                  <a:srgbClr val="558ED5"/>
                </a:solidFill>
                <a:latin typeface="+mj-lt"/>
              </a:rPr>
              <a:t>Maisto kainų augimas 2017 m., </a:t>
            </a:r>
            <a:r>
              <a:rPr lang="lt-LT" b="1" u="sng" dirty="0" smtClean="0">
                <a:solidFill>
                  <a:srgbClr val="558ED5"/>
                </a:solidFill>
                <a:latin typeface="+mj-lt"/>
              </a:rPr>
              <a:t>apimant ir</a:t>
            </a:r>
            <a:r>
              <a:rPr lang="lt-LT" b="1" dirty="0" smtClean="0">
                <a:solidFill>
                  <a:srgbClr val="558ED5"/>
                </a:solidFill>
                <a:latin typeface="+mj-lt"/>
              </a:rPr>
              <a:t> netiesioginių mokesčių poveikį</a:t>
            </a:r>
            <a:endParaRPr lang="lt-LT" b="1" dirty="0">
              <a:solidFill>
                <a:srgbClr val="558ED5"/>
              </a:solidFill>
              <a:latin typeface="+mj-lt"/>
            </a:endParaRPr>
          </a:p>
        </p:txBody>
      </p:sp>
      <p:graphicFrame>
        <p:nvGraphicFramePr>
          <p:cNvPr id="7" name="Chart 6"/>
          <p:cNvGraphicFramePr>
            <a:graphicFrameLocks/>
          </p:cNvGraphicFramePr>
          <p:nvPr>
            <p:extLst>
              <p:ext uri="{D42A27DB-BD31-4B8C-83A1-F6EECF244321}">
                <p14:modId xmlns:p14="http://schemas.microsoft.com/office/powerpoint/2010/main" val="2909842261"/>
              </p:ext>
            </p:extLst>
          </p:nvPr>
        </p:nvGraphicFramePr>
        <p:xfrm>
          <a:off x="900000" y="1659600"/>
          <a:ext cx="6480000" cy="4464000"/>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Arrow Connector 3"/>
          <p:cNvCxnSpPr/>
          <p:nvPr/>
        </p:nvCxnSpPr>
        <p:spPr bwMode="auto">
          <a:xfrm flipH="1" flipV="1">
            <a:off x="6012160" y="4077072"/>
            <a:ext cx="288032" cy="720080"/>
          </a:xfrm>
          <a:prstGeom prst="straightConnector1">
            <a:avLst/>
          </a:prstGeom>
          <a:solidFill>
            <a:schemeClr val="accent1"/>
          </a:solidFill>
          <a:ln w="38100" cap="flat" cmpd="sng" algn="ctr">
            <a:solidFill>
              <a:schemeClr val="bg1">
                <a:lumMod val="75000"/>
              </a:schemeClr>
            </a:solidFill>
            <a:prstDash val="solid"/>
            <a:round/>
            <a:headEnd type="none" w="med" len="med"/>
            <a:tailEnd type="arrow"/>
          </a:ln>
          <a:effectLst/>
        </p:spPr>
      </p:cxnSp>
      <p:cxnSp>
        <p:nvCxnSpPr>
          <p:cNvPr id="10" name="Straight Arrow Connector 9"/>
          <p:cNvCxnSpPr/>
          <p:nvPr/>
        </p:nvCxnSpPr>
        <p:spPr bwMode="auto">
          <a:xfrm flipV="1">
            <a:off x="6336196" y="2574788"/>
            <a:ext cx="36004" cy="2222364"/>
          </a:xfrm>
          <a:prstGeom prst="straightConnector1">
            <a:avLst/>
          </a:prstGeom>
          <a:solidFill>
            <a:schemeClr val="accent1"/>
          </a:solidFill>
          <a:ln w="38100" cap="flat" cmpd="sng" algn="ctr">
            <a:solidFill>
              <a:schemeClr val="bg1">
                <a:lumMod val="75000"/>
              </a:schemeClr>
            </a:solidFill>
            <a:prstDash val="solid"/>
            <a:round/>
            <a:headEnd type="none" w="med" len="med"/>
            <a:tailEnd type="arrow"/>
          </a:ln>
          <a:effectLst/>
        </p:spPr>
      </p:cxnSp>
    </p:spTree>
    <p:extLst>
      <p:ext uri="{BB962C8B-B14F-4D97-AF65-F5344CB8AC3E}">
        <p14:creationId xmlns:p14="http://schemas.microsoft.com/office/powerpoint/2010/main" val="27175583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084" y="260648"/>
            <a:ext cx="7921528" cy="793610"/>
          </a:xfrm>
        </p:spPr>
        <p:txBody>
          <a:bodyPr/>
          <a:lstStyle/>
          <a:p>
            <a:r>
              <a:rPr lang="lt-LT" sz="2800" dirty="0" smtClean="0">
                <a:solidFill>
                  <a:schemeClr val="tx1"/>
                </a:solidFill>
              </a:rPr>
              <a:t>Palyginti su kitomis VRE</a:t>
            </a:r>
            <a:r>
              <a:rPr lang="en-US" sz="2800" dirty="0" smtClean="0">
                <a:solidFill>
                  <a:schemeClr val="tx1"/>
                </a:solidFill>
              </a:rPr>
              <a:t> </a:t>
            </a:r>
            <a:r>
              <a:rPr lang="lt-LT" sz="2800" dirty="0" smtClean="0">
                <a:solidFill>
                  <a:schemeClr val="tx1"/>
                </a:solidFill>
              </a:rPr>
              <a:t>ES valstybėmis,</a:t>
            </a:r>
            <a:r>
              <a:rPr lang="lt-LT" sz="2800" dirty="0">
                <a:solidFill>
                  <a:schemeClr val="tx1"/>
                </a:solidFill>
              </a:rPr>
              <a:t> </a:t>
            </a:r>
            <a:r>
              <a:rPr lang="lt-LT" sz="2800" dirty="0" smtClean="0">
                <a:solidFill>
                  <a:schemeClr val="tx1"/>
                </a:solidFill>
              </a:rPr>
              <a:t>Lietuva neišsiskiria </a:t>
            </a:r>
            <a:r>
              <a:rPr lang="lt-LT" sz="2800" dirty="0" smtClean="0">
                <a:solidFill>
                  <a:schemeClr val="tx1"/>
                </a:solidFill>
              </a:rPr>
              <a:t>vidutine </a:t>
            </a:r>
            <a:r>
              <a:rPr lang="lt-LT" sz="2800" dirty="0" smtClean="0">
                <a:solidFill>
                  <a:schemeClr val="tx1"/>
                </a:solidFill>
              </a:rPr>
              <a:t>metine i</a:t>
            </a:r>
            <a:r>
              <a:rPr lang="en-US" sz="2800" dirty="0" err="1" smtClean="0">
                <a:solidFill>
                  <a:schemeClr val="tx1"/>
                </a:solidFill>
              </a:rPr>
              <a:t>nfliacija</a:t>
            </a:r>
            <a:endParaRPr lang="lt-LT" sz="2800" dirty="0">
              <a:solidFill>
                <a:schemeClr val="tx1"/>
              </a:solidFill>
            </a:endParaRPr>
          </a:p>
        </p:txBody>
      </p:sp>
      <p:sp>
        <p:nvSpPr>
          <p:cNvPr id="4" name="Slide Number Placeholder 3"/>
          <p:cNvSpPr>
            <a:spLocks noGrp="1"/>
          </p:cNvSpPr>
          <p:nvPr>
            <p:ph type="sldNum" sz="quarter" idx="11"/>
          </p:nvPr>
        </p:nvSpPr>
        <p:spPr/>
        <p:txBody>
          <a:bodyPr/>
          <a:lstStyle/>
          <a:p>
            <a:fld id="{F1918700-0CBE-4395-9A85-297B4F93F833}" type="slidenum">
              <a:rPr lang="en-GB" smtClean="0">
                <a:solidFill>
                  <a:srgbClr val="FFFFFF">
                    <a:lumMod val="50000"/>
                  </a:srgbClr>
                </a:solidFill>
              </a:rPr>
              <a:pPr/>
              <a:t>36</a:t>
            </a:fld>
            <a:endParaRPr lang="en-GB">
              <a:solidFill>
                <a:srgbClr val="FFFFFF">
                  <a:lumMod val="50000"/>
                </a:srgbClr>
              </a:solidFill>
            </a:endParaRPr>
          </a:p>
        </p:txBody>
      </p:sp>
      <p:sp>
        <p:nvSpPr>
          <p:cNvPr id="7" name="Rectangle 22"/>
          <p:cNvSpPr>
            <a:spLocks noChangeArrowheads="1"/>
          </p:cNvSpPr>
          <p:nvPr/>
        </p:nvSpPr>
        <p:spPr bwMode="auto">
          <a:xfrm>
            <a:off x="4880344" y="1173409"/>
            <a:ext cx="4104168" cy="909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7925" tIns="38963" rIns="77925" bIns="38963" anchor="ctr">
            <a:spAutoFit/>
          </a:bodyPr>
          <a:lstStyle/>
          <a:p>
            <a:pPr algn="ctr"/>
            <a:r>
              <a:rPr lang="lt-LT" b="1" dirty="0">
                <a:solidFill>
                  <a:schemeClr val="tx2">
                    <a:lumMod val="60000"/>
                    <a:lumOff val="40000"/>
                  </a:schemeClr>
                </a:solidFill>
                <a:latin typeface="Arial Narrow" pitchFamily="34" charset="0"/>
              </a:rPr>
              <a:t>Vidutinė metinė </a:t>
            </a:r>
            <a:r>
              <a:rPr lang="lt-LT" b="1" dirty="0" smtClean="0">
                <a:solidFill>
                  <a:schemeClr val="tx2">
                    <a:lumMod val="60000"/>
                    <a:lumOff val="40000"/>
                  </a:schemeClr>
                </a:solidFill>
                <a:latin typeface="Arial Narrow" pitchFamily="34" charset="0"/>
              </a:rPr>
              <a:t>infliacija 2018 m. I pusmetį VRE valstybėse</a:t>
            </a:r>
          </a:p>
          <a:p>
            <a:pPr algn="ctr"/>
            <a:r>
              <a:rPr lang="lt-LT" b="1" dirty="0" smtClean="0">
                <a:solidFill>
                  <a:schemeClr val="tx2">
                    <a:lumMod val="60000"/>
                    <a:lumOff val="40000"/>
                  </a:schemeClr>
                </a:solidFill>
                <a:latin typeface="Arial Narrow" pitchFamily="34" charset="0"/>
              </a:rPr>
              <a:t>(</a:t>
            </a:r>
            <a:r>
              <a:rPr lang="lt-LT" b="1" dirty="0" smtClean="0">
                <a:solidFill>
                  <a:srgbClr val="FF0000"/>
                </a:solidFill>
                <a:latin typeface="Arial Narrow" pitchFamily="34" charset="0"/>
              </a:rPr>
              <a:t>eliminavus mokesčių pokyčių poveikį</a:t>
            </a:r>
            <a:r>
              <a:rPr lang="lt-LT" b="1" dirty="0" smtClean="0">
                <a:solidFill>
                  <a:srgbClr val="376092"/>
                </a:solidFill>
                <a:latin typeface="Arial Narrow" pitchFamily="34" charset="0"/>
              </a:rPr>
              <a:t>)</a:t>
            </a:r>
            <a:endParaRPr lang="en-GB" b="1" dirty="0">
              <a:solidFill>
                <a:srgbClr val="376092"/>
              </a:solidFill>
              <a:latin typeface="Arial Narrow" pitchFamily="34" charset="0"/>
            </a:endParaRPr>
          </a:p>
        </p:txBody>
      </p:sp>
      <p:sp>
        <p:nvSpPr>
          <p:cNvPr id="8" name="Rectangle 22"/>
          <p:cNvSpPr>
            <a:spLocks noChangeArrowheads="1"/>
          </p:cNvSpPr>
          <p:nvPr/>
        </p:nvSpPr>
        <p:spPr bwMode="auto">
          <a:xfrm>
            <a:off x="432936" y="1245233"/>
            <a:ext cx="3284673" cy="632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7925" tIns="38963" rIns="77925" bIns="38963" anchor="ctr">
            <a:spAutoFit/>
          </a:bodyPr>
          <a:lstStyle/>
          <a:p>
            <a:pPr algn="ctr"/>
            <a:r>
              <a:rPr lang="lt-LT" b="1" dirty="0" smtClean="0">
                <a:solidFill>
                  <a:schemeClr val="tx2">
                    <a:lumMod val="60000"/>
                    <a:lumOff val="40000"/>
                  </a:schemeClr>
                </a:solidFill>
                <a:latin typeface="Arial Narrow" pitchFamily="34" charset="0"/>
              </a:rPr>
              <a:t>Vidutinė metinė infliacija 2018 m. I pusmetį VRE valstybėse</a:t>
            </a:r>
            <a:endParaRPr lang="en-GB" b="1" dirty="0">
              <a:solidFill>
                <a:schemeClr val="tx2">
                  <a:lumMod val="60000"/>
                  <a:lumOff val="40000"/>
                </a:schemeClr>
              </a:solidFill>
              <a:latin typeface="Arial Narrow"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942910292"/>
              </p:ext>
            </p:extLst>
          </p:nvPr>
        </p:nvGraphicFramePr>
        <p:xfrm>
          <a:off x="4772025" y="2006893"/>
          <a:ext cx="4212487" cy="42319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3352430259"/>
              </p:ext>
            </p:extLst>
          </p:nvPr>
        </p:nvGraphicFramePr>
        <p:xfrm>
          <a:off x="55971" y="2014537"/>
          <a:ext cx="4544603" cy="42433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204580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713E9880-19D4-4D96-ABB3-515BF2BC05A2}" type="slidenum">
              <a:rPr lang="en-GB" smtClean="0"/>
              <a:pPr>
                <a:defRPr/>
              </a:pPr>
              <a:t>37</a:t>
            </a:fld>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340768"/>
            <a:ext cx="6408712" cy="495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1080000" y="216000"/>
            <a:ext cx="8064000" cy="954000"/>
          </a:xfrm>
          <a:prstGeom prst="rect">
            <a:avLst/>
          </a:prstGeom>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r>
              <a:rPr lang="lt-LT" sz="2400" kern="1200" dirty="0" smtClean="0">
                <a:solidFill>
                  <a:schemeClr val="tx1"/>
                </a:solidFill>
                <a:latin typeface="+mn-lt"/>
                <a:ea typeface="+mn-ea"/>
                <a:cs typeface="+mn-cs"/>
              </a:rPr>
              <a:t>Užsienio tautybės imigrantų srautai, atvykstantys į Lietuvą</a:t>
            </a:r>
            <a:endParaRPr lang="lt-LT" sz="2400" kern="1200" dirty="0">
              <a:solidFill>
                <a:schemeClr val="tx1"/>
              </a:solidFill>
              <a:latin typeface="+mn-lt"/>
              <a:ea typeface="+mn-ea"/>
              <a:cs typeface="+mn-cs"/>
            </a:endParaRPr>
          </a:p>
        </p:txBody>
      </p:sp>
    </p:spTree>
    <p:extLst>
      <p:ext uri="{BB962C8B-B14F-4D97-AF65-F5344CB8AC3E}">
        <p14:creationId xmlns:p14="http://schemas.microsoft.com/office/powerpoint/2010/main" val="3201790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15616" y="252414"/>
            <a:ext cx="7789527" cy="827087"/>
          </a:xfrm>
        </p:spPr>
        <p:txBody>
          <a:bodyPr/>
          <a:lstStyle/>
          <a:p>
            <a:pPr eaLnBrk="1" hangingPunct="1"/>
            <a:r>
              <a:rPr lang="lt-LT" altLang="lt-LT" sz="2600" dirty="0" smtClean="0">
                <a:solidFill>
                  <a:schemeClr val="tx1"/>
                </a:solidFill>
                <a:latin typeface="+mn-lt"/>
              </a:rPr>
              <a:t>Nuo 2017 m. antrojo pusmečio prie BVP augimo stipriau prisidėjo investicijos ir grynasis eksportas</a:t>
            </a:r>
            <a:endParaRPr lang="en-GB" altLang="lt-LT" sz="2600" dirty="0" smtClean="0">
              <a:solidFill>
                <a:schemeClr val="tx1"/>
              </a:solidFill>
              <a:latin typeface="+mn-lt"/>
            </a:endParaRPr>
          </a:p>
        </p:txBody>
      </p:sp>
      <p:sp>
        <p:nvSpPr>
          <p:cNvPr id="7" name="Rectangle 3"/>
          <p:cNvSpPr txBox="1">
            <a:spLocks noChangeArrowheads="1"/>
          </p:cNvSpPr>
          <p:nvPr/>
        </p:nvSpPr>
        <p:spPr bwMode="auto">
          <a:xfrm>
            <a:off x="467544" y="1496767"/>
            <a:ext cx="5688632"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lt-LT" b="1" dirty="0">
                <a:solidFill>
                  <a:srgbClr val="558ED5"/>
                </a:solidFill>
                <a:latin typeface="+mj-lt"/>
              </a:rPr>
              <a:t>Išlaidų metodu įvertinto realiojo BVP kaitos veiksniai</a:t>
            </a:r>
          </a:p>
        </p:txBody>
      </p:sp>
      <p:graphicFrame>
        <p:nvGraphicFramePr>
          <p:cNvPr id="10" name="Chart 9"/>
          <p:cNvGraphicFramePr>
            <a:graphicFrameLocks/>
          </p:cNvGraphicFramePr>
          <p:nvPr>
            <p:extLst>
              <p:ext uri="{D42A27DB-BD31-4B8C-83A1-F6EECF244321}">
                <p14:modId xmlns:p14="http://schemas.microsoft.com/office/powerpoint/2010/main" val="736343460"/>
              </p:ext>
            </p:extLst>
          </p:nvPr>
        </p:nvGraphicFramePr>
        <p:xfrm>
          <a:off x="467544" y="1772816"/>
          <a:ext cx="8208912" cy="4536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6938094"/>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15616" y="252414"/>
            <a:ext cx="7789527" cy="827087"/>
          </a:xfrm>
        </p:spPr>
        <p:txBody>
          <a:bodyPr/>
          <a:lstStyle/>
          <a:p>
            <a:pPr eaLnBrk="1" hangingPunct="1"/>
            <a:r>
              <a:rPr lang="lt-LT" altLang="lt-LT" sz="2800" dirty="0" smtClean="0">
                <a:solidFill>
                  <a:schemeClr val="tx1"/>
                </a:solidFill>
                <a:latin typeface="+mn-lt"/>
              </a:rPr>
              <a:t>Nors investicijos ir auga, tačiau lėšų iš ES fondų panaudojimas tebėra nuviliantis</a:t>
            </a:r>
            <a:endParaRPr lang="en-GB" altLang="lt-LT" sz="2800" dirty="0" smtClean="0">
              <a:solidFill>
                <a:srgbClr val="FF0000"/>
              </a:solidFill>
              <a:latin typeface="+mn-lt"/>
            </a:endParaRPr>
          </a:p>
        </p:txBody>
      </p:sp>
      <p:sp>
        <p:nvSpPr>
          <p:cNvPr id="8195" name="Rectangle 3"/>
          <p:cNvSpPr txBox="1">
            <a:spLocks noChangeArrowheads="1"/>
          </p:cNvSpPr>
          <p:nvPr/>
        </p:nvSpPr>
        <p:spPr bwMode="auto">
          <a:xfrm>
            <a:off x="80894" y="1301750"/>
            <a:ext cx="3670789"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lt-LT" altLang="lt-LT" sz="1800" b="1" dirty="0" smtClean="0">
                <a:solidFill>
                  <a:srgbClr val="558ED5"/>
                </a:solidFill>
                <a:latin typeface="+mn-lt"/>
              </a:rPr>
              <a:t>Investicijų kaitos veiksniai</a:t>
            </a:r>
            <a:endParaRPr lang="lt-LT" altLang="lt-LT" sz="1800" b="1" dirty="0">
              <a:solidFill>
                <a:srgbClr val="558ED5"/>
              </a:solidFill>
              <a:latin typeface="+mn-l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94" y="1675856"/>
            <a:ext cx="4528907" cy="4292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txBox="1">
            <a:spLocks noChangeArrowheads="1"/>
          </p:cNvSpPr>
          <p:nvPr/>
        </p:nvSpPr>
        <p:spPr bwMode="auto">
          <a:xfrm>
            <a:off x="4759569" y="1301750"/>
            <a:ext cx="3670789"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lt-LT" altLang="lt-LT" sz="1800" b="1" dirty="0" smtClean="0">
                <a:solidFill>
                  <a:srgbClr val="558ED5"/>
                </a:solidFill>
                <a:latin typeface="+mn-lt"/>
              </a:rPr>
              <a:t>Pervedimų iš ES fondų dinamika</a:t>
            </a:r>
            <a:endParaRPr lang="lt-LT" altLang="lt-LT" sz="1800" b="1" dirty="0">
              <a:solidFill>
                <a:srgbClr val="558ED5"/>
              </a:solidFill>
              <a:latin typeface="+mn-lt"/>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9800" y="1625600"/>
            <a:ext cx="4426695" cy="4342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0967959"/>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043608" y="252414"/>
            <a:ext cx="7861535" cy="827087"/>
          </a:xfrm>
        </p:spPr>
        <p:txBody>
          <a:bodyPr/>
          <a:lstStyle/>
          <a:p>
            <a:pPr eaLnBrk="1" hangingPunct="1"/>
            <a:r>
              <a:rPr lang="lt-LT" altLang="lt-LT" sz="2300" dirty="0" smtClean="0">
                <a:solidFill>
                  <a:schemeClr val="tx1"/>
                </a:solidFill>
                <a:latin typeface="Arial Narrow" pitchFamily="34" charset="0"/>
              </a:rPr>
              <a:t>Po ypač sėkmingų 2017 m. Lietuvos eksporto augimas 2018 m. sulėtėjo dėl mažiau augančios užsienio paklausos iš ES ir Rusijos</a:t>
            </a:r>
            <a:endParaRPr lang="en-GB" altLang="lt-LT" sz="2300" dirty="0" smtClean="0">
              <a:solidFill>
                <a:schemeClr val="tx1"/>
              </a:solidFill>
              <a:latin typeface="Arial Narrow" pitchFamily="34" charset="0"/>
            </a:endParaRPr>
          </a:p>
        </p:txBody>
      </p:sp>
      <p:sp>
        <p:nvSpPr>
          <p:cNvPr id="7" name="Rectangle 3"/>
          <p:cNvSpPr txBox="1">
            <a:spLocks noChangeArrowheads="1"/>
          </p:cNvSpPr>
          <p:nvPr/>
        </p:nvSpPr>
        <p:spPr bwMode="auto">
          <a:xfrm>
            <a:off x="179512" y="1296000"/>
            <a:ext cx="4104000" cy="37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lt-LT" b="1" dirty="0" smtClean="0">
                <a:solidFill>
                  <a:srgbClr val="1F497D">
                    <a:lumMod val="60000"/>
                    <a:lumOff val="40000"/>
                  </a:srgbClr>
                </a:solidFill>
                <a:latin typeface="Calibri"/>
              </a:rPr>
              <a:t>Lietuvos eksporto kaitos veiksniai </a:t>
            </a:r>
          </a:p>
          <a:p>
            <a:pPr algn="ctr" eaLnBrk="1" hangingPunct="1">
              <a:lnSpc>
                <a:spcPct val="90000"/>
              </a:lnSpc>
            </a:pPr>
            <a:r>
              <a:rPr lang="lt-LT" b="1" dirty="0" smtClean="0">
                <a:solidFill>
                  <a:srgbClr val="1F497D">
                    <a:lumMod val="60000"/>
                    <a:lumOff val="40000"/>
                  </a:srgbClr>
                </a:solidFill>
                <a:latin typeface="Calibri"/>
              </a:rPr>
              <a:t>(</a:t>
            </a:r>
            <a:r>
              <a:rPr lang="lt-LT" b="1" dirty="0" err="1" smtClean="0">
                <a:solidFill>
                  <a:srgbClr val="1F497D">
                    <a:lumMod val="60000"/>
                    <a:lumOff val="40000"/>
                  </a:srgbClr>
                </a:solidFill>
                <a:latin typeface="Calibri"/>
              </a:rPr>
              <a:t>sl</a:t>
            </a:r>
            <a:r>
              <a:rPr lang="lt-LT" b="1" dirty="0" smtClean="0">
                <a:solidFill>
                  <a:srgbClr val="1F497D">
                    <a:lumMod val="60000"/>
                    <a:lumOff val="40000"/>
                  </a:srgbClr>
                </a:solidFill>
                <a:latin typeface="Calibri"/>
              </a:rPr>
              <a:t>. 3 mėn. vidurkis)</a:t>
            </a:r>
            <a:endParaRPr lang="lt-LT" dirty="0">
              <a:solidFill>
                <a:srgbClr val="1F497D">
                  <a:lumMod val="60000"/>
                  <a:lumOff val="40000"/>
                </a:srgbClr>
              </a:solidFill>
              <a:latin typeface="Calibri"/>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 y="1821648"/>
            <a:ext cx="4572331" cy="460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3"/>
          <p:cNvSpPr txBox="1">
            <a:spLocks noChangeArrowheads="1"/>
          </p:cNvSpPr>
          <p:nvPr/>
        </p:nvSpPr>
        <p:spPr bwMode="auto">
          <a:xfrm>
            <a:off x="5040000" y="1296000"/>
            <a:ext cx="4104000" cy="37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lt-LT" b="1" dirty="0" smtClean="0">
                <a:solidFill>
                  <a:srgbClr val="1F497D">
                    <a:lumMod val="60000"/>
                    <a:lumOff val="40000"/>
                  </a:srgbClr>
                </a:solidFill>
                <a:latin typeface="Calibri"/>
              </a:rPr>
              <a:t>Lietuviškos kilmės eksporto kaitos veiksniai (</a:t>
            </a:r>
            <a:r>
              <a:rPr lang="lt-LT" b="1" dirty="0" err="1" smtClean="0">
                <a:solidFill>
                  <a:srgbClr val="1F497D">
                    <a:lumMod val="60000"/>
                    <a:lumOff val="40000"/>
                  </a:srgbClr>
                </a:solidFill>
                <a:latin typeface="Calibri"/>
              </a:rPr>
              <a:t>sl</a:t>
            </a:r>
            <a:r>
              <a:rPr lang="lt-LT" b="1" dirty="0" smtClean="0">
                <a:solidFill>
                  <a:srgbClr val="1F497D">
                    <a:lumMod val="60000"/>
                    <a:lumOff val="40000"/>
                  </a:srgbClr>
                </a:solidFill>
                <a:latin typeface="Calibri"/>
              </a:rPr>
              <a:t>. 3 mėn. vidurkis)</a:t>
            </a:r>
            <a:endParaRPr lang="lt-LT" dirty="0">
              <a:solidFill>
                <a:srgbClr val="1F497D">
                  <a:lumMod val="60000"/>
                  <a:lumOff val="40000"/>
                </a:srgbClr>
              </a:solidFill>
              <a:latin typeface="Calibri"/>
            </a:endParaRP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3" y="1821648"/>
            <a:ext cx="4299751" cy="4487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599753"/>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3178420" y="3560763"/>
            <a:ext cx="265820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lt-LT" altLang="lt-LT" sz="1600" b="1" dirty="0" smtClean="0">
                <a:solidFill>
                  <a:schemeClr val="accent1"/>
                </a:solidFill>
                <a:latin typeface="Arial Narrow" pitchFamily="34" charset="0"/>
              </a:rPr>
              <a:t>Likusiame pasaulyje</a:t>
            </a:r>
            <a:endParaRPr lang="en-GB" altLang="lt-LT" sz="1600" b="1" dirty="0">
              <a:solidFill>
                <a:schemeClr val="accent1"/>
              </a:solidFill>
              <a:latin typeface="Arial Narrow" pitchFamily="34" charset="0"/>
            </a:endParaRPr>
          </a:p>
        </p:txBody>
      </p:sp>
      <p:sp>
        <p:nvSpPr>
          <p:cNvPr id="11268" name="Rectangle 2"/>
          <p:cNvSpPr>
            <a:spLocks noGrp="1" noChangeArrowheads="1"/>
          </p:cNvSpPr>
          <p:nvPr>
            <p:ph type="title"/>
          </p:nvPr>
        </p:nvSpPr>
        <p:spPr>
          <a:xfrm>
            <a:off x="1115616" y="252414"/>
            <a:ext cx="7789527" cy="827087"/>
          </a:xfrm>
        </p:spPr>
        <p:txBody>
          <a:bodyPr/>
          <a:lstStyle/>
          <a:p>
            <a:pPr eaLnBrk="1" hangingPunct="1"/>
            <a:r>
              <a:rPr lang="lt-LT" altLang="lt-LT" sz="2400" dirty="0" smtClean="0">
                <a:solidFill>
                  <a:schemeClr val="tx1"/>
                </a:solidFill>
                <a:latin typeface="Arial Narrow" pitchFamily="34" charset="0"/>
              </a:rPr>
              <a:t>Nors Lietuvos eksporto augimas sulėtėjo, tačiau Lietuvos eksporto rinkos dalys pasaulyje toliau nuosaikiai auga</a:t>
            </a:r>
            <a:endParaRPr lang="en-GB" altLang="lt-LT" sz="2400" dirty="0" smtClean="0">
              <a:solidFill>
                <a:schemeClr val="tx1"/>
              </a:solidFill>
              <a:latin typeface="Arial Narrow" pitchFamily="34" charset="0"/>
            </a:endParaRPr>
          </a:p>
        </p:txBody>
      </p:sp>
      <p:pic>
        <p:nvPicPr>
          <p:cNvPr id="1126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4188"/>
            <a:ext cx="3030415" cy="275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0154" y="1768475"/>
            <a:ext cx="3219450" cy="281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1" name="Rectangle 3"/>
          <p:cNvSpPr>
            <a:spLocks noChangeArrowheads="1"/>
          </p:cNvSpPr>
          <p:nvPr/>
        </p:nvSpPr>
        <p:spPr bwMode="auto">
          <a:xfrm>
            <a:off x="120162" y="1554163"/>
            <a:ext cx="305825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lt-LT" altLang="lt-LT" sz="1600" b="1" dirty="0" smtClean="0">
                <a:solidFill>
                  <a:schemeClr val="accent1"/>
                </a:solidFill>
                <a:latin typeface="Arial Narrow" pitchFamily="34" charset="0"/>
              </a:rPr>
              <a:t>ES</a:t>
            </a:r>
            <a:endParaRPr lang="en-GB" altLang="lt-LT" sz="1600" b="1" dirty="0">
              <a:solidFill>
                <a:schemeClr val="accent1"/>
              </a:solidFill>
              <a:latin typeface="Arial Narrow" pitchFamily="34" charset="0"/>
            </a:endParaRPr>
          </a:p>
          <a:p>
            <a:pPr algn="ctr" eaLnBrk="1" hangingPunct="1">
              <a:spcBef>
                <a:spcPct val="0"/>
              </a:spcBef>
              <a:buFontTx/>
              <a:buNone/>
            </a:pPr>
            <a:endParaRPr lang="en-GB" altLang="lt-LT" sz="1600" b="1" dirty="0">
              <a:solidFill>
                <a:schemeClr val="accent1"/>
              </a:solidFill>
              <a:latin typeface="Arial Narrow" pitchFamily="34" charset="0"/>
            </a:endParaRPr>
          </a:p>
        </p:txBody>
      </p:sp>
      <p:sp>
        <p:nvSpPr>
          <p:cNvPr id="11272" name="Rectangle 3"/>
          <p:cNvSpPr>
            <a:spLocks noChangeArrowheads="1"/>
          </p:cNvSpPr>
          <p:nvPr/>
        </p:nvSpPr>
        <p:spPr bwMode="auto">
          <a:xfrm>
            <a:off x="6081347" y="1554163"/>
            <a:ext cx="305825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lt-LT" altLang="lt-LT" sz="1600" b="1" dirty="0" smtClean="0">
                <a:solidFill>
                  <a:schemeClr val="accent1"/>
                </a:solidFill>
                <a:latin typeface="Arial Narrow" pitchFamily="34" charset="0"/>
              </a:rPr>
              <a:t>Rusijoje</a:t>
            </a:r>
            <a:endParaRPr lang="en-GB" altLang="lt-LT" sz="1600" b="1" dirty="0">
              <a:solidFill>
                <a:schemeClr val="accent1"/>
              </a:solidFill>
              <a:latin typeface="Arial Narrow" pitchFamily="34" charset="0"/>
            </a:endParaRPr>
          </a:p>
        </p:txBody>
      </p:sp>
      <p:pic>
        <p:nvPicPr>
          <p:cNvPr id="112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0416" y="3884613"/>
            <a:ext cx="3050931" cy="266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3"/>
          <p:cNvSpPr txBox="1">
            <a:spLocks noChangeArrowheads="1"/>
          </p:cNvSpPr>
          <p:nvPr/>
        </p:nvSpPr>
        <p:spPr bwMode="auto">
          <a:xfrm>
            <a:off x="179512" y="1183363"/>
            <a:ext cx="8496944" cy="37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lt-LT" b="1" dirty="0">
                <a:solidFill>
                  <a:srgbClr val="1F497D">
                    <a:lumMod val="60000"/>
                    <a:lumOff val="40000"/>
                  </a:srgbClr>
                </a:solidFill>
                <a:latin typeface="Calibri"/>
              </a:rPr>
              <a:t>Lietuvos eksporto (išskyrus mineralinius produktus) rinkos dalių metinis </a:t>
            </a:r>
            <a:r>
              <a:rPr lang="lt-LT" b="1" dirty="0" smtClean="0">
                <a:solidFill>
                  <a:srgbClr val="1F497D">
                    <a:lumMod val="60000"/>
                    <a:lumOff val="40000"/>
                  </a:srgbClr>
                </a:solidFill>
                <a:latin typeface="Calibri"/>
              </a:rPr>
              <a:t>pokytis</a:t>
            </a:r>
            <a:endParaRPr lang="lt-LT" b="1" dirty="0">
              <a:solidFill>
                <a:srgbClr val="1F497D">
                  <a:lumMod val="60000"/>
                  <a:lumOff val="40000"/>
                </a:srgbClr>
              </a:solidFill>
              <a:latin typeface="Calibri"/>
            </a:endParaRPr>
          </a:p>
        </p:txBody>
      </p:sp>
    </p:spTree>
    <p:extLst>
      <p:ext uri="{BB962C8B-B14F-4D97-AF65-F5344CB8AC3E}">
        <p14:creationId xmlns:p14="http://schemas.microsoft.com/office/powerpoint/2010/main" val="1087732061"/>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1"/>
          </p:nvPr>
        </p:nvSpPr>
        <p:spPr/>
        <p:txBody>
          <a:bodyPr/>
          <a:lstStyle/>
          <a:p>
            <a:pPr>
              <a:defRPr/>
            </a:pPr>
            <a:fld id="{338413D2-2309-4F8D-881F-D03DF29B1F61}" type="slidenum">
              <a:rPr lang="en-GB" smtClean="0">
                <a:solidFill>
                  <a:prstClr val="white">
                    <a:lumMod val="50000"/>
                  </a:prstClr>
                </a:solidFill>
              </a:rPr>
              <a:pPr>
                <a:defRPr/>
              </a:pPr>
              <a:t>8</a:t>
            </a:fld>
            <a:endParaRPr lang="en-GB">
              <a:solidFill>
                <a:prstClr val="white">
                  <a:lumMod val="50000"/>
                </a:prstClr>
              </a:solidFill>
            </a:endParaRPr>
          </a:p>
        </p:txBody>
      </p:sp>
      <p:sp>
        <p:nvSpPr>
          <p:cNvPr id="6" name="Rectangle 4"/>
          <p:cNvSpPr txBox="1">
            <a:spLocks noChangeArrowheads="1"/>
          </p:cNvSpPr>
          <p:nvPr/>
        </p:nvSpPr>
        <p:spPr>
          <a:xfrm>
            <a:off x="179512" y="1196753"/>
            <a:ext cx="9359900" cy="3240360"/>
          </a:xfrm>
          <a:prstGeom prst="rect">
            <a:avLst/>
          </a:prstGeom>
        </p:spPr>
        <p:txBody>
          <a:bodyPr anchor="b"/>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pPr eaLnBrk="1" hangingPunct="1">
              <a:lnSpc>
                <a:spcPct val="90000"/>
              </a:lnSpc>
            </a:pPr>
            <a:endParaRPr lang="en-GB" altLang="lt-LT" sz="3600" b="1" kern="0" dirty="0" smtClean="0">
              <a:latin typeface="Arial Narrow" pitchFamily="34" charset="0"/>
            </a:endParaRPr>
          </a:p>
          <a:p>
            <a:pPr eaLnBrk="1" hangingPunct="1">
              <a:lnSpc>
                <a:spcPct val="90000"/>
              </a:lnSpc>
            </a:pPr>
            <a:r>
              <a:rPr lang="en-GB" altLang="lt-LT" sz="3600" b="1" kern="0" dirty="0" smtClean="0">
                <a:latin typeface="Arial Narrow" pitchFamily="34" charset="0"/>
              </a:rPr>
              <a:t>	</a:t>
            </a:r>
            <a:r>
              <a:rPr lang="lt-LT" altLang="lt-LT" sz="3600" b="1" kern="0" dirty="0" smtClean="0">
                <a:latin typeface="Arial Narrow" pitchFamily="34" charset="0"/>
              </a:rPr>
              <a:t>II. Darbo rinka</a:t>
            </a:r>
          </a:p>
          <a:p>
            <a:pPr eaLnBrk="1" hangingPunct="1">
              <a:lnSpc>
                <a:spcPct val="90000"/>
              </a:lnSpc>
            </a:pPr>
            <a:r>
              <a:rPr lang="en-GB" altLang="lt-LT" sz="3600" b="1" kern="0" dirty="0" smtClean="0">
                <a:latin typeface="Arial Narrow" pitchFamily="34" charset="0"/>
              </a:rPr>
              <a:t>	</a:t>
            </a:r>
          </a:p>
        </p:txBody>
      </p:sp>
    </p:spTree>
    <p:extLst>
      <p:ext uri="{BB962C8B-B14F-4D97-AF65-F5344CB8AC3E}">
        <p14:creationId xmlns:p14="http://schemas.microsoft.com/office/powerpoint/2010/main" val="874464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338413D2-2309-4F8D-881F-D03DF29B1F61}" type="slidenum">
              <a:rPr lang="en-GB" smtClean="0"/>
              <a:pPr>
                <a:defRPr/>
              </a:pPr>
              <a:t>9</a:t>
            </a:fld>
            <a:endParaRPr lang="en-GB"/>
          </a:p>
        </p:txBody>
      </p:sp>
      <p:sp>
        <p:nvSpPr>
          <p:cNvPr id="5" name="Rectangle 4"/>
          <p:cNvSpPr/>
          <p:nvPr/>
        </p:nvSpPr>
        <p:spPr>
          <a:xfrm>
            <a:off x="1044004" y="215957"/>
            <a:ext cx="8100392" cy="954107"/>
          </a:xfrm>
          <a:prstGeom prst="rect">
            <a:avLst/>
          </a:prstGeom>
        </p:spPr>
        <p:txBody>
          <a:bodyPr wrap="square" anchor="ctr">
            <a:spAutoFit/>
          </a:bodyPr>
          <a:lstStyle/>
          <a:p>
            <a:r>
              <a:rPr lang="lt-LT" altLang="lt-LT" sz="2800" b="1" dirty="0" smtClean="0">
                <a:solidFill>
                  <a:srgbClr val="000000"/>
                </a:solidFill>
                <a:latin typeface="+mn-lt"/>
              </a:rPr>
              <a:t>Kvalifikuotų gyventojų nedarbas gerokai sumažėjęs, nekvalifikuotų gyventojų nedarbas tebėra didelis</a:t>
            </a:r>
            <a:endParaRPr lang="lt-LT" sz="2800" b="1" dirty="0">
              <a:latin typeface="+mn-lt"/>
            </a:endParaRPr>
          </a:p>
        </p:txBody>
      </p:sp>
      <p:sp>
        <p:nvSpPr>
          <p:cNvPr id="7" name="Rectangle 3"/>
          <p:cNvSpPr txBox="1">
            <a:spLocks noChangeArrowheads="1"/>
          </p:cNvSpPr>
          <p:nvPr/>
        </p:nvSpPr>
        <p:spPr bwMode="auto">
          <a:xfrm>
            <a:off x="900004" y="1353600"/>
            <a:ext cx="5688000"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lt-LT" b="1" dirty="0" smtClean="0">
                <a:solidFill>
                  <a:schemeClr val="tx2">
                    <a:lumMod val="60000"/>
                    <a:lumOff val="40000"/>
                  </a:schemeClr>
                </a:solidFill>
                <a:latin typeface="+mj-lt"/>
              </a:rPr>
              <a:t>Nedarbo lygis skirtingos kvalifikacijos gyventojų grupėse</a:t>
            </a:r>
            <a:endParaRPr lang="lt-LT" dirty="0">
              <a:solidFill>
                <a:schemeClr val="tx2">
                  <a:lumMod val="60000"/>
                  <a:lumOff val="40000"/>
                </a:schemeClr>
              </a:solidFill>
              <a:latin typeface="+mj-lt"/>
            </a:endParaRPr>
          </a:p>
        </p:txBody>
      </p:sp>
      <p:graphicFrame>
        <p:nvGraphicFramePr>
          <p:cNvPr id="6" name="Chart 5"/>
          <p:cNvGraphicFramePr>
            <a:graphicFrameLocks/>
          </p:cNvGraphicFramePr>
          <p:nvPr>
            <p:extLst>
              <p:ext uri="{D42A27DB-BD31-4B8C-83A1-F6EECF244321}">
                <p14:modId xmlns:p14="http://schemas.microsoft.com/office/powerpoint/2010/main" val="1887310732"/>
              </p:ext>
            </p:extLst>
          </p:nvPr>
        </p:nvGraphicFramePr>
        <p:xfrm>
          <a:off x="900004" y="1772816"/>
          <a:ext cx="7344404" cy="446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3303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Lietuvos Banka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Lietuvos Bank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etuvos Banka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etuvos Banka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etuvos Banka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etuvos Banka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etuvos Banka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etuvos Banka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etuvos Banka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etuvos Banka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etuvos Banka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etuvos Banka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etuvos Banka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ietuvos Bankas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ietuvos Banka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Lietuvos Bank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etuvos Banka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etuvos Banka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etuvos Banka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etuvos Banka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etuvos Banka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etuvos Banka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etuvos Banka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etuvos Banka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etuvos Banka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etuvos Banka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etuvos Banka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ietuvos Bankas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Lietuvos Bankas">
  <a:themeElements>
    <a:clrScheme name="LB spalvos">
      <a:dk1>
        <a:srgbClr val="000000"/>
      </a:dk1>
      <a:lt1>
        <a:srgbClr val="FFFFFF"/>
      </a:lt1>
      <a:dk2>
        <a:srgbClr val="2B4C3F"/>
      </a:dk2>
      <a:lt2>
        <a:srgbClr val="E1E5E2"/>
      </a:lt2>
      <a:accent1>
        <a:srgbClr val="AE2C29"/>
      </a:accent1>
      <a:accent2>
        <a:srgbClr val="9B8857"/>
      </a:accent2>
      <a:accent3>
        <a:srgbClr val="FFC800"/>
      </a:accent3>
      <a:accent4>
        <a:srgbClr val="C54625"/>
      </a:accent4>
      <a:accent5>
        <a:srgbClr val="75A26E"/>
      </a:accent5>
      <a:accent6>
        <a:srgbClr val="22772D"/>
      </a:accent6>
      <a:hlink>
        <a:srgbClr val="0042C7"/>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Lietuvos Bank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etuvos Banka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etuvos Banka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etuvos Banka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etuvos Banka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etuvos Banka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etuvos Banka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etuvos Banka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etuvos Banka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etuvos Banka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etuvos Banka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etuvos Banka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ietuvos Bankas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B spalvos">
    <a:dk1>
      <a:srgbClr val="000000"/>
    </a:dk1>
    <a:lt1>
      <a:srgbClr val="FFFFFF"/>
    </a:lt1>
    <a:dk2>
      <a:srgbClr val="2B4C3F"/>
    </a:dk2>
    <a:lt2>
      <a:srgbClr val="E1E5E2"/>
    </a:lt2>
    <a:accent1>
      <a:srgbClr val="AE2C29"/>
    </a:accent1>
    <a:accent2>
      <a:srgbClr val="9B8857"/>
    </a:accent2>
    <a:accent3>
      <a:srgbClr val="FFC800"/>
    </a:accent3>
    <a:accent4>
      <a:srgbClr val="C54625"/>
    </a:accent4>
    <a:accent5>
      <a:srgbClr val="75A26E"/>
    </a:accent5>
    <a:accent6>
      <a:srgbClr val="22772D"/>
    </a:accent6>
    <a:hlink>
      <a:srgbClr val="0042C7"/>
    </a:hlink>
    <a:folHlink>
      <a:srgbClr val="7030A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LB_spalvos_1">
    <a:dk1>
      <a:srgbClr val="000000"/>
    </a:dk1>
    <a:lt1>
      <a:srgbClr val="FFFFFF"/>
    </a:lt1>
    <a:dk2>
      <a:srgbClr val="2B4C3F"/>
    </a:dk2>
    <a:lt2>
      <a:srgbClr val="E1E5E2"/>
    </a:lt2>
    <a:accent1>
      <a:srgbClr val="AE2C29"/>
    </a:accent1>
    <a:accent2>
      <a:srgbClr val="9B8857"/>
    </a:accent2>
    <a:accent3>
      <a:srgbClr val="FFC800"/>
    </a:accent3>
    <a:accent4>
      <a:srgbClr val="C54625"/>
    </a:accent4>
    <a:accent5>
      <a:srgbClr val="669966"/>
    </a:accent5>
    <a:accent6>
      <a:srgbClr val="22772D"/>
    </a:accent6>
    <a:hlink>
      <a:srgbClr val="0042C7"/>
    </a:hlink>
    <a:folHlink>
      <a:srgbClr val="7030A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LB spalvos">
    <a:dk1>
      <a:srgbClr val="000000"/>
    </a:dk1>
    <a:lt1>
      <a:srgbClr val="FFFFFF"/>
    </a:lt1>
    <a:dk2>
      <a:srgbClr val="2B4C3F"/>
    </a:dk2>
    <a:lt2>
      <a:srgbClr val="DDE6E1"/>
    </a:lt2>
    <a:accent1>
      <a:srgbClr val="AE2C29"/>
    </a:accent1>
    <a:accent2>
      <a:srgbClr val="9B8857"/>
    </a:accent2>
    <a:accent3>
      <a:srgbClr val="FFC800"/>
    </a:accent3>
    <a:accent4>
      <a:srgbClr val="C54625"/>
    </a:accent4>
    <a:accent5>
      <a:srgbClr val="669966"/>
    </a:accent5>
    <a:accent6>
      <a:srgbClr val="22772D"/>
    </a:accent6>
    <a:hlink>
      <a:srgbClr val="0042C7"/>
    </a:hlink>
    <a:folHlink>
      <a:srgbClr val="7030A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LB spalvos">
    <a:dk1>
      <a:srgbClr val="000000"/>
    </a:dk1>
    <a:lt1>
      <a:srgbClr val="FFFFFF"/>
    </a:lt1>
    <a:dk2>
      <a:srgbClr val="2B4C3F"/>
    </a:dk2>
    <a:lt2>
      <a:srgbClr val="E1E5E2"/>
    </a:lt2>
    <a:accent1>
      <a:srgbClr val="AE2C29"/>
    </a:accent1>
    <a:accent2>
      <a:srgbClr val="9B8857"/>
    </a:accent2>
    <a:accent3>
      <a:srgbClr val="FFC800"/>
    </a:accent3>
    <a:accent4>
      <a:srgbClr val="C54625"/>
    </a:accent4>
    <a:accent5>
      <a:srgbClr val="75A26E"/>
    </a:accent5>
    <a:accent6>
      <a:srgbClr val="22772D"/>
    </a:accent6>
    <a:hlink>
      <a:srgbClr val="0042C7"/>
    </a:hlink>
    <a:folHlink>
      <a:srgbClr val="7030A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LB_spalvos_1">
    <a:dk1>
      <a:srgbClr val="000000"/>
    </a:dk1>
    <a:lt1>
      <a:srgbClr val="FFFFFF"/>
    </a:lt1>
    <a:dk2>
      <a:srgbClr val="2B4C3F"/>
    </a:dk2>
    <a:lt2>
      <a:srgbClr val="E1E5E2"/>
    </a:lt2>
    <a:accent1>
      <a:srgbClr val="AE2C29"/>
    </a:accent1>
    <a:accent2>
      <a:srgbClr val="9B8857"/>
    </a:accent2>
    <a:accent3>
      <a:srgbClr val="FFC800"/>
    </a:accent3>
    <a:accent4>
      <a:srgbClr val="C54625"/>
    </a:accent4>
    <a:accent5>
      <a:srgbClr val="669966"/>
    </a:accent5>
    <a:accent6>
      <a:srgbClr val="22772D"/>
    </a:accent6>
    <a:hlink>
      <a:srgbClr val="0042C7"/>
    </a:hlink>
    <a:folHlink>
      <a:srgbClr val="7030A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LB_spalvos_1">
    <a:dk1>
      <a:srgbClr val="000000"/>
    </a:dk1>
    <a:lt1>
      <a:srgbClr val="FFFFFF"/>
    </a:lt1>
    <a:dk2>
      <a:srgbClr val="2B4C3F"/>
    </a:dk2>
    <a:lt2>
      <a:srgbClr val="E1E5E2"/>
    </a:lt2>
    <a:accent1>
      <a:srgbClr val="AE2C29"/>
    </a:accent1>
    <a:accent2>
      <a:srgbClr val="9B8857"/>
    </a:accent2>
    <a:accent3>
      <a:srgbClr val="FFC800"/>
    </a:accent3>
    <a:accent4>
      <a:srgbClr val="C54625"/>
    </a:accent4>
    <a:accent5>
      <a:srgbClr val="669966"/>
    </a:accent5>
    <a:accent6>
      <a:srgbClr val="22772D"/>
    </a:accent6>
    <a:hlink>
      <a:srgbClr val="0042C7"/>
    </a:hlink>
    <a:folHlink>
      <a:srgbClr val="7030A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LB_spalvos_1">
    <a:dk1>
      <a:srgbClr val="000000"/>
    </a:dk1>
    <a:lt1>
      <a:srgbClr val="FFFFFF"/>
    </a:lt1>
    <a:dk2>
      <a:srgbClr val="2B4C3F"/>
    </a:dk2>
    <a:lt2>
      <a:srgbClr val="E1E5E2"/>
    </a:lt2>
    <a:accent1>
      <a:srgbClr val="AE2C29"/>
    </a:accent1>
    <a:accent2>
      <a:srgbClr val="9B8857"/>
    </a:accent2>
    <a:accent3>
      <a:srgbClr val="FFC800"/>
    </a:accent3>
    <a:accent4>
      <a:srgbClr val="C54625"/>
    </a:accent4>
    <a:accent5>
      <a:srgbClr val="669966"/>
    </a:accent5>
    <a:accent6>
      <a:srgbClr val="22772D"/>
    </a:accent6>
    <a:hlink>
      <a:srgbClr val="0042C7"/>
    </a:hlink>
    <a:folHlink>
      <a:srgbClr val="7030A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LB_spalvos_1">
    <a:dk1>
      <a:srgbClr val="000000"/>
    </a:dk1>
    <a:lt1>
      <a:srgbClr val="FFFFFF"/>
    </a:lt1>
    <a:dk2>
      <a:srgbClr val="2B4C3F"/>
    </a:dk2>
    <a:lt2>
      <a:srgbClr val="E1E5E2"/>
    </a:lt2>
    <a:accent1>
      <a:srgbClr val="AE2C29"/>
    </a:accent1>
    <a:accent2>
      <a:srgbClr val="9B8857"/>
    </a:accent2>
    <a:accent3>
      <a:srgbClr val="FFC800"/>
    </a:accent3>
    <a:accent4>
      <a:srgbClr val="C54625"/>
    </a:accent4>
    <a:accent5>
      <a:srgbClr val="669966"/>
    </a:accent5>
    <a:accent6>
      <a:srgbClr val="22772D"/>
    </a:accent6>
    <a:hlink>
      <a:srgbClr val="0042C7"/>
    </a:hlink>
    <a:folHlink>
      <a:srgbClr val="7030A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BBF3CE6B8CF24AA95CBEBB25F52B8B" ma:contentTypeVersion="0" ma:contentTypeDescription="Create a new document." ma:contentTypeScope="" ma:versionID="cbff3e16e0b7e3a891c1364b82650087">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CEF177-319E-461F-B55D-F2EFB87F6C04}">
  <ds:schemaRefs>
    <ds:schemaRef ds:uri="http://schemas.microsoft.com/sharepoint/v3/contenttype/forms"/>
  </ds:schemaRefs>
</ds:datastoreItem>
</file>

<file path=customXml/itemProps2.xml><?xml version="1.0" encoding="utf-8"?>
<ds:datastoreItem xmlns:ds="http://schemas.openxmlformats.org/officeDocument/2006/customXml" ds:itemID="{5D545882-2B63-4516-8416-EBFA7A43A601}">
  <ds:schemaRefs>
    <ds:schemaRef ds:uri="http://purl.org/dc/terms/"/>
    <ds:schemaRef ds:uri="http://purl.org/dc/dcmitype/"/>
    <ds:schemaRef ds:uri="http://www.w3.org/XML/1998/namespac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6AE872F0-9A0D-406D-B416-0DB5DEA23C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18974</TotalTime>
  <Words>3434</Words>
  <Application>Microsoft Office PowerPoint</Application>
  <PresentationFormat>On-screen Show (4:3)</PresentationFormat>
  <Paragraphs>378</Paragraphs>
  <Slides>37</Slides>
  <Notes>37</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Lietuvos Bankas</vt:lpstr>
      <vt:lpstr>1_Lietuvos Bankas</vt:lpstr>
      <vt:lpstr>3_Lietuvos Bankas</vt:lpstr>
      <vt:lpstr>PowerPoint Presentation</vt:lpstr>
      <vt:lpstr>PowerPoint Presentation</vt:lpstr>
      <vt:lpstr>PowerPoint Presentation</vt:lpstr>
      <vt:lpstr>Nuo 2017 m. antrojo pusmečio prie BVP augimo stipriau prisidėjo investicijos ir grynasis eksportas</vt:lpstr>
      <vt:lpstr>Nors investicijos ir auga, tačiau lėšų iš ES fondų panaudojimas tebėra nuviliantis</vt:lpstr>
      <vt:lpstr>Po ypač sėkmingų 2017 m. Lietuvos eksporto augimas 2018 m. sulėtėjo dėl mažiau augančios užsienio paklausos iš ES ir Rusijos</vt:lpstr>
      <vt:lpstr>Nors Lietuvos eksporto augimas sulėtėjo, tačiau Lietuvos eksporto rinkos dalys pasaulyje toliau nuosaikiai auga</vt:lpstr>
      <vt:lpstr>PowerPoint Presentation</vt:lpstr>
      <vt:lpstr>PowerPoint Presentation</vt:lpstr>
      <vt:lpstr>PowerPoint Presentation</vt:lpstr>
      <vt:lpstr>PowerPoint Presentation</vt:lpstr>
      <vt:lpstr>Spartus DU ir vangokas produktyvumo augimas didina darbo sąnaudas, todėl ilgainiui gali nukentėti konkurencingumas</vt:lpstr>
      <vt:lpstr>PowerPoint Presentation</vt:lpstr>
      <vt:lpstr>PowerPoint Presentation</vt:lpstr>
      <vt:lpstr>Nuo 2017 m. antrojo pusmečio infliacija Lietuvoje lėtėja daugiausia dėl mažiau kylančių maisto kainų</vt:lpstr>
      <vt:lpstr>Maisto kainos kyla mažiau dėl nunykusio padidintų akcizų poveikio, tačiau pastaruoju metu sparčiau kyla degalų kainos</vt:lpstr>
      <vt:lpstr>Prie bendros infliacijos Lietuvoje ir toliau reikšmingai prisideda kylančios paslaugų kainos</vt:lpstr>
      <vt:lpstr>Paslaugų kainas didina kylantis darbo užmokestis, nes darbo našumas paslaugų sektoriuje iš esmės beveik neauga</vt:lpstr>
      <vt:lpstr>PowerPoint Presentation</vt:lpstr>
      <vt:lpstr>Palyginti su kitomis VRE valstybėmis, Lietuva neišsiskiria maisto, alkoholio ir tabako kainų pokyčiais</vt:lpstr>
      <vt:lpstr>PowerPoint Presentation</vt:lpstr>
      <vt:lpstr>Ciklinis ekonomikos pakilimas yra dosnus pajamų valdžios sektoriui</vt:lpstr>
      <vt:lpstr>Tačiau neramina tai, kad vis daugėja prociklinės fiskalinės politikos požymių (I) (nevieša)</vt:lpstr>
      <vt:lpstr>Tačiau neramina tai, kad vis daugėja prociklinės fiskalinės politikos požymių (II) (nevieša)</vt:lpstr>
      <vt:lpstr>PowerPoint Presentation</vt:lpstr>
      <vt:lpstr>PowerPoint Presentation</vt:lpstr>
      <vt:lpstr>PowerPoint Presentation</vt:lpstr>
      <vt:lpstr>Ačiū už dėmesį. Jūsų klausimai?</vt:lpstr>
      <vt:lpstr>Rezervinės skaidrės</vt:lpstr>
      <vt:lpstr>Dėl padidėjusios investicijų paklausos ir atsigavusių valdžios sektoriaus investicijų auga statybų veiklos aktyvumas</vt:lpstr>
      <vt:lpstr>PowerPoint Presentation</vt:lpstr>
      <vt:lpstr>PowerPoint Presentation</vt:lpstr>
      <vt:lpstr>Infliaciją Lietuvoje lemia ne tik trumpalaikiai veiksniai, bet ir tebevykstanti ekonominė (pajamų) konvergencija</vt:lpstr>
      <vt:lpstr>Jei neatsižvelgiame į mokesčių didinimą, maisto kainos Lietuvoje auga tiek, kiek kitose VRE šalyse</vt:lpstr>
      <vt:lpstr>Jei pridedame mokesčių poveikį, maisto kainų augimas Lietuvoje – vienas didžiausių</vt:lpstr>
      <vt:lpstr>Palyginti su kitomis VRE ES valstybėmis, Lietuva neišsiskiria vidutine metine infliacija</vt:lpstr>
      <vt:lpstr>PowerPoint Presentation</vt:lpstr>
    </vt:vector>
  </TitlesOfParts>
  <Company>Lietuvos Bankas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ldikavicius</dc:creator>
  <cp:lastModifiedBy>Vaidotas Tuzikas</cp:lastModifiedBy>
  <cp:revision>1232</cp:revision>
  <cp:lastPrinted>2018-08-23T14:15:20Z</cp:lastPrinted>
  <dcterms:created xsi:type="dcterms:W3CDTF">2009-07-14T07:38:08Z</dcterms:created>
  <dcterms:modified xsi:type="dcterms:W3CDTF">2018-08-23T19:47:09Z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0x010100CFBBF3CE6B8CF24AA95CBEBB25F52B8B</vt:lpwstr>
  </property>
</Properties>
</file>